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20" r:id="rId4"/>
  </p:sldMasterIdLst>
  <p:notesMasterIdLst>
    <p:notesMasterId r:id="rId32"/>
  </p:notesMasterIdLst>
  <p:handoutMasterIdLst>
    <p:handoutMasterId r:id="rId33"/>
  </p:handoutMasterIdLst>
  <p:sldIdLst>
    <p:sldId id="2145705357" r:id="rId5"/>
    <p:sldId id="2145705348" r:id="rId6"/>
    <p:sldId id="2145705059" r:id="rId7"/>
    <p:sldId id="2145705305" r:id="rId8"/>
    <p:sldId id="2145705299" r:id="rId9"/>
    <p:sldId id="267" r:id="rId10"/>
    <p:sldId id="2145705353" r:id="rId11"/>
    <p:sldId id="2145705311" r:id="rId12"/>
    <p:sldId id="2145705291" r:id="rId13"/>
    <p:sldId id="2145705295" r:id="rId14"/>
    <p:sldId id="2145705315" r:id="rId15"/>
    <p:sldId id="2145705318" r:id="rId16"/>
    <p:sldId id="2145705334" r:id="rId17"/>
    <p:sldId id="2145705349" r:id="rId18"/>
    <p:sldId id="2145705322" r:id="rId19"/>
    <p:sldId id="2145705321" r:id="rId20"/>
    <p:sldId id="2145705359" r:id="rId21"/>
    <p:sldId id="2145705323" r:id="rId22"/>
    <p:sldId id="2145705336" r:id="rId23"/>
    <p:sldId id="2145705338" r:id="rId24"/>
    <p:sldId id="2145705319" r:id="rId25"/>
    <p:sldId id="2145705337" r:id="rId26"/>
    <p:sldId id="2145705347" r:id="rId27"/>
    <p:sldId id="2145705341" r:id="rId28"/>
    <p:sldId id="2145705351" r:id="rId29"/>
    <p:sldId id="2145705342" r:id="rId30"/>
    <p:sldId id="2145705356" r:id="rId31"/>
  </p:sldIdLst>
  <p:sldSz cx="9906000" cy="6858000" type="A4"/>
  <p:notesSz cx="6735763" cy="9866313"/>
  <p:custShowLst>
    <p:custShow name="Format Guide Workshop" id="0">
      <p:sldLst/>
    </p:custShow>
  </p:custShowLst>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B03176F7-FD0E-4D45-98BD-00A3B3CA74BA}">
          <p14:sldIdLst>
            <p14:sldId id="2145705357"/>
          </p14:sldIdLst>
        </p14:section>
        <p14:section name="タイトルなしのセクション" id="{1FEC251B-ADC6-4D31-9D6D-72D6C2C14C54}">
          <p14:sldIdLst>
            <p14:sldId id="2145705348"/>
            <p14:sldId id="2145705059"/>
            <p14:sldId id="2145705305"/>
            <p14:sldId id="2145705299"/>
            <p14:sldId id="267"/>
            <p14:sldId id="2145705353"/>
            <p14:sldId id="2145705311"/>
            <p14:sldId id="2145705291"/>
            <p14:sldId id="2145705295"/>
            <p14:sldId id="2145705315"/>
            <p14:sldId id="2145705318"/>
            <p14:sldId id="2145705334"/>
            <p14:sldId id="2145705349"/>
            <p14:sldId id="2145705322"/>
            <p14:sldId id="2145705321"/>
            <p14:sldId id="2145705359"/>
            <p14:sldId id="2145705323"/>
            <p14:sldId id="2145705336"/>
            <p14:sldId id="2145705338"/>
            <p14:sldId id="2145705319"/>
            <p14:sldId id="2145705337"/>
            <p14:sldId id="2145705347"/>
            <p14:sldId id="2145705341"/>
            <p14:sldId id="2145705351"/>
            <p14:sldId id="2145705342"/>
            <p14:sldId id="2145705356"/>
          </p14:sldIdLst>
        </p14:section>
      </p14:sectionLst>
    </p:ext>
    <p:ext uri="{EFAFB233-063F-42B5-8137-9DF3F51BA10A}">
      <p15:sldGuideLst xmlns:p15="http://schemas.microsoft.com/office/powerpoint/2012/main">
        <p15:guide id="1" orient="horz" pos="4320"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E8FA"/>
    <a:srgbClr val="1160FF"/>
    <a:srgbClr val="002060"/>
    <a:srgbClr val="DBEEF4"/>
    <a:srgbClr val="0041C4"/>
    <a:srgbClr val="3F7FFF"/>
    <a:srgbClr val="F2F2F2"/>
    <a:srgbClr val="FFFFFF"/>
    <a:srgbClr val="FFBD47"/>
    <a:srgbClr val="FF9E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6FF90B-C575-B99F-7522-FF5CE259E001}" v="13" dt="2025-03-21T07:51:10.2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664" y="48"/>
      </p:cViewPr>
      <p:guideLst>
        <p:guide orient="horz" pos="4320"/>
        <p:guide pos="221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3/24/2025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3/24/2025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rgbClr val="002060"/>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Box 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511875" y="2851842"/>
            <a:ext cx="4014858" cy="778597"/>
          </a:xfr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２">
    <p:bg>
      <p:bgPr>
        <a:solidFill>
          <a:srgbClr val="002060"/>
        </a:solidFill>
        <a:effectLst/>
      </p:bgPr>
    </p:bg>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1048219-F6DF-F7ED-C768-299585D17019}"/>
              </a:ext>
            </a:extLst>
          </p:cNvPr>
          <p:cNvSpPr>
            <a:spLocks noGrp="1"/>
          </p:cNvSpPr>
          <p:nvPr>
            <p:ph type="body" sz="quarter" idx="13"/>
          </p:nvPr>
        </p:nvSpPr>
        <p:spPr>
          <a:xfrm>
            <a:off x="1322388" y="2770188"/>
            <a:ext cx="7350125" cy="1204912"/>
          </a:xfrm>
        </p:spPr>
        <p:txBody>
          <a:bodyPr anchor="ctr"/>
          <a:lstStyle>
            <a:lvl1pPr>
              <a:defRPr sz="3200">
                <a:solidFill>
                  <a:schemeClr val="tx2"/>
                </a:solidFill>
              </a:defRPr>
            </a:lvl1pPr>
          </a:lstStyle>
          <a:p>
            <a:pPr lvl="0"/>
            <a:endParaRPr kumimoji="1" lang="ja-JP" altLang="en-US"/>
          </a:p>
        </p:txBody>
      </p:sp>
      <p:sp>
        <p:nvSpPr>
          <p:cNvPr id="8" name="正方形/長方形 7">
            <a:extLst>
              <a:ext uri="{FF2B5EF4-FFF2-40B4-BE49-F238E27FC236}">
                <a16:creationId xmlns:a16="http://schemas.microsoft.com/office/drawing/2014/main" id="{5E44E9A4-A74A-302E-3F0E-9209E88AD7A9}"/>
              </a:ext>
            </a:extLst>
          </p:cNvPr>
          <p:cNvSpPr/>
          <p:nvPr userDrawn="1"/>
        </p:nvSpPr>
        <p:spPr>
          <a:xfrm>
            <a:off x="0" y="2770188"/>
            <a:ext cx="415925" cy="1204912"/>
          </a:xfrm>
          <a:prstGeom prst="rect">
            <a:avLst/>
          </a:prstGeom>
          <a:solidFill>
            <a:schemeClr val="bg1"/>
          </a:solidFill>
          <a:ln w="9525"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26662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２">
    <p:bg>
      <p:bgPr>
        <a:solidFill>
          <a:srgbClr val="002060"/>
        </a:solidFill>
        <a:effectLst/>
      </p:bgPr>
    </p:bg>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1048219-F6DF-F7ED-C768-299585D17019}"/>
              </a:ext>
            </a:extLst>
          </p:cNvPr>
          <p:cNvSpPr>
            <a:spLocks noGrp="1"/>
          </p:cNvSpPr>
          <p:nvPr>
            <p:ph type="body" sz="quarter" idx="13"/>
          </p:nvPr>
        </p:nvSpPr>
        <p:spPr>
          <a:xfrm>
            <a:off x="1322388" y="2770188"/>
            <a:ext cx="7350125" cy="1204912"/>
          </a:xfr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574299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tx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hasCustomPrompt="1"/>
          </p:nvPr>
        </p:nvSpPr>
        <p:spPr>
          <a:xfrm>
            <a:off x="512291" y="511472"/>
            <a:ext cx="8891587" cy="604071"/>
          </a:xfrm>
        </p:spPr>
        <p:txBody>
          <a:bodyPr anchor="t"/>
          <a:lstStyle>
            <a:lvl1pPr>
              <a:spcBef>
                <a:spcPts val="0"/>
              </a:spcBef>
              <a:spcAft>
                <a:spcPts val="0"/>
              </a:spcAft>
              <a:buNone/>
              <a:defRPr sz="16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r>
              <a:rPr lang="ja-JP" altLang="en-US">
                <a:solidFill>
                  <a:schemeClr val="tx1"/>
                </a:solidFill>
              </a:rPr>
              <a:t>（スライドの内容を簡潔に記載）</a:t>
            </a:r>
          </a:p>
        </p:txBody>
      </p:sp>
      <p:sp>
        <p:nvSpPr>
          <p:cNvPr id="2" name="Title Placeholder 1">
            <a:extLst>
              <a:ext uri="{FF2B5EF4-FFF2-40B4-BE49-F238E27FC236}">
                <a16:creationId xmlns:a16="http://schemas.microsoft.com/office/drawing/2014/main" id="{A8E6150C-2F5C-01D6-6516-E2941A436063}"/>
              </a:ext>
            </a:extLst>
          </p:cNvPr>
          <p:cNvSpPr>
            <a:spLocks noGrp="1"/>
          </p:cNvSpPr>
          <p:nvPr>
            <p:ph type="title" hasCustomPrompt="1"/>
          </p:nvPr>
        </p:nvSpPr>
        <p:spPr>
          <a:xfrm>
            <a:off x="512291" y="242563"/>
            <a:ext cx="8883347" cy="166199"/>
          </a:xfrm>
          <a:prstGeom prst="rect">
            <a:avLst/>
          </a:prstGeom>
        </p:spPr>
        <p:txBody>
          <a:bodyPr vert="horz" wrap="square" lIns="0" tIns="0" rIns="0" bIns="0" rtlCol="0" anchor="t">
            <a:spAutoFit/>
          </a:bodyPr>
          <a:lstStyle/>
          <a:p>
            <a:r>
              <a:rPr lang="en-US"/>
              <a:t>Click to add title</a:t>
            </a:r>
          </a:p>
        </p:txBody>
      </p:sp>
      <p:sp>
        <p:nvSpPr>
          <p:cNvPr id="5" name="正方形/長方形 4">
            <a:extLst>
              <a:ext uri="{FF2B5EF4-FFF2-40B4-BE49-F238E27FC236}">
                <a16:creationId xmlns:a16="http://schemas.microsoft.com/office/drawing/2014/main" id="{2AECBFDB-61A4-82B9-EA7F-E6BAAB8829E3}"/>
              </a:ext>
            </a:extLst>
          </p:cNvPr>
          <p:cNvSpPr/>
          <p:nvPr userDrawn="1"/>
        </p:nvSpPr>
        <p:spPr>
          <a:xfrm>
            <a:off x="9144000" y="341508"/>
            <a:ext cx="762000" cy="157297"/>
          </a:xfrm>
          <a:prstGeom prst="rect">
            <a:avLst/>
          </a:prstGeom>
          <a:solidFill>
            <a:srgbClr val="002060"/>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900" b="1">
                <a:solidFill>
                  <a:schemeClr val="bg1"/>
                </a:solidFill>
                <a:latin typeface="Meiryo UI" panose="020B0604030504040204" pitchFamily="50" charset="-128"/>
                <a:ea typeface="Meiryo UI" panose="020B0604030504040204" pitchFamily="50" charset="-128"/>
              </a:rPr>
              <a:t>3</a:t>
            </a:r>
            <a:r>
              <a:rPr kumimoji="1" lang="ja-JP" altLang="en-US" sz="900" b="1">
                <a:solidFill>
                  <a:schemeClr val="bg1"/>
                </a:solidFill>
                <a:latin typeface="Meiryo UI" panose="020B0604030504040204" pitchFamily="50" charset="-128"/>
                <a:ea typeface="Meiryo UI" panose="020B0604030504040204" pitchFamily="50" charset="-128"/>
              </a:rPr>
              <a:t>次公募用</a:t>
            </a: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2" name="Title Placeholder 1">
            <a:extLst>
              <a:ext uri="{FF2B5EF4-FFF2-40B4-BE49-F238E27FC236}">
                <a16:creationId xmlns:a16="http://schemas.microsoft.com/office/drawing/2014/main" id="{A8E6150C-2F5C-01D6-6516-E2941A436063}"/>
              </a:ext>
            </a:extLst>
          </p:cNvPr>
          <p:cNvSpPr>
            <a:spLocks noGrp="1"/>
          </p:cNvSpPr>
          <p:nvPr>
            <p:ph type="title" hasCustomPrompt="1"/>
          </p:nvPr>
        </p:nvSpPr>
        <p:spPr>
          <a:xfrm>
            <a:off x="512291" y="242563"/>
            <a:ext cx="8883347" cy="166199"/>
          </a:xfrm>
          <a:prstGeom prst="rect">
            <a:avLst/>
          </a:prstGeom>
        </p:spPr>
        <p:txBody>
          <a:bodyPr vert="horz" wrap="square" lIns="0" tIns="0" rIns="0" bIns="0" rtlCol="0" anchor="t">
            <a:spAutoFit/>
          </a:bodyPr>
          <a:lstStyle/>
          <a:p>
            <a:r>
              <a:rPr lang="en-US"/>
              <a:t>Click to add title</a:t>
            </a:r>
          </a:p>
        </p:txBody>
      </p:sp>
      <p:sp>
        <p:nvSpPr>
          <p:cNvPr id="3" name="正方形/長方形 2">
            <a:extLst>
              <a:ext uri="{FF2B5EF4-FFF2-40B4-BE49-F238E27FC236}">
                <a16:creationId xmlns:a16="http://schemas.microsoft.com/office/drawing/2014/main" id="{BF9D2969-B7CD-223F-FC63-5241A8A5BA2E}"/>
              </a:ext>
            </a:extLst>
          </p:cNvPr>
          <p:cNvSpPr/>
          <p:nvPr userDrawn="1"/>
        </p:nvSpPr>
        <p:spPr>
          <a:xfrm>
            <a:off x="9144000" y="341508"/>
            <a:ext cx="762000" cy="157297"/>
          </a:xfrm>
          <a:prstGeom prst="rect">
            <a:avLst/>
          </a:prstGeom>
          <a:solidFill>
            <a:srgbClr val="002060"/>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900" b="1">
                <a:solidFill>
                  <a:schemeClr val="bg1"/>
                </a:solidFill>
                <a:latin typeface="Meiryo UI" panose="020B0604030504040204" pitchFamily="50" charset="-128"/>
                <a:ea typeface="Meiryo UI" panose="020B0604030504040204" pitchFamily="50" charset="-128"/>
              </a:rPr>
              <a:t>3</a:t>
            </a:r>
            <a:r>
              <a:rPr kumimoji="1" lang="ja-JP" altLang="en-US" sz="900" b="1">
                <a:solidFill>
                  <a:schemeClr val="bg1"/>
                </a:solidFill>
                <a:latin typeface="Meiryo UI" panose="020B0604030504040204" pitchFamily="50" charset="-128"/>
                <a:ea typeface="Meiryo UI" panose="020B0604030504040204" pitchFamily="50" charset="-128"/>
              </a:rPr>
              <a:t>次公募用</a:t>
            </a:r>
          </a:p>
        </p:txBody>
      </p:sp>
    </p:spTree>
    <p:extLst>
      <p:ext uri="{BB962C8B-B14F-4D97-AF65-F5344CB8AC3E}">
        <p14:creationId xmlns:p14="http://schemas.microsoft.com/office/powerpoint/2010/main" val="4066949229"/>
      </p:ext>
    </p:extLst>
  </p:cSld>
  <p:clrMapOvr>
    <a:masterClrMapping/>
  </p:clrMapOvr>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7"/>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8" imgW="395" imgH="396" progId="TCLayout.ActiveDocument.1">
                  <p:embed/>
                </p:oleObj>
              </mc:Choice>
              <mc:Fallback>
                <p:oleObj name="think-cellスライド" r:id="rId8"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242563"/>
            <a:ext cx="8883347" cy="1661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4" r:id="rId2"/>
    <p:sldLayoutId id="2147485122" r:id="rId3"/>
    <p:sldLayoutId id="2147485123" r:id="rId4"/>
    <p:sldLayoutId id="2147485125" r:id="rId5"/>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262" userDrawn="1">
          <p15:clr>
            <a:srgbClr val="F26B43"/>
          </p15:clr>
        </p15:guide>
        <p15:guide id="3" pos="4808"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5.xml"/><Relationship Id="rId1" Type="http://schemas.openxmlformats.org/officeDocument/2006/relationships/tags" Target="../tags/tag6.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1E0735-4B0B-B1E2-AB30-15AA86ED7592}"/>
              </a:ext>
            </a:extLst>
          </p:cNvPr>
          <p:cNvGraphicFramePr>
            <a:graphicFrameLocks noChangeAspect="1"/>
          </p:cNvGraphicFramePr>
          <p:nvPr>
            <p:custDataLst>
              <p:tags r:id="rId1"/>
            </p:custDataLst>
            <p:extLst>
              <p:ext uri="{D42A27DB-BD31-4B8C-83A1-F6EECF244321}">
                <p14:modId xmlns:p14="http://schemas.microsoft.com/office/powerpoint/2010/main" val="28773168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92" imgH="591" progId="TCLayout.ActiveDocument.1">
                  <p:embed/>
                </p:oleObj>
              </mc:Choice>
              <mc:Fallback>
                <p:oleObj name="think-cellスライド" r:id="rId3" imgW="592" imgH="591" progId="TCLayout.ActiveDocument.1">
                  <p:embed/>
                  <p:pic>
                    <p:nvPicPr>
                      <p:cNvPr id="3" name="think-cell data - do not delete" hidden="1">
                        <a:extLst>
                          <a:ext uri="{FF2B5EF4-FFF2-40B4-BE49-F238E27FC236}">
                            <a16:creationId xmlns:a16="http://schemas.microsoft.com/office/drawing/2014/main" id="{BF1E0735-4B0B-B1E2-AB30-15AA86ED759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正方形/長方形 6">
            <a:extLst>
              <a:ext uri="{FF2B5EF4-FFF2-40B4-BE49-F238E27FC236}">
                <a16:creationId xmlns:a16="http://schemas.microsoft.com/office/drawing/2014/main" id="{1364E919-C0EA-0F4A-2842-1AA6A3E3D00F}"/>
              </a:ext>
            </a:extLst>
          </p:cNvPr>
          <p:cNvSpPr/>
          <p:nvPr/>
        </p:nvSpPr>
        <p:spPr>
          <a:xfrm>
            <a:off x="0" y="0"/>
            <a:ext cx="9906000" cy="627681"/>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b="1">
                <a:solidFill>
                  <a:schemeClr val="bg1"/>
                </a:solidFill>
                <a:latin typeface="Meiryo UI" panose="020B0604030504040204" pitchFamily="50" charset="-128"/>
                <a:ea typeface="Meiryo UI" panose="020B0604030504040204" pitchFamily="50" charset="-128"/>
              </a:rPr>
              <a:t>更新履歴</a:t>
            </a:r>
            <a:r>
              <a:rPr kumimoji="1" lang="en-US" altLang="ja-JP" b="1">
                <a:solidFill>
                  <a:schemeClr val="bg1"/>
                </a:solidFill>
                <a:latin typeface="Meiryo UI" panose="020B0604030504040204" pitchFamily="50" charset="-128"/>
                <a:ea typeface="Meiryo UI" panose="020B0604030504040204" pitchFamily="50" charset="-128"/>
              </a:rPr>
              <a:t>【</a:t>
            </a:r>
            <a:r>
              <a:rPr kumimoji="1" lang="ja-JP" altLang="en-US" b="1">
                <a:solidFill>
                  <a:srgbClr val="FFFF00"/>
                </a:solidFill>
                <a:latin typeface="Meiryo UI" panose="020B0604030504040204" pitchFamily="50" charset="-128"/>
                <a:ea typeface="Meiryo UI" panose="020B0604030504040204" pitchFamily="50" charset="-128"/>
              </a:rPr>
              <a:t>本スライドは提出前に削除してください</a:t>
            </a:r>
            <a:r>
              <a:rPr kumimoji="1" lang="en-US" altLang="ja-JP" b="1">
                <a:solidFill>
                  <a:schemeClr val="bg1"/>
                </a:solidFill>
                <a:latin typeface="Meiryo UI" panose="020B0604030504040204" pitchFamily="50" charset="-128"/>
                <a:ea typeface="Meiryo UI" panose="020B0604030504040204" pitchFamily="50" charset="-128"/>
              </a:rPr>
              <a:t>】</a:t>
            </a:r>
          </a:p>
        </p:txBody>
      </p:sp>
      <p:sp>
        <p:nvSpPr>
          <p:cNvPr id="5"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300445" y="1208015"/>
            <a:ext cx="9348651" cy="5166659"/>
          </a:xfrm>
          <a:prstGeom prst="rect">
            <a:avLst/>
          </a:prstGeom>
        </p:spPr>
        <p:txBody>
          <a:bodyPr lIns="91440" tIns="45720" rIns="91440" bIns="45720" anchor="t"/>
          <a:lst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130" indent="-278130">
              <a:lnSpc>
                <a:spcPct val="100000"/>
              </a:lnSpc>
              <a:spcBef>
                <a:spcPts val="0"/>
              </a:spcBef>
              <a:spcAft>
                <a:spcPts val="600"/>
              </a:spcAft>
              <a:buFont typeface="Arial" panose="020B0604020202020204" pitchFamily="34" charset="0"/>
              <a:buChar char="•"/>
            </a:pPr>
            <a:r>
              <a:rPr kumimoji="1" lang="en-US" altLang="ja-JP" sz="1600" b="1" u="sng" dirty="0">
                <a:latin typeface="Meiryo UI"/>
                <a:ea typeface="Meiryo UI"/>
              </a:rPr>
              <a:t>2024/6/26</a:t>
            </a:r>
            <a:r>
              <a:rPr kumimoji="1" lang="ja-JP" altLang="en-US" sz="1600" b="1" u="sng" dirty="0">
                <a:latin typeface="Meiryo UI"/>
                <a:ea typeface="Meiryo UI"/>
              </a:rPr>
              <a:t>更新</a:t>
            </a:r>
            <a:endParaRPr kumimoji="1" lang="en-US" altLang="ja-JP" sz="1600" b="1" u="sng" dirty="0">
              <a:latin typeface="Meiryo UI"/>
              <a:ea typeface="Meiryo UI"/>
            </a:endParaRPr>
          </a:p>
          <a:p>
            <a:pPr marL="509681" lvl="1" indent="-278606" defTabSz="490538">
              <a:lnSpc>
                <a:spcPct val="100000"/>
              </a:lnSpc>
              <a:spcAft>
                <a:spcPts val="0"/>
              </a:spcAft>
            </a:pPr>
            <a:r>
              <a:rPr kumimoji="1" lang="ja-JP" altLang="en-US" sz="1600" dirty="0"/>
              <a:t>２次公募用に全体更新</a:t>
            </a:r>
            <a:endParaRPr kumimoji="1" lang="en-US" altLang="ja-JP" sz="1600" dirty="0"/>
          </a:p>
          <a:p>
            <a:pPr marL="278130" indent="-278130">
              <a:lnSpc>
                <a:spcPct val="100000"/>
              </a:lnSpc>
              <a:spcBef>
                <a:spcPts val="0"/>
              </a:spcBef>
              <a:spcAft>
                <a:spcPts val="600"/>
              </a:spcAft>
              <a:buFont typeface="Arial" panose="020B0604020202020204" pitchFamily="34" charset="0"/>
              <a:buChar char="•"/>
            </a:pPr>
            <a:endParaRPr kumimoji="1" lang="en-US" altLang="ja-JP" sz="1600" b="1" u="sng" dirty="0">
              <a:latin typeface="Meiryo UI"/>
              <a:ea typeface="Meiryo UI"/>
            </a:endParaRPr>
          </a:p>
          <a:p>
            <a:pPr marL="278130" indent="-278130">
              <a:lnSpc>
                <a:spcPct val="100000"/>
              </a:lnSpc>
              <a:spcBef>
                <a:spcPts val="0"/>
              </a:spcBef>
              <a:spcAft>
                <a:spcPts val="600"/>
              </a:spcAft>
              <a:buFont typeface="Arial" panose="020B0604020202020204" pitchFamily="34" charset="0"/>
              <a:buChar char="•"/>
            </a:pPr>
            <a:r>
              <a:rPr kumimoji="1" lang="en-US" altLang="ja-JP" sz="1600" b="1" u="sng" dirty="0">
                <a:latin typeface="Meiryo UI"/>
                <a:ea typeface="Meiryo UI"/>
              </a:rPr>
              <a:t>2024/7/30</a:t>
            </a:r>
            <a:r>
              <a:rPr kumimoji="1" lang="ja-JP" altLang="en-US" sz="1600" b="1" u="sng" dirty="0">
                <a:latin typeface="Meiryo UI"/>
                <a:ea typeface="Meiryo UI"/>
              </a:rPr>
              <a:t>更新</a:t>
            </a:r>
            <a:endParaRPr lang="ja-JP" altLang="ja-JP" dirty="0">
              <a:latin typeface="Meiryo UI"/>
              <a:ea typeface="Meiryo UI"/>
            </a:endParaRPr>
          </a:p>
          <a:p>
            <a:pPr marL="509681" lvl="1" indent="-278606" defTabSz="490538">
              <a:lnSpc>
                <a:spcPct val="100000"/>
              </a:lnSpc>
              <a:spcAft>
                <a:spcPts val="0"/>
              </a:spcAft>
            </a:pPr>
            <a:r>
              <a:rPr kumimoji="1" lang="en-US" altLang="ja-JP" sz="1600" dirty="0"/>
              <a:t>P12</a:t>
            </a:r>
            <a:r>
              <a:rPr kumimoji="1" lang="ja-JP" altLang="en-US" sz="1600" dirty="0"/>
              <a:t>：役員給与支給総額に関するコメントを追記</a:t>
            </a:r>
            <a:endParaRPr kumimoji="1" lang="en-US" altLang="ja-JP" sz="1600" dirty="0"/>
          </a:p>
          <a:p>
            <a:pPr marL="509681" lvl="1" indent="-278606" defTabSz="490538">
              <a:lnSpc>
                <a:spcPct val="100000"/>
              </a:lnSpc>
              <a:spcAft>
                <a:spcPts val="0"/>
              </a:spcAft>
            </a:pPr>
            <a:endParaRPr kumimoji="1" lang="en-US" altLang="ja-JP" sz="1600" dirty="0"/>
          </a:p>
          <a:p>
            <a:pPr marL="278130" indent="-278130">
              <a:lnSpc>
                <a:spcPct val="100000"/>
              </a:lnSpc>
              <a:spcBef>
                <a:spcPts val="0"/>
              </a:spcBef>
              <a:spcAft>
                <a:spcPts val="600"/>
              </a:spcAft>
              <a:buFont typeface="Arial" panose="020B0604020202020204" pitchFamily="34" charset="0"/>
              <a:buChar char="•"/>
            </a:pPr>
            <a:r>
              <a:rPr kumimoji="1" lang="en-US" altLang="ja-JP" sz="1600" b="1" u="sng" dirty="0">
                <a:latin typeface="Meiryo UI"/>
                <a:ea typeface="Meiryo UI"/>
              </a:rPr>
              <a:t>2024/8/2</a:t>
            </a:r>
            <a:r>
              <a:rPr kumimoji="1" lang="ja-JP" altLang="en-US" sz="1600" b="1" u="sng" dirty="0">
                <a:latin typeface="Meiryo UI"/>
                <a:ea typeface="Meiryo UI"/>
              </a:rPr>
              <a:t>更新</a:t>
            </a:r>
            <a:endParaRPr lang="ja-JP" altLang="ja-JP" dirty="0">
              <a:latin typeface="Meiryo UI"/>
              <a:ea typeface="Meiryo UI"/>
            </a:endParaRPr>
          </a:p>
          <a:p>
            <a:pPr marL="509681" lvl="1" indent="-278606" defTabSz="490538">
              <a:lnSpc>
                <a:spcPct val="100000"/>
              </a:lnSpc>
              <a:spcAft>
                <a:spcPts val="0"/>
              </a:spcAft>
            </a:pPr>
            <a:r>
              <a:rPr kumimoji="1" lang="en-US" altLang="ja-JP" sz="1600" dirty="0"/>
              <a:t>P12</a:t>
            </a:r>
            <a:r>
              <a:rPr kumimoji="1" lang="ja-JP" altLang="en-US" sz="1600" dirty="0"/>
              <a:t>：事業費に関するコメントを追記</a:t>
            </a:r>
            <a:endParaRPr kumimoji="1" lang="en-US" altLang="ja-JP" sz="1600" dirty="0"/>
          </a:p>
          <a:p>
            <a:pPr marL="278130" indent="-278130">
              <a:lnSpc>
                <a:spcPct val="100000"/>
              </a:lnSpc>
              <a:spcBef>
                <a:spcPts val="0"/>
              </a:spcBef>
              <a:spcAft>
                <a:spcPts val="600"/>
              </a:spcAft>
              <a:buFont typeface="Arial" panose="020B0604020202020204" pitchFamily="34" charset="0"/>
              <a:buChar char="•"/>
            </a:pPr>
            <a:endParaRPr kumimoji="1" lang="en-US" altLang="ja-JP" sz="1600" b="1" u="sng" dirty="0">
              <a:latin typeface="Meiryo UI"/>
              <a:ea typeface="Meiryo UI"/>
            </a:endParaRPr>
          </a:p>
          <a:p>
            <a:pPr marL="278130" indent="-278130">
              <a:lnSpc>
                <a:spcPct val="100000"/>
              </a:lnSpc>
              <a:spcBef>
                <a:spcPts val="0"/>
              </a:spcBef>
              <a:spcAft>
                <a:spcPts val="600"/>
              </a:spcAft>
              <a:buFont typeface="Arial" panose="020B0604020202020204" pitchFamily="34" charset="0"/>
              <a:buChar char="•"/>
            </a:pPr>
            <a:r>
              <a:rPr kumimoji="1" lang="en-US" altLang="ja-JP" sz="1600" b="1" u="sng" dirty="0">
                <a:latin typeface="Meiryo UI"/>
                <a:ea typeface="Meiryo UI"/>
              </a:rPr>
              <a:t>2025/3/14</a:t>
            </a:r>
            <a:r>
              <a:rPr kumimoji="1" lang="ja-JP" altLang="en-US" sz="1600" b="1" u="sng" dirty="0">
                <a:latin typeface="Meiryo UI"/>
                <a:ea typeface="Meiryo UI"/>
              </a:rPr>
              <a:t>更新</a:t>
            </a:r>
            <a:endParaRPr kumimoji="1" lang="en-US" altLang="ja-JP" sz="1600" b="1" u="sng" dirty="0">
              <a:latin typeface="Meiryo UI"/>
              <a:ea typeface="Meiryo UI"/>
            </a:endParaRPr>
          </a:p>
          <a:p>
            <a:pPr marL="509681" lvl="1" indent="-278606" defTabSz="490538">
              <a:lnSpc>
                <a:spcPct val="100000"/>
              </a:lnSpc>
              <a:spcAft>
                <a:spcPts val="0"/>
              </a:spcAft>
            </a:pPr>
            <a:r>
              <a:rPr kumimoji="1" lang="ja-JP" altLang="en-US" sz="1600" dirty="0"/>
              <a:t>３次公募用に全体更新</a:t>
            </a:r>
            <a:endParaRPr kumimoji="1" lang="en-US" altLang="ja-JP" sz="1600" dirty="0"/>
          </a:p>
          <a:p>
            <a:pPr marL="509681" lvl="1" indent="-278606" defTabSz="490538">
              <a:lnSpc>
                <a:spcPct val="100000"/>
              </a:lnSpc>
              <a:spcAft>
                <a:spcPts val="0"/>
              </a:spcAft>
            </a:pPr>
            <a:endParaRPr kumimoji="1" lang="en-US" altLang="ja-JP" sz="1600" dirty="0"/>
          </a:p>
          <a:p>
            <a:pPr marL="278130" indent="-278130">
              <a:lnSpc>
                <a:spcPct val="100000"/>
              </a:lnSpc>
              <a:spcBef>
                <a:spcPts val="0"/>
              </a:spcBef>
              <a:spcAft>
                <a:spcPts val="600"/>
              </a:spcAft>
              <a:buFont typeface="Arial" panose="020B0604020202020204" pitchFamily="34" charset="0"/>
              <a:buChar char="•"/>
            </a:pPr>
            <a:r>
              <a:rPr kumimoji="1" lang="en-US" altLang="ja-JP" sz="1600" b="1" u="sng" dirty="0"/>
              <a:t>2025/3/24</a:t>
            </a:r>
            <a:r>
              <a:rPr kumimoji="1" lang="ja-JP" altLang="en-US" sz="1600" b="1" u="sng" dirty="0"/>
              <a:t>更新</a:t>
            </a:r>
            <a:endParaRPr kumimoji="1" lang="en-US" altLang="ja-JP" sz="1600" b="1" u="sng" dirty="0"/>
          </a:p>
          <a:p>
            <a:pPr marL="509681" lvl="1" indent="-278606" defTabSz="490538">
              <a:lnSpc>
                <a:spcPct val="100000"/>
              </a:lnSpc>
              <a:spcAft>
                <a:spcPts val="0"/>
              </a:spcAft>
            </a:pPr>
            <a:r>
              <a:rPr kumimoji="1" lang="en-US" altLang="ja-JP" sz="1600" dirty="0"/>
              <a:t>P12</a:t>
            </a:r>
            <a:r>
              <a:rPr kumimoji="1" lang="ja-JP" altLang="en-US" sz="1600"/>
              <a:t>：事業費</a:t>
            </a:r>
            <a:r>
              <a:rPr kumimoji="1" lang="en-US" altLang="ja-JP" sz="1600" dirty="0"/>
              <a:t>(</a:t>
            </a:r>
            <a:r>
              <a:rPr kumimoji="1" lang="ja-JP" altLang="en-US" sz="1600" dirty="0"/>
              <a:t>補助額</a:t>
            </a:r>
            <a:r>
              <a:rPr kumimoji="1" lang="en-US" altLang="ja-JP" sz="1600" dirty="0"/>
              <a:t>)</a:t>
            </a:r>
            <a:r>
              <a:rPr kumimoji="1" lang="ja-JP" altLang="en-US" sz="1600" dirty="0"/>
              <a:t>に関するコメントを追記</a:t>
            </a:r>
            <a:endParaRPr kumimoji="1" lang="en-US" altLang="ja-JP" sz="1600" dirty="0"/>
          </a:p>
        </p:txBody>
      </p:sp>
      <p:sp>
        <p:nvSpPr>
          <p:cNvPr id="2" name="正方形/長方形 1">
            <a:extLst>
              <a:ext uri="{FF2B5EF4-FFF2-40B4-BE49-F238E27FC236}">
                <a16:creationId xmlns:a16="http://schemas.microsoft.com/office/drawing/2014/main" id="{21937D38-8BCF-E4F0-723D-F01ACF27887D}"/>
              </a:ext>
            </a:extLst>
          </p:cNvPr>
          <p:cNvSpPr/>
          <p:nvPr/>
        </p:nvSpPr>
        <p:spPr>
          <a:xfrm>
            <a:off x="300445" y="791767"/>
            <a:ext cx="9348651" cy="399470"/>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ja-JP" altLang="en-US" sz="1600">
                <a:solidFill>
                  <a:schemeClr val="tx1"/>
                </a:solidFill>
                <a:latin typeface="Meiryo UI" panose="020B0604030504040204" pitchFamily="50" charset="-128"/>
                <a:ea typeface="Meiryo UI" panose="020B0604030504040204" pitchFamily="50" charset="-128"/>
              </a:rPr>
              <a:t>次の項目に更新があるためご確認お願いいたします</a:t>
            </a:r>
            <a:endParaRPr kumimoji="1" lang="en-US" altLang="ja-JP" sz="16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7910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フリーフォーム: 図形 16">
            <a:extLst>
              <a:ext uri="{FF2B5EF4-FFF2-40B4-BE49-F238E27FC236}">
                <a16:creationId xmlns:a16="http://schemas.microsoft.com/office/drawing/2014/main" id="{8DD90D51-9015-F1FD-34F7-7B80577BEB49}"/>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8" name="フリーフォーム: 図形 17">
            <a:extLst>
              <a:ext uri="{FF2B5EF4-FFF2-40B4-BE49-F238E27FC236}">
                <a16:creationId xmlns:a16="http://schemas.microsoft.com/office/drawing/2014/main" id="{0C746DDB-0339-150A-1114-A9B4B9E0307C}"/>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9" name="フリーフォーム: 図形 18">
            <a:extLst>
              <a:ext uri="{FF2B5EF4-FFF2-40B4-BE49-F238E27FC236}">
                <a16:creationId xmlns:a16="http://schemas.microsoft.com/office/drawing/2014/main" id="{AA8B5676-18FE-1405-ECD9-8AC4C6B59D59}"/>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27" name="TextBox 141">
            <a:extLst>
              <a:ext uri="{FF2B5EF4-FFF2-40B4-BE49-F238E27FC236}">
                <a16:creationId xmlns:a16="http://schemas.microsoft.com/office/drawing/2014/main" id="{16849EF3-D6DD-9F17-5009-FD1E875B16C3}"/>
              </a:ext>
            </a:extLst>
          </p:cNvPr>
          <p:cNvSpPr txBox="1"/>
          <p:nvPr/>
        </p:nvSpPr>
        <p:spPr>
          <a:xfrm>
            <a:off x="1086651" y="2994307"/>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bg1"/>
                </a:solidFill>
                <a:latin typeface="Meiryo UI" panose="020B0604030504040204" pitchFamily="50" charset="-128"/>
                <a:ea typeface="Meiryo UI" panose="020B0604030504040204" pitchFamily="50" charset="-128"/>
              </a:rPr>
              <a:t>問題児</a:t>
            </a:r>
            <a:endParaRPr kumimoji="1" lang="en-US" sz="1000">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5795EBA9-BB18-074A-B2CB-6ADAC3DD7FE6}"/>
              </a:ext>
            </a:extLst>
          </p:cNvPr>
          <p:cNvSpPr/>
          <p:nvPr/>
        </p:nvSpPr>
        <p:spPr>
          <a:xfrm>
            <a:off x="1453758" y="3266880"/>
            <a:ext cx="1158983" cy="106292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50">
                <a:solidFill>
                  <a:schemeClr val="tx1"/>
                </a:solidFill>
                <a:latin typeface="Meiryo UI" panose="020B0604030504040204" pitchFamily="50" charset="-128"/>
                <a:ea typeface="Meiryo UI" panose="020B0604030504040204" pitchFamily="50" charset="-128"/>
              </a:rPr>
              <a:t>補助事業</a:t>
            </a:r>
            <a:endParaRPr kumimoji="1" lang="en-US" altLang="ja-JP" sz="1050">
              <a:solidFill>
                <a:schemeClr val="tx1"/>
              </a:solidFill>
              <a:latin typeface="Meiryo UI" panose="020B0604030504040204" pitchFamily="50" charset="-128"/>
              <a:ea typeface="Meiryo UI" panose="020B0604030504040204" pitchFamily="50" charset="-128"/>
            </a:endParaRPr>
          </a:p>
          <a:p>
            <a:pPr defTabSz="742950"/>
            <a:endParaRPr kumimoji="1" lang="en-US" altLang="ja-JP" sz="1050">
              <a:solidFill>
                <a:srgbClr val="575757"/>
              </a:solidFill>
              <a:latin typeface="Meiryo UI" panose="020B0604030504040204" pitchFamily="50" charset="-128"/>
              <a:ea typeface="Meiryo UI" panose="020B0604030504040204" pitchFamily="50" charset="-128"/>
            </a:endParaRPr>
          </a:p>
          <a:p>
            <a:pPr defTabSz="742950"/>
            <a:endParaRPr kumimoji="1" lang="en-US" altLang="ja-JP" sz="1050">
              <a:solidFill>
                <a:srgbClr val="575757"/>
              </a:solidFill>
              <a:latin typeface="Meiryo UI" panose="020B0604030504040204" pitchFamily="50" charset="-128"/>
              <a:ea typeface="Meiryo UI" panose="020B0604030504040204" pitchFamily="50" charset="-128"/>
            </a:endParaRPr>
          </a:p>
          <a:p>
            <a:pPr defTabSz="742950"/>
            <a:endParaRPr kumimoji="1" lang="en-US" altLang="ja-JP" sz="1050">
              <a:solidFill>
                <a:srgbClr val="575757"/>
              </a:solidFill>
              <a:latin typeface="Meiryo UI" panose="020B0604030504040204" pitchFamily="50" charset="-128"/>
              <a:ea typeface="Meiryo UI" panose="020B0604030504040204" pitchFamily="50" charset="-128"/>
            </a:endParaRPr>
          </a:p>
          <a:p>
            <a:pPr defTabSz="742950"/>
            <a:endParaRPr kumimoji="1" lang="en-US" altLang="ja-JP" sz="1050">
              <a:solidFill>
                <a:srgbClr val="575757"/>
              </a:solidFill>
              <a:latin typeface="Meiryo UI" panose="020B0604030504040204" pitchFamily="50" charset="-128"/>
              <a:ea typeface="Meiryo UI" panose="020B0604030504040204" pitchFamily="50" charset="-128"/>
            </a:endParaRPr>
          </a:p>
          <a:p>
            <a:pPr defTabSz="742950"/>
            <a:endParaRPr kumimoji="1" lang="ja-JP" altLang="en-US" sz="1050">
              <a:solidFill>
                <a:srgbClr val="575757"/>
              </a:solidFill>
              <a:latin typeface="Meiryo UI" panose="020B0604030504040204" pitchFamily="50" charset="-128"/>
              <a:ea typeface="Meiryo UI" panose="020B0604030504040204" pitchFamily="50" charset="-128"/>
            </a:endParaRPr>
          </a:p>
        </p:txBody>
      </p:sp>
      <p:sp>
        <p:nvSpPr>
          <p:cNvPr id="6" name="タイトル 5">
            <a:extLst>
              <a:ext uri="{FF2B5EF4-FFF2-40B4-BE49-F238E27FC236}">
                <a16:creationId xmlns:a16="http://schemas.microsoft.com/office/drawing/2014/main" id="{A4E6CDED-CC5F-755D-D0B5-CB1F688D2DBE}"/>
              </a:ext>
            </a:extLst>
          </p:cNvPr>
          <p:cNvSpPr>
            <a:spLocks noGrp="1"/>
          </p:cNvSpPr>
          <p:nvPr>
            <p:ph type="title"/>
          </p:nvPr>
        </p:nvSpPr>
        <p:spPr>
          <a:xfrm>
            <a:off x="511875" y="239100"/>
            <a:ext cx="8883347" cy="166199"/>
          </a:xfrm>
        </p:spPr>
        <p:txBody>
          <a:bodyPr vert="horz"/>
          <a:lstStyle/>
          <a:p>
            <a:r>
              <a:rPr lang="en-US" altLang="ja-JP" sz="1200"/>
              <a:t>4.</a:t>
            </a:r>
            <a:r>
              <a:rPr lang="ja-JP" altLang="en-US" sz="1200"/>
              <a:t>事業戦略</a:t>
            </a:r>
            <a:endParaRPr lang="ja-JP" altLang="en-US"/>
          </a:p>
        </p:txBody>
      </p:sp>
      <p:sp>
        <p:nvSpPr>
          <p:cNvPr id="24" name="テキスト プレースホルダー 23">
            <a:extLst>
              <a:ext uri="{FF2B5EF4-FFF2-40B4-BE49-F238E27FC236}">
                <a16:creationId xmlns:a16="http://schemas.microsoft.com/office/drawing/2014/main" id="{636CE027-EB27-5E68-9DF6-71BF595B17EE}"/>
              </a:ext>
            </a:extLst>
          </p:cNvPr>
          <p:cNvSpPr>
            <a:spLocks noGrp="1"/>
          </p:cNvSpPr>
          <p:nvPr>
            <p:ph type="body" sz="quarter" idx="15"/>
          </p:nvPr>
        </p:nvSpPr>
        <p:spPr/>
        <p:txBody>
          <a:bodyPr/>
          <a:lstStyle/>
          <a:p>
            <a:endParaRPr lang="ja-JP" altLang="en-US"/>
          </a:p>
        </p:txBody>
      </p:sp>
      <p:sp>
        <p:nvSpPr>
          <p:cNvPr id="16" name="フリーフォーム: 図形 15">
            <a:extLst>
              <a:ext uri="{FF2B5EF4-FFF2-40B4-BE49-F238E27FC236}">
                <a16:creationId xmlns:a16="http://schemas.microsoft.com/office/drawing/2014/main" id="{4D19AE98-26B7-6742-8B71-1DC19DBD4DD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39" name="Rectangle 135">
            <a:extLst>
              <a:ext uri="{FF2B5EF4-FFF2-40B4-BE49-F238E27FC236}">
                <a16:creationId xmlns:a16="http://schemas.microsoft.com/office/drawing/2014/main" id="{CF6043F5-17F1-F119-CA88-699ABB329D4E}"/>
              </a:ext>
            </a:extLst>
          </p:cNvPr>
          <p:cNvSpPr/>
          <p:nvPr/>
        </p:nvSpPr>
        <p:spPr>
          <a:xfrm>
            <a:off x="2704223" y="4357939"/>
            <a:ext cx="1604291" cy="1166959"/>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r>
              <a:rPr kumimoji="1" lang="ja-JP" altLang="en-US" sz="1050">
                <a:solidFill>
                  <a:schemeClr val="bg1"/>
                </a:solidFill>
                <a:latin typeface="Meiryo UI" panose="020B0604030504040204" pitchFamily="50" charset="-128"/>
                <a:ea typeface="Meiryo UI" panose="020B0604030504040204" pitchFamily="50" charset="-128"/>
              </a:rPr>
              <a:t>主要事業</a:t>
            </a:r>
            <a:endParaRPr kumimoji="1" lang="en-US" altLang="ja-JP" sz="1050">
              <a:solidFill>
                <a:schemeClr val="bg1"/>
              </a:solidFill>
              <a:latin typeface="Meiryo UI" panose="020B0604030504040204" pitchFamily="50" charset="-128"/>
              <a:ea typeface="Meiryo UI" panose="020B0604030504040204" pitchFamily="50" charset="-128"/>
            </a:endParaRPr>
          </a:p>
          <a:p>
            <a:endParaRPr kumimoji="1" lang="en-US" sz="1050">
              <a:solidFill>
                <a:schemeClr val="bg1"/>
              </a:solidFill>
              <a:latin typeface="Meiryo UI" panose="020B0604030504040204" pitchFamily="50" charset="-128"/>
              <a:ea typeface="Meiryo UI" panose="020B0604030504040204" pitchFamily="50" charset="-128"/>
            </a:endParaRPr>
          </a:p>
          <a:p>
            <a:endParaRPr kumimoji="1" lang="en-US" sz="1050">
              <a:solidFill>
                <a:schemeClr val="bg1"/>
              </a:solidFill>
              <a:latin typeface="Meiryo UI" panose="020B0604030504040204" pitchFamily="50" charset="-128"/>
              <a:ea typeface="Meiryo UI" panose="020B0604030504040204" pitchFamily="50" charset="-128"/>
            </a:endParaRPr>
          </a:p>
          <a:p>
            <a:endParaRPr kumimoji="1" lang="en-US" sz="1050">
              <a:solidFill>
                <a:schemeClr val="bg1"/>
              </a:solidFill>
              <a:latin typeface="Meiryo UI" panose="020B0604030504040204" pitchFamily="50" charset="-128"/>
              <a:ea typeface="Meiryo UI" panose="020B0604030504040204" pitchFamily="50" charset="-128"/>
            </a:endParaRPr>
          </a:p>
          <a:p>
            <a:endParaRPr kumimoji="1" lang="en-US" sz="1050">
              <a:solidFill>
                <a:schemeClr val="bg1"/>
              </a:solidFill>
              <a:latin typeface="Meiryo UI" panose="020B0604030504040204" pitchFamily="50" charset="-128"/>
              <a:ea typeface="Meiryo UI" panose="020B0604030504040204" pitchFamily="50" charset="-128"/>
            </a:endParaRPr>
          </a:p>
          <a:p>
            <a:endParaRPr kumimoji="1" lang="en-US" sz="1050">
              <a:solidFill>
                <a:schemeClr val="bg1"/>
              </a:solidFill>
              <a:latin typeface="Meiryo UI" panose="020B0604030504040204" pitchFamily="50" charset="-128"/>
              <a:ea typeface="Meiryo UI" panose="020B0604030504040204" pitchFamily="50" charset="-128"/>
            </a:endParaRPr>
          </a:p>
          <a:p>
            <a:endParaRPr kumimoji="1" lang="en-US" sz="1050">
              <a:solidFill>
                <a:schemeClr val="bg1"/>
              </a:solidFill>
              <a:latin typeface="Meiryo UI" panose="020B0604030504040204" pitchFamily="50" charset="-128"/>
              <a:ea typeface="Meiryo UI" panose="020B0604030504040204" pitchFamily="50" charset="-128"/>
            </a:endParaRPr>
          </a:p>
        </p:txBody>
      </p:sp>
      <p:sp>
        <p:nvSpPr>
          <p:cNvPr id="40" name="Rectangle 68">
            <a:extLst>
              <a:ext uri="{FF2B5EF4-FFF2-40B4-BE49-F238E27FC236}">
                <a16:creationId xmlns:a16="http://schemas.microsoft.com/office/drawing/2014/main" id="{0C5BB4D3-2F9A-FE0D-D5CA-72E8364583B1}"/>
              </a:ext>
            </a:extLst>
          </p:cNvPr>
          <p:cNvSpPr/>
          <p:nvPr/>
        </p:nvSpPr>
        <p:spPr>
          <a:xfrm>
            <a:off x="1058107" y="32673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endParaRPr>
          </a:p>
        </p:txBody>
      </p:sp>
      <p:cxnSp>
        <p:nvCxnSpPr>
          <p:cNvPr id="55" name="Straight Connector 138">
            <a:extLst>
              <a:ext uri="{FF2B5EF4-FFF2-40B4-BE49-F238E27FC236}">
                <a16:creationId xmlns:a16="http://schemas.microsoft.com/office/drawing/2014/main" id="{021393AB-FC3D-25D9-851C-1ADA106D2995}"/>
              </a:ext>
            </a:extLst>
          </p:cNvPr>
          <p:cNvCxnSpPr/>
          <p:nvPr/>
        </p:nvCxnSpPr>
        <p:spPr>
          <a:xfrm>
            <a:off x="1035219" y="5546861"/>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TextBox 153">
            <a:extLst>
              <a:ext uri="{FF2B5EF4-FFF2-40B4-BE49-F238E27FC236}">
                <a16:creationId xmlns:a16="http://schemas.microsoft.com/office/drawing/2014/main" id="{6C733DEC-36B6-3D43-BF18-50A22BD1412E}"/>
              </a:ext>
            </a:extLst>
          </p:cNvPr>
          <p:cNvSpPr txBox="1"/>
          <p:nvPr/>
        </p:nvSpPr>
        <p:spPr>
          <a:xfrm>
            <a:off x="2761993" y="3208528"/>
            <a:ext cx="917062" cy="86074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r>
              <a:rPr kumimoji="1" lang="ja-JP" altLang="en-US" sz="900">
                <a:solidFill>
                  <a:schemeClr val="tx1"/>
                </a:solidFill>
                <a:latin typeface="Meiryo UI" panose="020B0604030504040204" pitchFamily="50" charset="-128"/>
                <a:ea typeface="Meiryo UI" panose="020B0604030504040204" pitchFamily="50" charset="-128"/>
              </a:rPr>
              <a:t>事業</a:t>
            </a:r>
            <a:endParaRPr kumimoji="1" lang="en-US" altLang="ja-JP" sz="900">
              <a:solidFill>
                <a:schemeClr val="tx1"/>
              </a:solidFill>
              <a:latin typeface="Meiryo UI" panose="020B0604030504040204" pitchFamily="50" charset="-128"/>
              <a:ea typeface="Meiryo UI" panose="020B0604030504040204" pitchFamily="50" charset="-128"/>
            </a:endParaRPr>
          </a:p>
          <a:p>
            <a:pPr algn="ctr"/>
            <a:r>
              <a:rPr kumimoji="1" lang="en-US" altLang="ja-JP" sz="900">
                <a:solidFill>
                  <a:schemeClr val="tx1"/>
                </a:solidFill>
                <a:latin typeface="Meiryo UI" panose="020B0604030504040204" pitchFamily="50" charset="-128"/>
                <a:ea typeface="Meiryo UI" panose="020B0604030504040204" pitchFamily="50" charset="-128"/>
              </a:rPr>
              <a:t>XXX</a:t>
            </a:r>
            <a:r>
              <a:rPr kumimoji="1" lang="ja-JP" altLang="en-US" sz="900">
                <a:solidFill>
                  <a:schemeClr val="tx1"/>
                </a:solidFill>
                <a:latin typeface="Meiryo UI" panose="020B0604030504040204" pitchFamily="50" charset="-128"/>
                <a:ea typeface="Meiryo UI" panose="020B0604030504040204" pitchFamily="50" charset="-128"/>
              </a:rPr>
              <a:t>百万円</a:t>
            </a:r>
            <a:endParaRPr kumimoji="1" lang="en-US" altLang="ja-JP" sz="900">
              <a:solidFill>
                <a:schemeClr val="tx1"/>
              </a:solidFill>
              <a:latin typeface="Meiryo UI" panose="020B0604030504040204" pitchFamily="50" charset="-128"/>
              <a:ea typeface="Meiryo UI" panose="020B0604030504040204" pitchFamily="50" charset="-128"/>
            </a:endParaRPr>
          </a:p>
          <a:p>
            <a:pPr algn="ctr"/>
            <a:r>
              <a:rPr kumimoji="1" lang="en-US" altLang="ja-JP" sz="900">
                <a:solidFill>
                  <a:schemeClr val="tx1"/>
                </a:solidFill>
                <a:latin typeface="Meiryo UI" panose="020B0604030504040204" pitchFamily="50" charset="-128"/>
                <a:ea typeface="Meiryo UI" panose="020B0604030504040204" pitchFamily="50" charset="-128"/>
              </a:rPr>
              <a:t>X</a:t>
            </a:r>
            <a:r>
              <a:rPr kumimoji="1" lang="ja-JP" altLang="en-US" sz="900">
                <a:solidFill>
                  <a:schemeClr val="tx1"/>
                </a:solidFill>
                <a:latin typeface="Meiryo UI" panose="020B0604030504040204" pitchFamily="50" charset="-128"/>
                <a:ea typeface="Meiryo UI" panose="020B0604030504040204" pitchFamily="50" charset="-128"/>
              </a:rPr>
              <a:t>％</a:t>
            </a:r>
            <a:r>
              <a:rPr kumimoji="1" lang="en-US" altLang="ja-JP" sz="900">
                <a:solidFill>
                  <a:schemeClr val="tx1"/>
                </a:solidFill>
                <a:latin typeface="Meiryo UI" panose="020B0604030504040204" pitchFamily="50" charset="-128"/>
                <a:ea typeface="Meiryo UI" panose="020B0604030504040204" pitchFamily="50" charset="-128"/>
              </a:rPr>
              <a:t>/X%</a:t>
            </a:r>
          </a:p>
        </p:txBody>
      </p:sp>
      <p:sp>
        <p:nvSpPr>
          <p:cNvPr id="62" name="TextBox 160">
            <a:extLst>
              <a:ext uri="{FF2B5EF4-FFF2-40B4-BE49-F238E27FC236}">
                <a16:creationId xmlns:a16="http://schemas.microsoft.com/office/drawing/2014/main" id="{A8A9A819-E0B7-2480-6D8F-C530D5E58179}"/>
              </a:ext>
            </a:extLst>
          </p:cNvPr>
          <p:cNvSpPr txBox="1"/>
          <p:nvPr/>
        </p:nvSpPr>
        <p:spPr>
          <a:xfrm>
            <a:off x="3645665" y="3598856"/>
            <a:ext cx="674410" cy="649578"/>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r>
              <a:rPr kumimoji="1" lang="ja-JP" altLang="en-US" sz="900">
                <a:solidFill>
                  <a:schemeClr val="tx1"/>
                </a:solidFill>
                <a:latin typeface="Meiryo UI" panose="020B0604030504040204" pitchFamily="50" charset="-128"/>
                <a:ea typeface="Meiryo UI" panose="020B0604030504040204" pitchFamily="50" charset="-128"/>
              </a:rPr>
              <a:t>事業</a:t>
            </a:r>
            <a:endParaRPr kumimoji="1" lang="en-US" altLang="ja-JP" sz="900">
              <a:solidFill>
                <a:schemeClr val="tx1"/>
              </a:solidFill>
              <a:latin typeface="Meiryo UI" panose="020B0604030504040204" pitchFamily="50" charset="-128"/>
              <a:ea typeface="Meiryo UI" panose="020B0604030504040204" pitchFamily="50" charset="-128"/>
            </a:endParaRPr>
          </a:p>
          <a:p>
            <a:pPr algn="ctr"/>
            <a:r>
              <a:rPr kumimoji="1" lang="en-US" altLang="ja-JP" sz="900">
                <a:solidFill>
                  <a:schemeClr val="tx1"/>
                </a:solidFill>
                <a:latin typeface="Meiryo UI" panose="020B0604030504040204" pitchFamily="50" charset="-128"/>
                <a:ea typeface="Meiryo UI" panose="020B0604030504040204" pitchFamily="50" charset="-128"/>
              </a:rPr>
              <a:t>XXX</a:t>
            </a:r>
            <a:r>
              <a:rPr kumimoji="1" lang="ja-JP" altLang="en-US" sz="900">
                <a:solidFill>
                  <a:schemeClr val="tx1"/>
                </a:solidFill>
                <a:latin typeface="Meiryo UI" panose="020B0604030504040204" pitchFamily="50" charset="-128"/>
                <a:ea typeface="Meiryo UI" panose="020B0604030504040204" pitchFamily="50" charset="-128"/>
              </a:rPr>
              <a:t>百万円</a:t>
            </a:r>
            <a:endParaRPr kumimoji="1" lang="en-US" altLang="ja-JP" sz="900">
              <a:solidFill>
                <a:schemeClr val="tx1"/>
              </a:solidFill>
              <a:latin typeface="Meiryo UI" panose="020B0604030504040204" pitchFamily="50" charset="-128"/>
              <a:ea typeface="Meiryo UI" panose="020B0604030504040204" pitchFamily="50" charset="-128"/>
            </a:endParaRPr>
          </a:p>
          <a:p>
            <a:pPr algn="ctr"/>
            <a:r>
              <a:rPr kumimoji="1" lang="en-US" altLang="ja-JP" sz="900">
                <a:solidFill>
                  <a:schemeClr val="tx1"/>
                </a:solidFill>
                <a:latin typeface="Meiryo UI" panose="020B0604030504040204" pitchFamily="50" charset="-128"/>
                <a:ea typeface="Meiryo UI" panose="020B0604030504040204" pitchFamily="50" charset="-128"/>
              </a:rPr>
              <a:t>X</a:t>
            </a:r>
            <a:r>
              <a:rPr kumimoji="1" lang="ja-JP" altLang="en-US" sz="900">
                <a:solidFill>
                  <a:schemeClr val="tx1"/>
                </a:solidFill>
                <a:latin typeface="Meiryo UI" panose="020B0604030504040204" pitchFamily="50" charset="-128"/>
                <a:ea typeface="Meiryo UI" panose="020B0604030504040204" pitchFamily="50" charset="-128"/>
              </a:rPr>
              <a:t>％</a:t>
            </a:r>
            <a:r>
              <a:rPr kumimoji="1" lang="en-US" altLang="ja-JP" sz="900">
                <a:solidFill>
                  <a:schemeClr val="tx1"/>
                </a:solidFill>
                <a:latin typeface="Meiryo UI" panose="020B0604030504040204" pitchFamily="50" charset="-128"/>
                <a:ea typeface="Meiryo UI" panose="020B0604030504040204" pitchFamily="50" charset="-128"/>
              </a:rPr>
              <a:t>/X%</a:t>
            </a:r>
          </a:p>
        </p:txBody>
      </p:sp>
      <p:cxnSp>
        <p:nvCxnSpPr>
          <p:cNvPr id="64" name="Straight Connector 59">
            <a:extLst>
              <a:ext uri="{FF2B5EF4-FFF2-40B4-BE49-F238E27FC236}">
                <a16:creationId xmlns:a16="http://schemas.microsoft.com/office/drawing/2014/main" id="{87AE0C20-AD70-DFC9-38EB-28EC2EF1CA91}"/>
              </a:ext>
            </a:extLst>
          </p:cNvPr>
          <p:cNvCxnSpPr>
            <a:cxnSpLocks/>
          </p:cNvCxnSpPr>
          <p:nvPr/>
        </p:nvCxnSpPr>
        <p:spPr>
          <a:xfrm flipV="1">
            <a:off x="2694849" y="3062602"/>
            <a:ext cx="0" cy="2484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0">
            <a:extLst>
              <a:ext uri="{FF2B5EF4-FFF2-40B4-BE49-F238E27FC236}">
                <a16:creationId xmlns:a16="http://schemas.microsoft.com/office/drawing/2014/main" id="{D5C2E44B-7119-D42D-1C22-CE3B683F1662}"/>
              </a:ext>
            </a:extLst>
          </p:cNvPr>
          <p:cNvCxnSpPr/>
          <p:nvPr/>
        </p:nvCxnSpPr>
        <p:spPr>
          <a:xfrm>
            <a:off x="1058107" y="4357939"/>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6" name="TextBox 157">
            <a:extLst>
              <a:ext uri="{FF2B5EF4-FFF2-40B4-BE49-F238E27FC236}">
                <a16:creationId xmlns:a16="http://schemas.microsoft.com/office/drawing/2014/main" id="{C708A4D1-4F6D-C344-D549-C5E1196BBAD3}"/>
              </a:ext>
            </a:extLst>
          </p:cNvPr>
          <p:cNvSpPr txBox="1"/>
          <p:nvPr/>
        </p:nvSpPr>
        <p:spPr>
          <a:xfrm>
            <a:off x="3309235" y="4397653"/>
            <a:ext cx="919372" cy="8734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r>
              <a:rPr kumimoji="1" lang="ja-JP" altLang="en-US" sz="900">
                <a:solidFill>
                  <a:schemeClr val="tx1"/>
                </a:solidFill>
                <a:latin typeface="Meiryo UI" panose="020B0604030504040204" pitchFamily="50" charset="-128"/>
                <a:ea typeface="Meiryo UI" panose="020B0604030504040204" pitchFamily="50" charset="-128"/>
              </a:rPr>
              <a:t>事業</a:t>
            </a:r>
            <a:endParaRPr kumimoji="1" lang="en-US" altLang="ja-JP" sz="900">
              <a:solidFill>
                <a:schemeClr val="tx1"/>
              </a:solidFill>
              <a:latin typeface="Meiryo UI" panose="020B0604030504040204" pitchFamily="50" charset="-128"/>
              <a:ea typeface="Meiryo UI" panose="020B0604030504040204" pitchFamily="50" charset="-128"/>
            </a:endParaRPr>
          </a:p>
          <a:p>
            <a:pPr algn="ctr"/>
            <a:r>
              <a:rPr kumimoji="1" lang="en-US" altLang="ja-JP" sz="900">
                <a:solidFill>
                  <a:schemeClr val="tx1"/>
                </a:solidFill>
                <a:latin typeface="Meiryo UI" panose="020B0604030504040204" pitchFamily="50" charset="-128"/>
                <a:ea typeface="Meiryo UI" panose="020B0604030504040204" pitchFamily="50" charset="-128"/>
              </a:rPr>
              <a:t>XXX</a:t>
            </a:r>
            <a:r>
              <a:rPr kumimoji="1" lang="ja-JP" altLang="en-US" sz="900">
                <a:solidFill>
                  <a:schemeClr val="tx1"/>
                </a:solidFill>
                <a:latin typeface="Meiryo UI" panose="020B0604030504040204" pitchFamily="50" charset="-128"/>
                <a:ea typeface="Meiryo UI" panose="020B0604030504040204" pitchFamily="50" charset="-128"/>
              </a:rPr>
              <a:t>百万円</a:t>
            </a:r>
            <a:endParaRPr kumimoji="1" lang="en-US" altLang="ja-JP" sz="900">
              <a:solidFill>
                <a:schemeClr val="tx1"/>
              </a:solidFill>
              <a:latin typeface="Meiryo UI" panose="020B0604030504040204" pitchFamily="50" charset="-128"/>
              <a:ea typeface="Meiryo UI" panose="020B0604030504040204" pitchFamily="50" charset="-128"/>
            </a:endParaRPr>
          </a:p>
          <a:p>
            <a:pPr algn="ctr"/>
            <a:r>
              <a:rPr kumimoji="1" lang="en-US" altLang="ja-JP" sz="900">
                <a:solidFill>
                  <a:schemeClr val="tx1"/>
                </a:solidFill>
                <a:latin typeface="Meiryo UI" panose="020B0604030504040204" pitchFamily="50" charset="-128"/>
                <a:ea typeface="Meiryo UI" panose="020B0604030504040204" pitchFamily="50" charset="-128"/>
              </a:rPr>
              <a:t>X</a:t>
            </a:r>
            <a:r>
              <a:rPr kumimoji="1" lang="ja-JP" altLang="en-US" sz="900">
                <a:solidFill>
                  <a:schemeClr val="tx1"/>
                </a:solidFill>
                <a:latin typeface="Meiryo UI" panose="020B0604030504040204" pitchFamily="50" charset="-128"/>
                <a:ea typeface="Meiryo UI" panose="020B0604030504040204" pitchFamily="50" charset="-128"/>
              </a:rPr>
              <a:t>％</a:t>
            </a:r>
            <a:r>
              <a:rPr kumimoji="1" lang="en-US" altLang="ja-JP" sz="900">
                <a:solidFill>
                  <a:schemeClr val="tx1"/>
                </a:solidFill>
                <a:latin typeface="Meiryo UI" panose="020B0604030504040204" pitchFamily="50" charset="-128"/>
                <a:ea typeface="Meiryo UI" panose="020B0604030504040204" pitchFamily="50" charset="-128"/>
              </a:rPr>
              <a:t>/X%</a:t>
            </a:r>
          </a:p>
        </p:txBody>
      </p:sp>
      <p:sp>
        <p:nvSpPr>
          <p:cNvPr id="67" name="TextBox 66">
            <a:extLst>
              <a:ext uri="{FF2B5EF4-FFF2-40B4-BE49-F238E27FC236}">
                <a16:creationId xmlns:a16="http://schemas.microsoft.com/office/drawing/2014/main" id="{8536473E-7A06-2051-8AE5-00BFCB1D56DD}"/>
              </a:ext>
            </a:extLst>
          </p:cNvPr>
          <p:cNvSpPr txBox="1"/>
          <p:nvPr/>
        </p:nvSpPr>
        <p:spPr>
          <a:xfrm>
            <a:off x="1359827" y="4683875"/>
            <a:ext cx="638523" cy="61961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r>
              <a:rPr kumimoji="1" lang="ja-JP" altLang="en-US" sz="900">
                <a:solidFill>
                  <a:schemeClr val="tx1"/>
                </a:solidFill>
                <a:latin typeface="Meiryo UI" panose="020B0604030504040204" pitchFamily="50" charset="-128"/>
                <a:ea typeface="Meiryo UI" panose="020B0604030504040204" pitchFamily="50" charset="-128"/>
              </a:rPr>
              <a:t>事業</a:t>
            </a:r>
            <a:endParaRPr kumimoji="1" lang="en-US" altLang="ja-JP" sz="900">
              <a:solidFill>
                <a:schemeClr val="tx1"/>
              </a:solidFill>
              <a:latin typeface="Meiryo UI" panose="020B0604030504040204" pitchFamily="50" charset="-128"/>
              <a:ea typeface="Meiryo UI" panose="020B0604030504040204" pitchFamily="50" charset="-128"/>
            </a:endParaRPr>
          </a:p>
          <a:p>
            <a:pPr algn="ctr"/>
            <a:r>
              <a:rPr kumimoji="1" lang="en-US" altLang="ja-JP" sz="900">
                <a:solidFill>
                  <a:schemeClr val="tx1"/>
                </a:solidFill>
                <a:latin typeface="Meiryo UI" panose="020B0604030504040204" pitchFamily="50" charset="-128"/>
                <a:ea typeface="Meiryo UI" panose="020B0604030504040204" pitchFamily="50" charset="-128"/>
              </a:rPr>
              <a:t>XXX</a:t>
            </a:r>
            <a:r>
              <a:rPr kumimoji="1" lang="ja-JP" altLang="en-US" sz="900">
                <a:solidFill>
                  <a:schemeClr val="tx1"/>
                </a:solidFill>
                <a:latin typeface="Meiryo UI" panose="020B0604030504040204" pitchFamily="50" charset="-128"/>
                <a:ea typeface="Meiryo UI" panose="020B0604030504040204" pitchFamily="50" charset="-128"/>
              </a:rPr>
              <a:t>百万円</a:t>
            </a:r>
            <a:endParaRPr kumimoji="1" lang="en-US" altLang="ja-JP" sz="900">
              <a:solidFill>
                <a:schemeClr val="tx1"/>
              </a:solidFill>
              <a:latin typeface="Meiryo UI" panose="020B0604030504040204" pitchFamily="50" charset="-128"/>
              <a:ea typeface="Meiryo UI" panose="020B0604030504040204" pitchFamily="50" charset="-128"/>
            </a:endParaRPr>
          </a:p>
          <a:p>
            <a:pPr algn="ctr"/>
            <a:r>
              <a:rPr kumimoji="1" lang="en-US" altLang="ja-JP" sz="900">
                <a:solidFill>
                  <a:schemeClr val="tx1"/>
                </a:solidFill>
                <a:latin typeface="Meiryo UI" panose="020B0604030504040204" pitchFamily="50" charset="-128"/>
                <a:ea typeface="Meiryo UI" panose="020B0604030504040204" pitchFamily="50" charset="-128"/>
              </a:rPr>
              <a:t>X</a:t>
            </a:r>
            <a:r>
              <a:rPr kumimoji="1" lang="ja-JP" altLang="en-US" sz="900">
                <a:solidFill>
                  <a:schemeClr val="tx1"/>
                </a:solidFill>
                <a:latin typeface="Meiryo UI" panose="020B0604030504040204" pitchFamily="50" charset="-128"/>
                <a:ea typeface="Meiryo UI" panose="020B0604030504040204" pitchFamily="50" charset="-128"/>
              </a:rPr>
              <a:t>％</a:t>
            </a:r>
            <a:r>
              <a:rPr kumimoji="1" lang="en-US" altLang="ja-JP" sz="900">
                <a:solidFill>
                  <a:schemeClr val="tx1"/>
                </a:solidFill>
                <a:latin typeface="Meiryo UI" panose="020B0604030504040204" pitchFamily="50" charset="-128"/>
                <a:ea typeface="Meiryo UI" panose="020B0604030504040204" pitchFamily="50" charset="-128"/>
              </a:rPr>
              <a:t>/X%</a:t>
            </a:r>
          </a:p>
        </p:txBody>
      </p:sp>
      <p:sp>
        <p:nvSpPr>
          <p:cNvPr id="72" name="TextBox 155">
            <a:extLst>
              <a:ext uri="{FF2B5EF4-FFF2-40B4-BE49-F238E27FC236}">
                <a16:creationId xmlns:a16="http://schemas.microsoft.com/office/drawing/2014/main" id="{83A17C35-0005-44CC-A714-82CABA447AC5}"/>
              </a:ext>
            </a:extLst>
          </p:cNvPr>
          <p:cNvSpPr txBox="1"/>
          <p:nvPr/>
        </p:nvSpPr>
        <p:spPr>
          <a:xfrm>
            <a:off x="1646249" y="3515193"/>
            <a:ext cx="774000" cy="774810"/>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r>
              <a:rPr kumimoji="1" lang="ja-JP" altLang="en-US" sz="900">
                <a:solidFill>
                  <a:schemeClr val="tx1"/>
                </a:solidFill>
                <a:latin typeface="Meiryo UI" panose="020B0604030504040204" pitchFamily="50" charset="-128"/>
                <a:ea typeface="Meiryo UI" panose="020B0604030504040204" pitchFamily="50" charset="-128"/>
              </a:rPr>
              <a:t>事業</a:t>
            </a:r>
            <a:endParaRPr kumimoji="1" lang="en-US" altLang="ja-JP" sz="900">
              <a:solidFill>
                <a:schemeClr val="tx1"/>
              </a:solidFill>
              <a:latin typeface="Meiryo UI" panose="020B0604030504040204" pitchFamily="50" charset="-128"/>
              <a:ea typeface="Meiryo UI" panose="020B0604030504040204" pitchFamily="50" charset="-128"/>
            </a:endParaRPr>
          </a:p>
          <a:p>
            <a:pPr algn="ctr"/>
            <a:r>
              <a:rPr kumimoji="1" lang="en-US" altLang="ja-JP" sz="900">
                <a:solidFill>
                  <a:schemeClr val="tx1"/>
                </a:solidFill>
                <a:latin typeface="Meiryo UI" panose="020B0604030504040204" pitchFamily="50" charset="-128"/>
                <a:ea typeface="Meiryo UI" panose="020B0604030504040204" pitchFamily="50" charset="-128"/>
              </a:rPr>
              <a:t>XXX</a:t>
            </a:r>
            <a:r>
              <a:rPr kumimoji="1" lang="ja-JP" altLang="en-US" sz="900">
                <a:solidFill>
                  <a:schemeClr val="tx1"/>
                </a:solidFill>
                <a:latin typeface="Meiryo UI" panose="020B0604030504040204" pitchFamily="50" charset="-128"/>
                <a:ea typeface="Meiryo UI" panose="020B0604030504040204" pitchFamily="50" charset="-128"/>
              </a:rPr>
              <a:t>百万円</a:t>
            </a:r>
            <a:endParaRPr kumimoji="1" lang="en-US" altLang="ja-JP" sz="900">
              <a:solidFill>
                <a:schemeClr val="tx1"/>
              </a:solidFill>
              <a:latin typeface="Meiryo UI" panose="020B0604030504040204" pitchFamily="50" charset="-128"/>
              <a:ea typeface="Meiryo UI" panose="020B0604030504040204" pitchFamily="50" charset="-128"/>
            </a:endParaRPr>
          </a:p>
          <a:p>
            <a:pPr algn="ctr"/>
            <a:r>
              <a:rPr kumimoji="1" lang="en-US" altLang="ja-JP" sz="900">
                <a:solidFill>
                  <a:schemeClr val="tx1"/>
                </a:solidFill>
                <a:latin typeface="Meiryo UI" panose="020B0604030504040204" pitchFamily="50" charset="-128"/>
                <a:ea typeface="Meiryo UI" panose="020B0604030504040204" pitchFamily="50" charset="-128"/>
              </a:rPr>
              <a:t>X</a:t>
            </a:r>
            <a:r>
              <a:rPr kumimoji="1" lang="ja-JP" altLang="en-US" sz="900">
                <a:solidFill>
                  <a:schemeClr val="tx1"/>
                </a:solidFill>
                <a:latin typeface="Meiryo UI" panose="020B0604030504040204" pitchFamily="50" charset="-128"/>
                <a:ea typeface="Meiryo UI" panose="020B0604030504040204" pitchFamily="50" charset="-128"/>
              </a:rPr>
              <a:t>％</a:t>
            </a:r>
            <a:r>
              <a:rPr kumimoji="1" lang="en-US" altLang="ja-JP" sz="900">
                <a:solidFill>
                  <a:schemeClr val="tx1"/>
                </a:solidFill>
                <a:latin typeface="Meiryo UI" panose="020B0604030504040204" pitchFamily="50" charset="-128"/>
                <a:ea typeface="Meiryo UI" panose="020B0604030504040204" pitchFamily="50" charset="-128"/>
              </a:rPr>
              <a:t>/X%</a:t>
            </a:r>
          </a:p>
        </p:txBody>
      </p:sp>
      <p:graphicFrame>
        <p:nvGraphicFramePr>
          <p:cNvPr id="81" name="表 81">
            <a:extLst>
              <a:ext uri="{FF2B5EF4-FFF2-40B4-BE49-F238E27FC236}">
                <a16:creationId xmlns:a16="http://schemas.microsoft.com/office/drawing/2014/main" id="{341032A8-2953-CCFA-CEA6-68FB6C537D93}"/>
              </a:ext>
            </a:extLst>
          </p:cNvPr>
          <p:cNvGraphicFramePr>
            <a:graphicFrameLocks noGrp="1"/>
          </p:cNvGraphicFramePr>
          <p:nvPr>
            <p:extLst>
              <p:ext uri="{D42A27DB-BD31-4B8C-83A1-F6EECF244321}">
                <p14:modId xmlns:p14="http://schemas.microsoft.com/office/powerpoint/2010/main" val="4012184798"/>
              </p:ext>
            </p:extLst>
          </p:nvPr>
        </p:nvGraphicFramePr>
        <p:xfrm>
          <a:off x="4788644" y="2460504"/>
          <a:ext cx="4606572" cy="3979805"/>
        </p:xfrm>
        <a:graphic>
          <a:graphicData uri="http://schemas.openxmlformats.org/drawingml/2006/table">
            <a:tbl>
              <a:tblPr firstRow="1">
                <a:tableStyleId>{5C22544A-7EE6-4342-B048-85BDC9FD1C3A}</a:tableStyleId>
              </a:tblPr>
              <a:tblGrid>
                <a:gridCol w="798096">
                  <a:extLst>
                    <a:ext uri="{9D8B030D-6E8A-4147-A177-3AD203B41FA5}">
                      <a16:colId xmlns:a16="http://schemas.microsoft.com/office/drawing/2014/main" val="4010310140"/>
                    </a:ext>
                  </a:extLst>
                </a:gridCol>
                <a:gridCol w="1597831">
                  <a:extLst>
                    <a:ext uri="{9D8B030D-6E8A-4147-A177-3AD203B41FA5}">
                      <a16:colId xmlns:a16="http://schemas.microsoft.com/office/drawing/2014/main" val="2862914630"/>
                    </a:ext>
                  </a:extLst>
                </a:gridCol>
                <a:gridCol w="2210645">
                  <a:extLst>
                    <a:ext uri="{9D8B030D-6E8A-4147-A177-3AD203B41FA5}">
                      <a16:colId xmlns:a16="http://schemas.microsoft.com/office/drawing/2014/main" val="1836368729"/>
                    </a:ext>
                  </a:extLst>
                </a:gridCol>
              </a:tblGrid>
              <a:tr h="363413">
                <a:tc>
                  <a:txBody>
                    <a:bodyPr/>
                    <a:lstStyle/>
                    <a:p>
                      <a:pPr algn="ctr"/>
                      <a:r>
                        <a:rPr kumimoji="1" lang="ja-JP" altLang="en-US" sz="1200">
                          <a:latin typeface="Meiryo UI" panose="020B0604030504040204" pitchFamily="50" charset="-128"/>
                          <a:ea typeface="Meiryo UI" panose="020B0604030504040204" pitchFamily="50" charset="-128"/>
                        </a:rPr>
                        <a:t>事業名</a:t>
                      </a:r>
                    </a:p>
                  </a:txBody>
                  <a:tcPr>
                    <a:solidFill>
                      <a:srgbClr val="002060"/>
                    </a:solidFill>
                  </a:tcPr>
                </a:tc>
                <a:tc>
                  <a:txBody>
                    <a:bodyPr/>
                    <a:lstStyle/>
                    <a:p>
                      <a:pPr algn="ctr"/>
                      <a:r>
                        <a:rPr kumimoji="1" lang="ja-JP" altLang="en-US" sz="1200">
                          <a:latin typeface="Meiryo UI" panose="020B0604030504040204" pitchFamily="50" charset="-128"/>
                          <a:ea typeface="Meiryo UI" panose="020B0604030504040204" pitchFamily="50" charset="-128"/>
                        </a:rPr>
                        <a:t>事業概要</a:t>
                      </a:r>
                    </a:p>
                  </a:txBody>
                  <a:tcPr>
                    <a:solidFill>
                      <a:srgbClr val="002060"/>
                    </a:solidFill>
                  </a:tcPr>
                </a:tc>
                <a:tc>
                  <a:txBody>
                    <a:bodyPr/>
                    <a:lstStyle/>
                    <a:p>
                      <a:pPr algn="ctr"/>
                      <a:r>
                        <a:rPr kumimoji="1" lang="ja-JP" altLang="en-US" sz="1200">
                          <a:latin typeface="Meiryo UI" panose="020B0604030504040204" pitchFamily="50" charset="-128"/>
                          <a:ea typeface="Meiryo UI" panose="020B0604030504040204" pitchFamily="50" charset="-128"/>
                        </a:rPr>
                        <a:t>今後３～５年の事業戦略</a:t>
                      </a:r>
                      <a:endParaRPr kumimoji="1" lang="en-US" altLang="ja-JP" sz="1200">
                        <a:latin typeface="Meiryo UI" panose="020B0604030504040204" pitchFamily="50" charset="-128"/>
                        <a:ea typeface="Meiryo UI" panose="020B0604030504040204" pitchFamily="50" charset="-128"/>
                      </a:endParaRPr>
                    </a:p>
                    <a:p>
                      <a:pPr algn="ctr"/>
                      <a:r>
                        <a:rPr kumimoji="1" lang="ja-JP" altLang="en-US" sz="1200">
                          <a:latin typeface="Meiryo UI" panose="020B0604030504040204" pitchFamily="50" charset="-128"/>
                          <a:ea typeface="Meiryo UI" panose="020B0604030504040204" pitchFamily="50" charset="-128"/>
                        </a:rPr>
                        <a:t>（売上・利益の目標等）</a:t>
                      </a:r>
                    </a:p>
                  </a:txBody>
                  <a:tcPr>
                    <a:solidFill>
                      <a:srgbClr val="002060"/>
                    </a:solidFill>
                  </a:tcPr>
                </a:tc>
                <a:extLst>
                  <a:ext uri="{0D108BD9-81ED-4DB2-BD59-A6C34878D82A}">
                    <a16:rowId xmlns:a16="http://schemas.microsoft.com/office/drawing/2014/main" val="210137822"/>
                  </a:ext>
                </a:extLst>
              </a:tr>
              <a:tr h="704521">
                <a:tc>
                  <a:txBody>
                    <a:bodyPr/>
                    <a:lstStyle/>
                    <a:p>
                      <a:r>
                        <a:rPr kumimoji="1" lang="en-US" altLang="ja-JP" sz="1000">
                          <a:latin typeface="Meiryo UI" panose="020B0604030504040204" pitchFamily="50" charset="-128"/>
                          <a:ea typeface="Meiryo UI" panose="020B0604030504040204" pitchFamily="50" charset="-128"/>
                        </a:rPr>
                        <a:t>XXX</a:t>
                      </a:r>
                    </a:p>
                    <a:p>
                      <a:r>
                        <a:rPr kumimoji="1" lang="en-US" altLang="ja-JP" sz="900">
                          <a:latin typeface="Meiryo UI" panose="020B0604030504040204" pitchFamily="50" charset="-128"/>
                          <a:ea typeface="Meiryo UI" panose="020B0604030504040204" pitchFamily="50" charset="-128"/>
                        </a:rPr>
                        <a:t>(</a:t>
                      </a:r>
                      <a:r>
                        <a:rPr kumimoji="1" lang="ja-JP" altLang="en-US" sz="900">
                          <a:latin typeface="Meiryo UI" panose="020B0604030504040204" pitchFamily="50" charset="-128"/>
                          <a:ea typeface="Meiryo UI" panose="020B0604030504040204" pitchFamily="50" charset="-128"/>
                        </a:rPr>
                        <a:t>主要事業</a:t>
                      </a:r>
                      <a:r>
                        <a:rPr kumimoji="1" lang="en-US" altLang="ja-JP" sz="900">
                          <a:latin typeface="Meiryo UI" panose="020B0604030504040204" pitchFamily="50" charset="-128"/>
                          <a:ea typeface="Meiryo UI" panose="020B0604030504040204" pitchFamily="50" charset="-128"/>
                        </a:rPr>
                        <a:t>)</a:t>
                      </a:r>
                      <a:endParaRPr kumimoji="1" lang="ja-JP" altLang="en-US" sz="900">
                        <a:latin typeface="Meiryo UI" panose="020B0604030504040204" pitchFamily="50" charset="-128"/>
                        <a:ea typeface="Meiryo UI" panose="020B0604030504040204" pitchFamily="50" charset="-128"/>
                      </a:endParaRPr>
                    </a:p>
                  </a:txBody>
                  <a:tcPr anchor="ctr">
                    <a:solidFill>
                      <a:srgbClr val="F2F2F2"/>
                    </a:solidFill>
                  </a:tcPr>
                </a:tc>
                <a:tc>
                  <a:txBody>
                    <a:bodyPr/>
                    <a:lstStyle/>
                    <a:p>
                      <a:pPr marL="171450" indent="-171450">
                        <a:buFont typeface="EYInterstate" panose="02000503020000020004" pitchFamily="2" charset="0"/>
                        <a:buChar char="•"/>
                      </a:pPr>
                      <a:r>
                        <a:rPr kumimoji="1" lang="en-US" altLang="ja-JP" sz="1000">
                          <a:latin typeface="Meiryo UI" panose="020B0604030504040204" pitchFamily="50" charset="-128"/>
                          <a:ea typeface="Meiryo UI" panose="020B0604030504040204" pitchFamily="50" charset="-128"/>
                        </a:rPr>
                        <a:t>XXX</a:t>
                      </a:r>
                    </a:p>
                    <a:p>
                      <a:pPr marL="0" marR="0" lvl="0" indent="0" algn="l" defTabSz="742950" rtl="0" eaLnBrk="1" fontAlgn="auto" latinLnBrk="0" hangingPunct="1">
                        <a:lnSpc>
                          <a:spcPct val="100000"/>
                        </a:lnSpc>
                        <a:spcBef>
                          <a:spcPts val="0"/>
                        </a:spcBef>
                        <a:spcAft>
                          <a:spcPts val="0"/>
                        </a:spcAft>
                        <a:buClrTx/>
                        <a:buSzTx/>
                        <a:buFont typeface="EYInterstate" panose="02000503020000020004" pitchFamily="2" charset="0"/>
                        <a:buNone/>
                        <a:tabLst/>
                        <a:defRPr/>
                      </a:pPr>
                      <a:r>
                        <a:rPr kumimoji="1" lang="ja-JP" altLang="en-US" sz="1000">
                          <a:latin typeface="Meiryo UI" panose="020B0604030504040204" pitchFamily="50" charset="-128"/>
                          <a:ea typeface="Meiryo UI" panose="020B0604030504040204" pitchFamily="50" charset="-128"/>
                        </a:rPr>
                        <a:t>（</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年度の売上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億円、利益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p>
                  </a:txBody>
                  <a:tcPr anchor="ctr">
                    <a:solidFill>
                      <a:srgbClr val="F2F2F2"/>
                    </a:solidFill>
                  </a:tcPr>
                </a:tc>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a:latin typeface="Meiryo UI" panose="020B0604030504040204" pitchFamily="50" charset="-128"/>
                          <a:ea typeface="Meiryo UI" panose="020B0604030504040204" pitchFamily="50" charset="-128"/>
                        </a:rPr>
                        <a:t>XXX</a:t>
                      </a:r>
                    </a:p>
                    <a:p>
                      <a:pPr marL="0" indent="0">
                        <a:buFont typeface="EYInterstate" panose="02000503020000020004" pitchFamily="2" charset="0"/>
                        <a:buNone/>
                      </a:pPr>
                      <a:r>
                        <a:rPr kumimoji="1" lang="ja-JP" altLang="en-US" sz="1000">
                          <a:latin typeface="Meiryo UI" panose="020B0604030504040204" pitchFamily="50" charset="-128"/>
                          <a:ea typeface="Meiryo UI" panose="020B0604030504040204" pitchFamily="50" charset="-128"/>
                        </a:rPr>
                        <a:t>（</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年度の売上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％）、利益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　（＋</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p>
                  </a:txBody>
                  <a:tcPr anchor="ctr">
                    <a:solidFill>
                      <a:srgbClr val="F2F2F2"/>
                    </a:solidFill>
                  </a:tcPr>
                </a:tc>
                <a:extLst>
                  <a:ext uri="{0D108BD9-81ED-4DB2-BD59-A6C34878D82A}">
                    <a16:rowId xmlns:a16="http://schemas.microsoft.com/office/drawing/2014/main" val="816412253"/>
                  </a:ext>
                </a:extLst>
              </a:tr>
              <a:tr h="704521">
                <a:tc>
                  <a:txBody>
                    <a:bodyPr/>
                    <a:lstStyle/>
                    <a:p>
                      <a:endParaRPr kumimoji="1" lang="ja-JP" altLang="en-US" sz="1000">
                        <a:latin typeface="Meiryo UI" panose="020B0604030504040204" pitchFamily="50" charset="-128"/>
                        <a:ea typeface="Meiryo UI" panose="020B0604030504040204" pitchFamily="50" charset="-128"/>
                      </a:endParaRPr>
                    </a:p>
                  </a:txBody>
                  <a:tcPr anchor="ctr">
                    <a:lnB w="38100" cap="flat" cmpd="sng" algn="ctr">
                      <a:solidFill>
                        <a:srgbClr val="FF0000"/>
                      </a:solidFill>
                      <a:prstDash val="solid"/>
                      <a:round/>
                      <a:headEnd type="none" w="med" len="med"/>
                      <a:tailEnd type="none" w="med" len="med"/>
                    </a:lnB>
                    <a:solidFill>
                      <a:srgbClr val="F2F2F2"/>
                    </a:solidFill>
                  </a:tcPr>
                </a:tc>
                <a:tc>
                  <a:txBody>
                    <a:bodyPr/>
                    <a:lstStyle/>
                    <a:p>
                      <a:pPr marL="171450" indent="-171450">
                        <a:buFont typeface="Arial" panose="020B0604020202020204" pitchFamily="34" charset="0"/>
                        <a:buChar char="•"/>
                      </a:pPr>
                      <a:endParaRPr kumimoji="1" lang="ja-JP" altLang="en-US" sz="1000">
                        <a:latin typeface="Meiryo UI" panose="020B0604030504040204" pitchFamily="50" charset="-128"/>
                        <a:ea typeface="Meiryo UI" panose="020B0604030504040204" pitchFamily="50" charset="-128"/>
                      </a:endParaRPr>
                    </a:p>
                  </a:txBody>
                  <a:tcPr anchor="ctr">
                    <a:lnB w="38100" cap="flat" cmpd="sng" algn="ctr">
                      <a:solidFill>
                        <a:srgbClr val="FF0000"/>
                      </a:solidFill>
                      <a:prstDash val="solid"/>
                      <a:round/>
                      <a:headEnd type="none" w="med" len="med"/>
                      <a:tailEnd type="none" w="med" len="med"/>
                    </a:lnB>
                    <a:solidFill>
                      <a:srgbClr val="F2F2F2"/>
                    </a:solidFill>
                  </a:tcPr>
                </a:tc>
                <a:tc>
                  <a:txBody>
                    <a:bodyPr/>
                    <a:lstStyle/>
                    <a:p>
                      <a:pPr marL="171450" indent="-171450">
                        <a:buFont typeface="Arial" panose="020B0604020202020204" pitchFamily="34" charset="0"/>
                        <a:buChar char="•"/>
                      </a:pPr>
                      <a:endParaRPr kumimoji="1" lang="ja-JP" altLang="en-US" sz="1000">
                        <a:latin typeface="Meiryo UI" panose="020B0604030504040204" pitchFamily="50" charset="-128"/>
                        <a:ea typeface="Meiryo UI" panose="020B0604030504040204" pitchFamily="50" charset="-128"/>
                      </a:endParaRPr>
                    </a:p>
                  </a:txBody>
                  <a:tcPr anchor="ctr">
                    <a:lnB w="38100" cap="flat" cmpd="sng" algn="ctr">
                      <a:solidFill>
                        <a:srgbClr val="FF0000"/>
                      </a:solidFill>
                      <a:prstDash val="solid"/>
                      <a:round/>
                      <a:headEnd type="none" w="med" len="med"/>
                      <a:tailEnd type="none" w="med" len="med"/>
                    </a:lnB>
                    <a:solidFill>
                      <a:srgbClr val="F2F2F2"/>
                    </a:solidFill>
                  </a:tcPr>
                </a:tc>
                <a:extLst>
                  <a:ext uri="{0D108BD9-81ED-4DB2-BD59-A6C34878D82A}">
                    <a16:rowId xmlns:a16="http://schemas.microsoft.com/office/drawing/2014/main" val="28521614"/>
                  </a:ext>
                </a:extLst>
              </a:tr>
              <a:tr h="704521">
                <a:tc>
                  <a:txBody>
                    <a:bodyPr/>
                    <a:lstStyle/>
                    <a:p>
                      <a:r>
                        <a:rPr kumimoji="1" lang="en-US" altLang="ja-JP" sz="1000">
                          <a:latin typeface="Meiryo UI" panose="020B0604030504040204" pitchFamily="50" charset="-128"/>
                          <a:ea typeface="Meiryo UI" panose="020B0604030504040204" pitchFamily="50" charset="-128"/>
                        </a:rPr>
                        <a:t>XXX</a:t>
                      </a:r>
                    </a:p>
                    <a:p>
                      <a:r>
                        <a:rPr kumimoji="1" lang="en-US" altLang="ja-JP" sz="900">
                          <a:solidFill>
                            <a:srgbClr val="FF0000"/>
                          </a:solidFill>
                          <a:latin typeface="Meiryo UI" panose="020B0604030504040204" pitchFamily="50" charset="-128"/>
                          <a:ea typeface="Meiryo UI" panose="020B0604030504040204" pitchFamily="50" charset="-128"/>
                        </a:rPr>
                        <a:t>(</a:t>
                      </a:r>
                      <a:r>
                        <a:rPr kumimoji="1" lang="ja-JP" altLang="en-US" sz="900">
                          <a:solidFill>
                            <a:srgbClr val="FF0000"/>
                          </a:solidFill>
                          <a:latin typeface="Meiryo UI" panose="020B0604030504040204" pitchFamily="50" charset="-128"/>
                          <a:ea typeface="Meiryo UI" panose="020B0604030504040204" pitchFamily="50" charset="-128"/>
                        </a:rPr>
                        <a:t>補助事業</a:t>
                      </a:r>
                      <a:r>
                        <a:rPr kumimoji="1" lang="en-US" altLang="ja-JP" sz="900">
                          <a:solidFill>
                            <a:srgbClr val="FF0000"/>
                          </a:solidFill>
                          <a:latin typeface="Meiryo UI" panose="020B0604030504040204" pitchFamily="50" charset="-128"/>
                          <a:ea typeface="Meiryo UI" panose="020B0604030504040204" pitchFamily="50" charset="-128"/>
                        </a:rPr>
                        <a:t>)</a:t>
                      </a:r>
                      <a:endParaRPr kumimoji="1" lang="ja-JP" altLang="en-US" sz="900">
                        <a:solidFill>
                          <a:srgbClr val="FF0000"/>
                        </a:solidFill>
                        <a:latin typeface="Meiryo UI" panose="020B0604030504040204" pitchFamily="50" charset="-128"/>
                        <a:ea typeface="Meiryo UI" panose="020B0604030504040204" pitchFamily="50" charset="-128"/>
                      </a:endParaRPr>
                    </a:p>
                  </a:txBody>
                  <a:tcPr anchor="ctr">
                    <a:lnL w="38100" cap="flat" cmpd="sng" algn="ctr">
                      <a:solidFill>
                        <a:srgbClr val="FF0000"/>
                      </a:solidFill>
                      <a:prstDash val="solid"/>
                      <a:round/>
                      <a:headEnd type="none" w="med" len="med"/>
                      <a:tailEnd type="none" w="med" len="med"/>
                    </a:lnL>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F2F2F2"/>
                    </a:solidFill>
                  </a:tcPr>
                </a:tc>
                <a:tc>
                  <a:txBody>
                    <a:bodyPr/>
                    <a:lstStyle/>
                    <a:p>
                      <a:pPr marL="171450" indent="-171450">
                        <a:buFont typeface="EYInterstate" panose="02000503020000020004" pitchFamily="2" charset="0"/>
                        <a:buChar char="•"/>
                      </a:pPr>
                      <a:r>
                        <a:rPr kumimoji="1" lang="en-US" altLang="ja-JP" sz="1000">
                          <a:latin typeface="Meiryo UI" panose="020B0604030504040204" pitchFamily="50" charset="-128"/>
                          <a:ea typeface="Meiryo UI" panose="020B0604030504040204" pitchFamily="50" charset="-128"/>
                        </a:rPr>
                        <a:t>XXX</a:t>
                      </a:r>
                    </a:p>
                    <a:p>
                      <a:pPr marL="0" marR="0" lvl="0" indent="0" algn="l" defTabSz="742950" rtl="0" eaLnBrk="1" fontAlgn="auto" latinLnBrk="0" hangingPunct="1">
                        <a:lnSpc>
                          <a:spcPct val="100000"/>
                        </a:lnSpc>
                        <a:spcBef>
                          <a:spcPts val="0"/>
                        </a:spcBef>
                        <a:spcAft>
                          <a:spcPts val="0"/>
                        </a:spcAft>
                        <a:buClrTx/>
                        <a:buSzTx/>
                        <a:buFont typeface="EYInterstate" panose="02000503020000020004" pitchFamily="2" charset="0"/>
                        <a:buNone/>
                        <a:tabLst/>
                        <a:defRPr/>
                      </a:pPr>
                      <a:r>
                        <a:rPr kumimoji="1" lang="ja-JP" altLang="en-US" sz="1000">
                          <a:latin typeface="Meiryo UI" panose="020B0604030504040204" pitchFamily="50" charset="-128"/>
                          <a:ea typeface="Meiryo UI" panose="020B0604030504040204" pitchFamily="50" charset="-128"/>
                        </a:rPr>
                        <a:t>（</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年度の売上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億円、利益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p>
                  </a:txBody>
                  <a:tcPr anchor="ct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F2F2F2"/>
                    </a:solidFill>
                  </a:tcPr>
                </a:tc>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a:latin typeface="Meiryo UI" panose="020B0604030504040204" pitchFamily="50" charset="-128"/>
                          <a:ea typeface="Meiryo UI" panose="020B0604030504040204" pitchFamily="50" charset="-128"/>
                        </a:rPr>
                        <a:t>XXX</a:t>
                      </a:r>
                    </a:p>
                    <a:p>
                      <a:pPr marL="0" indent="0">
                        <a:buFont typeface="EYInterstate" panose="02000503020000020004" pitchFamily="2" charset="0"/>
                        <a:buNone/>
                      </a:pPr>
                      <a:r>
                        <a:rPr kumimoji="1" lang="ja-JP" altLang="en-US" sz="1000">
                          <a:latin typeface="Meiryo UI" panose="020B0604030504040204" pitchFamily="50" charset="-128"/>
                          <a:ea typeface="Meiryo UI" panose="020B0604030504040204" pitchFamily="50" charset="-128"/>
                        </a:rPr>
                        <a:t>（</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年度の売上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％）、利益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　（＋</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p>
                  </a:txBody>
                  <a:tcPr anchor="ctr">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F2F2F2"/>
                    </a:solidFill>
                  </a:tcPr>
                </a:tc>
                <a:extLst>
                  <a:ext uri="{0D108BD9-81ED-4DB2-BD59-A6C34878D82A}">
                    <a16:rowId xmlns:a16="http://schemas.microsoft.com/office/drawing/2014/main" val="4227264471"/>
                  </a:ext>
                </a:extLst>
              </a:tr>
              <a:tr h="704521">
                <a:tc>
                  <a:txBody>
                    <a:bodyPr/>
                    <a:lstStyle/>
                    <a:p>
                      <a:endParaRPr kumimoji="1" lang="ja-JP" altLang="en-US" sz="1000">
                        <a:latin typeface="Meiryo UI" panose="020B0604030504040204" pitchFamily="50" charset="-128"/>
                        <a:ea typeface="Meiryo UI" panose="020B0604030504040204" pitchFamily="50" charset="-128"/>
                      </a:endParaRPr>
                    </a:p>
                  </a:txBody>
                  <a:tcPr anchor="ctr">
                    <a:lnT w="38100" cap="flat" cmpd="sng" algn="ctr">
                      <a:solidFill>
                        <a:srgbClr val="FF0000"/>
                      </a:solidFill>
                      <a:prstDash val="solid"/>
                      <a:round/>
                      <a:headEnd type="none" w="med" len="med"/>
                      <a:tailEnd type="none" w="med" len="med"/>
                    </a:lnT>
                    <a:solidFill>
                      <a:srgbClr val="F2F2F2"/>
                    </a:solidFill>
                  </a:tcPr>
                </a:tc>
                <a:tc>
                  <a:txBody>
                    <a:bodyPr/>
                    <a:lstStyle/>
                    <a:p>
                      <a:pPr marL="171450" indent="-171450">
                        <a:buFont typeface="Arial" panose="020B0604020202020204" pitchFamily="34" charset="0"/>
                        <a:buChar char="•"/>
                      </a:pPr>
                      <a:endParaRPr kumimoji="1" lang="ja-JP" altLang="en-US" sz="1000">
                        <a:latin typeface="Meiryo UI" panose="020B0604030504040204" pitchFamily="50" charset="-128"/>
                        <a:ea typeface="Meiryo UI" panose="020B0604030504040204" pitchFamily="50" charset="-128"/>
                      </a:endParaRPr>
                    </a:p>
                  </a:txBody>
                  <a:tcPr anchor="ctr">
                    <a:lnT w="38100" cap="flat" cmpd="sng" algn="ctr">
                      <a:solidFill>
                        <a:srgbClr val="FF0000"/>
                      </a:solidFill>
                      <a:prstDash val="solid"/>
                      <a:round/>
                      <a:headEnd type="none" w="med" len="med"/>
                      <a:tailEnd type="none" w="med" len="med"/>
                    </a:lnT>
                    <a:solidFill>
                      <a:srgbClr val="F2F2F2"/>
                    </a:solidFill>
                  </a:tcPr>
                </a:tc>
                <a:tc>
                  <a:txBody>
                    <a:bodyPr/>
                    <a:lstStyle/>
                    <a:p>
                      <a:pPr marL="171450" indent="-171450">
                        <a:buFont typeface="Arial" panose="020B0604020202020204" pitchFamily="34" charset="0"/>
                        <a:buChar char="•"/>
                      </a:pPr>
                      <a:endParaRPr kumimoji="1" lang="ja-JP" altLang="en-US" sz="1000">
                        <a:latin typeface="Meiryo UI" panose="020B0604030504040204" pitchFamily="50" charset="-128"/>
                        <a:ea typeface="Meiryo UI" panose="020B0604030504040204" pitchFamily="50" charset="-128"/>
                      </a:endParaRPr>
                    </a:p>
                  </a:txBody>
                  <a:tcPr anchor="ctr">
                    <a:lnT w="38100" cap="flat" cmpd="sng" algn="ctr">
                      <a:solidFill>
                        <a:srgbClr val="FF0000"/>
                      </a:solidFill>
                      <a:prstDash val="solid"/>
                      <a:round/>
                      <a:headEnd type="none" w="med" len="med"/>
                      <a:tailEnd type="none" w="med" len="med"/>
                    </a:lnT>
                    <a:solidFill>
                      <a:srgbClr val="F2F2F2"/>
                    </a:solidFill>
                  </a:tcPr>
                </a:tc>
                <a:extLst>
                  <a:ext uri="{0D108BD9-81ED-4DB2-BD59-A6C34878D82A}">
                    <a16:rowId xmlns:a16="http://schemas.microsoft.com/office/drawing/2014/main" val="2730494810"/>
                  </a:ext>
                </a:extLst>
              </a:tr>
              <a:tr h="704521">
                <a:tc>
                  <a:txBody>
                    <a:bodyPr/>
                    <a:lstStyle/>
                    <a:p>
                      <a:r>
                        <a:rPr kumimoji="1" lang="ja-JP" altLang="en-US" sz="1000" b="1">
                          <a:latin typeface="Meiryo UI" panose="020B0604030504040204" pitchFamily="50" charset="-128"/>
                          <a:ea typeface="Meiryo UI" panose="020B0604030504040204" pitchFamily="50" charset="-128"/>
                        </a:rPr>
                        <a:t>会社全体</a:t>
                      </a:r>
                      <a:endParaRPr kumimoji="1" lang="en-US" altLang="ja-JP" sz="1000" b="1">
                        <a:latin typeface="Meiryo UI" panose="020B0604030504040204" pitchFamily="50" charset="-128"/>
                        <a:ea typeface="Meiryo UI" panose="020B0604030504040204" pitchFamily="50" charset="-128"/>
                      </a:endParaRPr>
                    </a:p>
                    <a:p>
                      <a:r>
                        <a:rPr kumimoji="1" lang="en-US" altLang="ja-JP" sz="900" b="1">
                          <a:latin typeface="Meiryo UI" panose="020B0604030504040204" pitchFamily="50" charset="-128"/>
                          <a:ea typeface="Meiryo UI" panose="020B0604030504040204" pitchFamily="50" charset="-128"/>
                        </a:rPr>
                        <a:t>(</a:t>
                      </a:r>
                      <a:r>
                        <a:rPr kumimoji="1" lang="ja-JP" altLang="en-US" sz="900" b="1">
                          <a:latin typeface="Meiryo UI" panose="020B0604030504040204" pitchFamily="50" charset="-128"/>
                          <a:ea typeface="Meiryo UI" panose="020B0604030504040204" pitchFamily="50" charset="-128"/>
                        </a:rPr>
                        <a:t>上記合計</a:t>
                      </a:r>
                      <a:r>
                        <a:rPr kumimoji="1" lang="en-US" altLang="ja-JP" sz="900" b="1">
                          <a:latin typeface="Meiryo UI" panose="020B0604030504040204" pitchFamily="50" charset="-128"/>
                          <a:ea typeface="Meiryo UI" panose="020B0604030504040204" pitchFamily="50" charset="-128"/>
                        </a:rPr>
                        <a:t>)</a:t>
                      </a:r>
                      <a:endParaRPr kumimoji="1" lang="ja-JP" altLang="en-US" sz="900" b="1">
                        <a:latin typeface="Meiryo UI" panose="020B0604030504040204" pitchFamily="50" charset="-128"/>
                        <a:ea typeface="Meiryo UI" panose="020B0604030504040204" pitchFamily="50" charset="-128"/>
                      </a:endParaRPr>
                    </a:p>
                  </a:txBody>
                  <a:tcPr anchor="ctr">
                    <a:solidFill>
                      <a:srgbClr val="DBEEF4"/>
                    </a:solidFill>
                  </a:tcPr>
                </a:tc>
                <a:tc>
                  <a:txBody>
                    <a:bodyPr/>
                    <a:lstStyle/>
                    <a:p>
                      <a:pPr marL="0" indent="0">
                        <a:buFont typeface="Arial" panose="020B0604020202020204" pitchFamily="34" charset="0"/>
                        <a:buNone/>
                      </a:pPr>
                      <a:r>
                        <a:rPr kumimoji="1" lang="en-US" altLang="ja-JP" sz="1000" b="1">
                          <a:latin typeface="Meiryo UI" panose="020B0604030504040204" pitchFamily="50" charset="-128"/>
                          <a:ea typeface="Meiryo UI" panose="020B0604030504040204" pitchFamily="50" charset="-128"/>
                        </a:rPr>
                        <a:t>XX</a:t>
                      </a:r>
                      <a:r>
                        <a:rPr kumimoji="1" lang="ja-JP" altLang="en-US" sz="1000" b="1">
                          <a:latin typeface="Meiryo UI" panose="020B0604030504040204" pitchFamily="50" charset="-128"/>
                          <a:ea typeface="Meiryo UI" panose="020B0604030504040204" pitchFamily="50" charset="-128"/>
                        </a:rPr>
                        <a:t>年度の売上</a:t>
                      </a:r>
                      <a:r>
                        <a:rPr kumimoji="1" lang="en-US" altLang="ja-JP" sz="1000" b="1">
                          <a:latin typeface="Meiryo UI" panose="020B0604030504040204" pitchFamily="50" charset="-128"/>
                          <a:ea typeface="Meiryo UI" panose="020B0604030504040204" pitchFamily="50" charset="-128"/>
                        </a:rPr>
                        <a:t>XX</a:t>
                      </a:r>
                      <a:r>
                        <a:rPr kumimoji="1" lang="ja-JP" altLang="en-US" sz="1000" b="1">
                          <a:latin typeface="Meiryo UI" panose="020B0604030504040204" pitchFamily="50" charset="-128"/>
                          <a:ea typeface="Meiryo UI" panose="020B0604030504040204" pitchFamily="50" charset="-128"/>
                        </a:rPr>
                        <a:t>億円、利益</a:t>
                      </a:r>
                      <a:r>
                        <a:rPr kumimoji="1" lang="en-US" altLang="ja-JP" sz="1000" b="1">
                          <a:latin typeface="Meiryo UI" panose="020B0604030504040204" pitchFamily="50" charset="-128"/>
                          <a:ea typeface="Meiryo UI" panose="020B0604030504040204" pitchFamily="50" charset="-128"/>
                        </a:rPr>
                        <a:t>XX</a:t>
                      </a:r>
                      <a:r>
                        <a:rPr kumimoji="1" lang="ja-JP" altLang="en-US" sz="1000" b="1">
                          <a:latin typeface="Meiryo UI" panose="020B0604030504040204" pitchFamily="50" charset="-128"/>
                          <a:ea typeface="Meiryo UI" panose="020B0604030504040204" pitchFamily="50" charset="-128"/>
                        </a:rPr>
                        <a:t>億円</a:t>
                      </a:r>
                    </a:p>
                  </a:txBody>
                  <a:tcPr anchor="ctr">
                    <a:solidFill>
                      <a:srgbClr val="DBEEF4"/>
                    </a:solidFill>
                  </a:tcPr>
                </a:tc>
                <a:tc>
                  <a:txBody>
                    <a:bodyPr/>
                    <a:lstStyle/>
                    <a:p>
                      <a:pPr marL="0" indent="0">
                        <a:buFont typeface="Arial" panose="020B0604020202020204" pitchFamily="34" charset="0"/>
                        <a:buNone/>
                      </a:pP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年度の売上</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％）、利益</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　（＋</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a:t>
                      </a:r>
                    </a:p>
                  </a:txBody>
                  <a:tcPr anchor="ctr">
                    <a:solidFill>
                      <a:srgbClr val="DBEEF4"/>
                    </a:solidFill>
                  </a:tcPr>
                </a:tc>
                <a:extLst>
                  <a:ext uri="{0D108BD9-81ED-4DB2-BD59-A6C34878D82A}">
                    <a16:rowId xmlns:a16="http://schemas.microsoft.com/office/drawing/2014/main" val="1032607077"/>
                  </a:ext>
                </a:extLst>
              </a:tr>
            </a:tbl>
          </a:graphicData>
        </a:graphic>
      </p:graphicFrame>
      <p:grpSp>
        <p:nvGrpSpPr>
          <p:cNvPr id="82" name="グループ化 81">
            <a:extLst>
              <a:ext uri="{FF2B5EF4-FFF2-40B4-BE49-F238E27FC236}">
                <a16:creationId xmlns:a16="http://schemas.microsoft.com/office/drawing/2014/main" id="{6CE82ADC-E4C6-8CDE-6EDE-5C72AB42895C}"/>
              </a:ext>
            </a:extLst>
          </p:cNvPr>
          <p:cNvGrpSpPr/>
          <p:nvPr/>
        </p:nvGrpSpPr>
        <p:grpSpPr>
          <a:xfrm>
            <a:off x="4760131" y="1985287"/>
            <a:ext cx="1045020" cy="349017"/>
            <a:chOff x="4707426" y="5309022"/>
            <a:chExt cx="1857953" cy="349017"/>
          </a:xfrm>
        </p:grpSpPr>
        <p:sp>
          <p:nvSpPr>
            <p:cNvPr id="83" name="TextBox 11">
              <a:extLst>
                <a:ext uri="{FF2B5EF4-FFF2-40B4-BE49-F238E27FC236}">
                  <a16:creationId xmlns:a16="http://schemas.microsoft.com/office/drawing/2014/main" id="{72D54D6B-DA11-786F-4060-4EB7F5668451}"/>
                </a:ext>
              </a:extLst>
            </p:cNvPr>
            <p:cNvSpPr txBox="1"/>
            <p:nvPr/>
          </p:nvSpPr>
          <p:spPr>
            <a:xfrm>
              <a:off x="4707426" y="5309022"/>
              <a:ext cx="1857953"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a:solidFill>
                    <a:srgbClr val="575757"/>
                  </a:solidFill>
                  <a:latin typeface="Meiryo UI" panose="020B0604030504040204" pitchFamily="50" charset="-128"/>
                  <a:ea typeface="Meiryo UI" panose="020B0604030504040204" pitchFamily="50" charset="-128"/>
                </a:rPr>
                <a:t>各事業の概要</a:t>
              </a:r>
              <a:endParaRPr kumimoji="1" lang="en-US" altLang="ja-JP" sz="1200">
                <a:solidFill>
                  <a:srgbClr val="575757"/>
                </a:solidFill>
                <a:latin typeface="Meiryo UI" panose="020B0604030504040204" pitchFamily="50" charset="-128"/>
                <a:ea typeface="Meiryo UI" panose="020B0604030504040204" pitchFamily="50" charset="-128"/>
              </a:endParaRPr>
            </a:p>
          </p:txBody>
        </p:sp>
        <p:cxnSp>
          <p:nvCxnSpPr>
            <p:cNvPr id="84" name="Straight Connector 10">
              <a:extLst>
                <a:ext uri="{FF2B5EF4-FFF2-40B4-BE49-F238E27FC236}">
                  <a16:creationId xmlns:a16="http://schemas.microsoft.com/office/drawing/2014/main" id="{38B88596-F187-365C-59BD-C25DA6E6C1CF}"/>
                </a:ext>
              </a:extLst>
            </p:cNvPr>
            <p:cNvCxnSpPr>
              <a:cxnSpLocks/>
            </p:cNvCxnSpPr>
            <p:nvPr/>
          </p:nvCxnSpPr>
          <p:spPr>
            <a:xfrm>
              <a:off x="4763152" y="5604841"/>
              <a:ext cx="169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グループ化 84">
            <a:extLst>
              <a:ext uri="{FF2B5EF4-FFF2-40B4-BE49-F238E27FC236}">
                <a16:creationId xmlns:a16="http://schemas.microsoft.com/office/drawing/2014/main" id="{3450613C-C5D6-D2B1-AF91-2738B5B6AEC5}"/>
              </a:ext>
            </a:extLst>
          </p:cNvPr>
          <p:cNvGrpSpPr/>
          <p:nvPr/>
        </p:nvGrpSpPr>
        <p:grpSpPr>
          <a:xfrm>
            <a:off x="521913" y="1978202"/>
            <a:ext cx="1989541" cy="363186"/>
            <a:chOff x="4707426" y="5309022"/>
            <a:chExt cx="2090433" cy="349017"/>
          </a:xfrm>
        </p:grpSpPr>
        <p:sp>
          <p:nvSpPr>
            <p:cNvPr id="86" name="TextBox 11">
              <a:extLst>
                <a:ext uri="{FF2B5EF4-FFF2-40B4-BE49-F238E27FC236}">
                  <a16:creationId xmlns:a16="http://schemas.microsoft.com/office/drawing/2014/main" id="{87CAB87B-5FA4-4740-9263-C4FF757B756E}"/>
                </a:ext>
              </a:extLst>
            </p:cNvPr>
            <p:cNvSpPr txBox="1"/>
            <p:nvPr/>
          </p:nvSpPr>
          <p:spPr>
            <a:xfrm>
              <a:off x="4707426" y="5309022"/>
              <a:ext cx="2090433"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a:solidFill>
                    <a:srgbClr val="575757"/>
                  </a:solidFill>
                  <a:latin typeface="Meiryo UI" panose="020B0604030504040204" pitchFamily="50" charset="-128"/>
                  <a:ea typeface="Meiryo UI" panose="020B0604030504040204" pitchFamily="50" charset="-128"/>
                </a:rPr>
                <a:t>事業ポートフォリオ（</a:t>
              </a:r>
              <a:r>
                <a:rPr kumimoji="1" lang="en-US" altLang="ja-JP" sz="1200">
                  <a:solidFill>
                    <a:srgbClr val="575757"/>
                  </a:solidFill>
                  <a:latin typeface="Meiryo UI" panose="020B0604030504040204" pitchFamily="50" charset="-128"/>
                  <a:ea typeface="Meiryo UI" panose="020B0604030504040204" pitchFamily="50" charset="-128"/>
                </a:rPr>
                <a:t>PPM</a:t>
              </a:r>
              <a:r>
                <a:rPr kumimoji="1" lang="ja-JP" altLang="en-US" sz="1200">
                  <a:solidFill>
                    <a:srgbClr val="575757"/>
                  </a:solidFill>
                  <a:latin typeface="Meiryo UI" panose="020B0604030504040204" pitchFamily="50" charset="-128"/>
                  <a:ea typeface="Meiryo UI" panose="020B0604030504040204" pitchFamily="50" charset="-128"/>
                </a:rPr>
                <a:t>）</a:t>
              </a:r>
              <a:endParaRPr kumimoji="1" lang="en-US" altLang="ja-JP" sz="1200">
                <a:solidFill>
                  <a:srgbClr val="575757"/>
                </a:solidFill>
                <a:latin typeface="Meiryo UI" panose="020B0604030504040204" pitchFamily="50" charset="-128"/>
                <a:ea typeface="Meiryo UI" panose="020B0604030504040204" pitchFamily="50" charset="-128"/>
              </a:endParaRPr>
            </a:p>
          </p:txBody>
        </p:sp>
        <p:cxnSp>
          <p:nvCxnSpPr>
            <p:cNvPr id="87" name="Straight Connector 10">
              <a:extLst>
                <a:ext uri="{FF2B5EF4-FFF2-40B4-BE49-F238E27FC236}">
                  <a16:creationId xmlns:a16="http://schemas.microsoft.com/office/drawing/2014/main" id="{7402F8C9-A0DA-4A34-36D2-30693B7D6101}"/>
                </a:ext>
              </a:extLst>
            </p:cNvPr>
            <p:cNvCxnSpPr>
              <a:cxnSpLocks/>
            </p:cNvCxnSpPr>
            <p:nvPr/>
          </p:nvCxnSpPr>
          <p:spPr>
            <a:xfrm>
              <a:off x="4763152" y="5604841"/>
              <a:ext cx="169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TextBox 141">
            <a:extLst>
              <a:ext uri="{FF2B5EF4-FFF2-40B4-BE49-F238E27FC236}">
                <a16:creationId xmlns:a16="http://schemas.microsoft.com/office/drawing/2014/main" id="{7F3E104A-0ECE-02F7-67D3-41090E0F9D2D}"/>
              </a:ext>
            </a:extLst>
          </p:cNvPr>
          <p:cNvSpPr txBox="1"/>
          <p:nvPr/>
        </p:nvSpPr>
        <p:spPr>
          <a:xfrm>
            <a:off x="3718552" y="2994307"/>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bg1"/>
                </a:solidFill>
                <a:latin typeface="Meiryo UI" panose="020B0604030504040204" pitchFamily="50" charset="-128"/>
                <a:ea typeface="Meiryo UI" panose="020B0604030504040204" pitchFamily="50" charset="-128"/>
              </a:rPr>
              <a:t>花形</a:t>
            </a:r>
            <a:endParaRPr kumimoji="1" lang="en-US" sz="1000">
              <a:solidFill>
                <a:schemeClr val="bg1"/>
              </a:solidFill>
              <a:latin typeface="Meiryo UI" panose="020B0604030504040204" pitchFamily="50" charset="-128"/>
              <a:ea typeface="Meiryo UI" panose="020B0604030504040204" pitchFamily="50" charset="-128"/>
            </a:endParaRPr>
          </a:p>
        </p:txBody>
      </p:sp>
      <p:sp>
        <p:nvSpPr>
          <p:cNvPr id="28" name="TextBox 141">
            <a:extLst>
              <a:ext uri="{FF2B5EF4-FFF2-40B4-BE49-F238E27FC236}">
                <a16:creationId xmlns:a16="http://schemas.microsoft.com/office/drawing/2014/main" id="{F578D3AC-B81D-5C45-98B9-E5B45B1CB25F}"/>
              </a:ext>
            </a:extLst>
          </p:cNvPr>
          <p:cNvSpPr txBox="1"/>
          <p:nvPr/>
        </p:nvSpPr>
        <p:spPr>
          <a:xfrm>
            <a:off x="1086895" y="5309620"/>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bg1"/>
                </a:solidFill>
                <a:latin typeface="Meiryo UI" panose="020B0604030504040204" pitchFamily="50" charset="-128"/>
                <a:ea typeface="Meiryo UI" panose="020B0604030504040204" pitchFamily="50" charset="-128"/>
              </a:rPr>
              <a:t>負け犬</a:t>
            </a:r>
            <a:endParaRPr kumimoji="1" lang="en-US" sz="1000">
              <a:solidFill>
                <a:schemeClr val="bg1"/>
              </a:solidFill>
              <a:latin typeface="Meiryo UI" panose="020B0604030504040204" pitchFamily="50" charset="-128"/>
              <a:ea typeface="Meiryo UI" panose="020B0604030504040204" pitchFamily="50" charset="-128"/>
            </a:endParaRPr>
          </a:p>
        </p:txBody>
      </p:sp>
      <p:sp>
        <p:nvSpPr>
          <p:cNvPr id="31" name="TextBox 141">
            <a:extLst>
              <a:ext uri="{FF2B5EF4-FFF2-40B4-BE49-F238E27FC236}">
                <a16:creationId xmlns:a16="http://schemas.microsoft.com/office/drawing/2014/main" id="{8ED5C686-D2FF-E896-BC49-EE01EEB7FFCB}"/>
              </a:ext>
            </a:extLst>
          </p:cNvPr>
          <p:cNvSpPr txBox="1"/>
          <p:nvPr/>
        </p:nvSpPr>
        <p:spPr>
          <a:xfrm>
            <a:off x="3718553" y="5315241"/>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bg1"/>
                </a:solidFill>
                <a:latin typeface="Meiryo UI" panose="020B0604030504040204" pitchFamily="50" charset="-128"/>
                <a:ea typeface="Meiryo UI" panose="020B0604030504040204" pitchFamily="50" charset="-128"/>
              </a:rPr>
              <a:t>金のなる木</a:t>
            </a:r>
            <a:endParaRPr kumimoji="1" lang="en-US" sz="1000">
              <a:solidFill>
                <a:schemeClr val="bg1"/>
              </a:solidFill>
              <a:latin typeface="Meiryo UI" panose="020B0604030504040204" pitchFamily="50" charset="-128"/>
              <a:ea typeface="Meiryo UI" panose="020B0604030504040204" pitchFamily="50" charset="-128"/>
            </a:endParaRPr>
          </a:p>
        </p:txBody>
      </p:sp>
      <p:sp>
        <p:nvSpPr>
          <p:cNvPr id="32" name="TextBox 153">
            <a:extLst>
              <a:ext uri="{FF2B5EF4-FFF2-40B4-BE49-F238E27FC236}">
                <a16:creationId xmlns:a16="http://schemas.microsoft.com/office/drawing/2014/main" id="{6260601A-1438-F06A-11BA-3073A02229A1}"/>
              </a:ext>
            </a:extLst>
          </p:cNvPr>
          <p:cNvSpPr txBox="1"/>
          <p:nvPr/>
        </p:nvSpPr>
        <p:spPr>
          <a:xfrm>
            <a:off x="3645665" y="2315918"/>
            <a:ext cx="645699" cy="60604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a:solidFill>
                  <a:schemeClr val="tx1"/>
                </a:solidFill>
                <a:latin typeface="Meiryo UI" panose="020B0604030504040204" pitchFamily="50" charset="-128"/>
                <a:ea typeface="Meiryo UI" panose="020B0604030504040204" pitchFamily="50" charset="-128"/>
              </a:rPr>
              <a:t>事業名</a:t>
            </a:r>
            <a:endParaRPr kumimoji="1" lang="en-US" altLang="ja-JP" sz="700">
              <a:solidFill>
                <a:schemeClr val="tx1"/>
              </a:solidFill>
              <a:latin typeface="Meiryo UI" panose="020B0604030504040204" pitchFamily="50" charset="-128"/>
              <a:ea typeface="Meiryo UI" panose="020B0604030504040204" pitchFamily="50" charset="-128"/>
            </a:endParaRPr>
          </a:p>
          <a:p>
            <a:pPr algn="ctr"/>
            <a:r>
              <a:rPr kumimoji="1" lang="ja-JP" altLang="en-US" sz="700">
                <a:solidFill>
                  <a:schemeClr val="tx1"/>
                </a:solidFill>
                <a:latin typeface="Meiryo UI" panose="020B0604030504040204" pitchFamily="50" charset="-128"/>
                <a:ea typeface="Meiryo UI" panose="020B0604030504040204" pitchFamily="50" charset="-128"/>
              </a:rPr>
              <a:t>売上高</a:t>
            </a:r>
            <a:r>
              <a:rPr kumimoji="1" lang="en-US" altLang="ja-JP" sz="700">
                <a:solidFill>
                  <a:schemeClr val="tx1"/>
                </a:solidFill>
                <a:latin typeface="Meiryo UI" panose="020B0604030504040204" pitchFamily="50" charset="-128"/>
                <a:ea typeface="Meiryo UI" panose="020B0604030504040204" pitchFamily="50" charset="-128"/>
              </a:rPr>
              <a:t>(</a:t>
            </a:r>
            <a:r>
              <a:rPr kumimoji="1" lang="ja-JP" altLang="en-US" sz="700">
                <a:solidFill>
                  <a:schemeClr val="tx1"/>
                </a:solidFill>
                <a:latin typeface="Meiryo UI" panose="020B0604030504040204" pitchFamily="50" charset="-128"/>
                <a:ea typeface="Meiryo UI" panose="020B0604030504040204" pitchFamily="50" charset="-128"/>
              </a:rPr>
              <a:t>百万円</a:t>
            </a:r>
            <a:r>
              <a:rPr kumimoji="1" lang="en-US" altLang="ja-JP" sz="700">
                <a:solidFill>
                  <a:schemeClr val="tx1"/>
                </a:solidFill>
                <a:latin typeface="Meiryo UI" panose="020B0604030504040204" pitchFamily="50" charset="-128"/>
                <a:ea typeface="Meiryo UI" panose="020B0604030504040204" pitchFamily="50" charset="-128"/>
              </a:rPr>
              <a:t>)</a:t>
            </a:r>
          </a:p>
          <a:p>
            <a:pPr algn="ctr"/>
            <a:r>
              <a:rPr kumimoji="1" lang="ja-JP" altLang="en-US" sz="700">
                <a:solidFill>
                  <a:schemeClr val="tx1"/>
                </a:solidFill>
                <a:latin typeface="Meiryo UI" panose="020B0604030504040204" pitchFamily="50" charset="-128"/>
                <a:ea typeface="Meiryo UI" panose="020B0604030504040204" pitchFamily="50" charset="-128"/>
              </a:rPr>
              <a:t>売上構成比</a:t>
            </a:r>
            <a:r>
              <a:rPr kumimoji="1" lang="en-US" altLang="ja-JP" sz="700">
                <a:solidFill>
                  <a:schemeClr val="tx1"/>
                </a:solidFill>
                <a:latin typeface="Meiryo UI" panose="020B0604030504040204" pitchFamily="50" charset="-128"/>
                <a:ea typeface="Meiryo UI" panose="020B0604030504040204" pitchFamily="50" charset="-128"/>
              </a:rPr>
              <a:t>(%)/</a:t>
            </a:r>
          </a:p>
          <a:p>
            <a:pPr algn="ctr"/>
            <a:r>
              <a:rPr kumimoji="1" lang="ja-JP" altLang="en-US" sz="700">
                <a:solidFill>
                  <a:schemeClr val="tx1"/>
                </a:solidFill>
                <a:latin typeface="Meiryo UI" panose="020B0604030504040204" pitchFamily="50" charset="-128"/>
                <a:ea typeface="Meiryo UI" panose="020B0604030504040204" pitchFamily="50" charset="-128"/>
              </a:rPr>
              <a:t>営業利益率</a:t>
            </a:r>
            <a:r>
              <a:rPr kumimoji="1" lang="en-US" altLang="ja-JP" sz="700">
                <a:solidFill>
                  <a:schemeClr val="tx1"/>
                </a:solidFill>
                <a:latin typeface="Meiryo UI" panose="020B0604030504040204" pitchFamily="50" charset="-128"/>
                <a:ea typeface="Meiryo UI" panose="020B0604030504040204" pitchFamily="50" charset="-128"/>
              </a:rPr>
              <a:t>(%)</a:t>
            </a:r>
          </a:p>
        </p:txBody>
      </p:sp>
      <p:sp>
        <p:nvSpPr>
          <p:cNvPr id="33" name="TextBox 141">
            <a:extLst>
              <a:ext uri="{FF2B5EF4-FFF2-40B4-BE49-F238E27FC236}">
                <a16:creationId xmlns:a16="http://schemas.microsoft.com/office/drawing/2014/main" id="{9E236382-EE59-5FED-0687-9B026CCD2706}"/>
              </a:ext>
            </a:extLst>
          </p:cNvPr>
          <p:cNvSpPr txBox="1"/>
          <p:nvPr/>
        </p:nvSpPr>
        <p:spPr>
          <a:xfrm>
            <a:off x="2925331" y="2503317"/>
            <a:ext cx="738796"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凡例</a:t>
            </a:r>
            <a:r>
              <a:rPr kumimoji="1" lang="en-US" altLang="ja-JP" sz="1200">
                <a:solidFill>
                  <a:schemeClr val="tx1"/>
                </a:solidFill>
                <a:latin typeface="Meiryo UI" panose="020B0604030504040204" pitchFamily="50" charset="-128"/>
                <a:ea typeface="Meiryo UI" panose="020B0604030504040204" pitchFamily="50" charset="-128"/>
              </a:rPr>
              <a:t>】</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5" name="フリーフォーム: 図形 4">
            <a:extLst>
              <a:ext uri="{FF2B5EF4-FFF2-40B4-BE49-F238E27FC236}">
                <a16:creationId xmlns:a16="http://schemas.microsoft.com/office/drawing/2014/main" id="{E64ECCC1-BB20-CCF2-679D-DD6DFD4DB4DA}"/>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
        <p:nvSpPr>
          <p:cNvPr id="56" name="TextBox 140" descr="ｔ">
            <a:extLst>
              <a:ext uri="{FF2B5EF4-FFF2-40B4-BE49-F238E27FC236}">
                <a16:creationId xmlns:a16="http://schemas.microsoft.com/office/drawing/2014/main" id="{408171CD-413B-8327-AC3A-139C55F68138}"/>
              </a:ext>
            </a:extLst>
          </p:cNvPr>
          <p:cNvSpPr txBox="1"/>
          <p:nvPr/>
        </p:nvSpPr>
        <p:spPr>
          <a:xfrm>
            <a:off x="703699" y="3890512"/>
            <a:ext cx="343542" cy="80239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市場成長率（％）</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7" name="TextBox 141">
            <a:extLst>
              <a:ext uri="{FF2B5EF4-FFF2-40B4-BE49-F238E27FC236}">
                <a16:creationId xmlns:a16="http://schemas.microsoft.com/office/drawing/2014/main" id="{B98AEA70-EFED-CA1A-1936-0D7DC4578454}"/>
              </a:ext>
            </a:extLst>
          </p:cNvPr>
          <p:cNvSpPr txBox="1"/>
          <p:nvPr/>
        </p:nvSpPr>
        <p:spPr>
          <a:xfrm>
            <a:off x="1787964" y="5564612"/>
            <a:ext cx="2041234"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市場シェア率（％）</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63" name="Straight Connector 57">
            <a:extLst>
              <a:ext uri="{FF2B5EF4-FFF2-40B4-BE49-F238E27FC236}">
                <a16:creationId xmlns:a16="http://schemas.microsoft.com/office/drawing/2014/main" id="{91E1C5DF-3C58-EE67-E33F-240430DE3CF4}"/>
              </a:ext>
            </a:extLst>
          </p:cNvPr>
          <p:cNvCxnSpPr>
            <a:cxnSpLocks/>
          </p:cNvCxnSpPr>
          <p:nvPr/>
        </p:nvCxnSpPr>
        <p:spPr>
          <a:xfrm flipV="1">
            <a:off x="1035219" y="3027344"/>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54ECBEF7-A072-297B-6B9B-336333FB9181}"/>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32A8D0BA-CEDE-A37B-52B4-9A51F75CADD0}"/>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会社全体のポートフォリオ（事業名、売上高、構成比率、営業利益率を明記）を基に、主要事業及び補助事業の位置づけを整理しご記載ください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現在の各事業の概要に加え、外部環境・内部環境等の分析を踏まえた上で、今後</a:t>
            </a:r>
            <a:r>
              <a:rPr kumimoji="1" lang="en-US" altLang="ja-JP" sz="1200">
                <a:solidFill>
                  <a:schemeClr val="tx1"/>
                </a:solidFill>
                <a:latin typeface="Meiryo UI" panose="020B0604030504040204" pitchFamily="50" charset="-128"/>
                <a:ea typeface="Meiryo UI" panose="020B0604030504040204" pitchFamily="50" charset="-128"/>
              </a:rPr>
              <a:t>3</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5</a:t>
            </a:r>
            <a:r>
              <a:rPr kumimoji="1" lang="ja-JP" altLang="en-US" sz="1200">
                <a:solidFill>
                  <a:schemeClr val="tx1"/>
                </a:solidFill>
                <a:latin typeface="Meiryo UI" panose="020B0604030504040204" pitchFamily="50" charset="-128"/>
                <a:ea typeface="Meiryo UI" panose="020B0604030504040204" pitchFamily="50" charset="-128"/>
              </a:rPr>
              <a:t>年程度の事業戦略を記載してください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F00C5D0-957D-33F8-A0F4-A380FF6E0CD0}"/>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grpSp>
        <p:nvGrpSpPr>
          <p:cNvPr id="10" name="グループ化 9">
            <a:extLst>
              <a:ext uri="{FF2B5EF4-FFF2-40B4-BE49-F238E27FC236}">
                <a16:creationId xmlns:a16="http://schemas.microsoft.com/office/drawing/2014/main" id="{F358F708-0FB1-E78C-B91F-C7B4153CCF7E}"/>
              </a:ext>
            </a:extLst>
          </p:cNvPr>
          <p:cNvGrpSpPr/>
          <p:nvPr/>
        </p:nvGrpSpPr>
        <p:grpSpPr>
          <a:xfrm>
            <a:off x="4432665" y="4834353"/>
            <a:ext cx="2260926" cy="988518"/>
            <a:chOff x="-1162099" y="5514610"/>
            <a:chExt cx="2260926" cy="988518"/>
          </a:xfrm>
        </p:grpSpPr>
        <p:cxnSp>
          <p:nvCxnSpPr>
            <p:cNvPr id="11" name="直線コネクタ 10">
              <a:extLst>
                <a:ext uri="{FF2B5EF4-FFF2-40B4-BE49-F238E27FC236}">
                  <a16:creationId xmlns:a16="http://schemas.microsoft.com/office/drawing/2014/main" id="{D2C20488-2E0B-A760-6923-838781420488}"/>
                </a:ext>
              </a:extLst>
            </p:cNvPr>
            <p:cNvCxnSpPr>
              <a:cxnSpLocks/>
            </p:cNvCxnSpPr>
            <p:nvPr/>
          </p:nvCxnSpPr>
          <p:spPr>
            <a:xfrm>
              <a:off x="-1162099" y="5514610"/>
              <a:ext cx="520335" cy="469141"/>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8052673B-A3DF-01FA-0414-C62302360962}"/>
                </a:ext>
              </a:extLst>
            </p:cNvPr>
            <p:cNvSpPr/>
            <p:nvPr/>
          </p:nvSpPr>
          <p:spPr>
            <a:xfrm>
              <a:off x="-947620" y="5660983"/>
              <a:ext cx="2046447" cy="8421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事業名、売上高、構成比率、営業利益率に加え、粗利率等を記載した方が実態を示しやすいということであれば、追記頂いても問題ございません</a:t>
              </a:r>
            </a:p>
          </p:txBody>
        </p:sp>
      </p:grpSp>
    </p:spTree>
    <p:extLst>
      <p:ext uri="{BB962C8B-B14F-4D97-AF65-F5344CB8AC3E}">
        <p14:creationId xmlns:p14="http://schemas.microsoft.com/office/powerpoint/2010/main" val="856002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フリーフォーム: 図形 9">
            <a:extLst>
              <a:ext uri="{FF2B5EF4-FFF2-40B4-BE49-F238E27FC236}">
                <a16:creationId xmlns:a16="http://schemas.microsoft.com/office/drawing/2014/main" id="{DD2CB02B-B818-87A5-42C9-862F35943166}"/>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1" name="フリーフォーム: 図形 10">
            <a:extLst>
              <a:ext uri="{FF2B5EF4-FFF2-40B4-BE49-F238E27FC236}">
                <a16:creationId xmlns:a16="http://schemas.microsoft.com/office/drawing/2014/main" id="{E1A16B09-68C4-9F08-AF9F-553BD60638C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2" name="フリーフォーム: 図形 11">
            <a:extLst>
              <a:ext uri="{FF2B5EF4-FFF2-40B4-BE49-F238E27FC236}">
                <a16:creationId xmlns:a16="http://schemas.microsoft.com/office/drawing/2014/main" id="{D13673C7-6E95-0B74-DCF3-D1F6F8E069CE}"/>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18" name="タイトル 17">
            <a:extLst>
              <a:ext uri="{FF2B5EF4-FFF2-40B4-BE49-F238E27FC236}">
                <a16:creationId xmlns:a16="http://schemas.microsoft.com/office/drawing/2014/main" id="{E015B182-EF90-FC55-4161-1C92B7DEAEF9}"/>
              </a:ext>
            </a:extLst>
          </p:cNvPr>
          <p:cNvSpPr>
            <a:spLocks noGrp="1"/>
          </p:cNvSpPr>
          <p:nvPr>
            <p:ph type="title"/>
          </p:nvPr>
        </p:nvSpPr>
        <p:spPr>
          <a:xfrm>
            <a:off x="511875" y="242563"/>
            <a:ext cx="8883347" cy="166199"/>
          </a:xfrm>
        </p:spPr>
        <p:txBody>
          <a:bodyPr vert="horz"/>
          <a:lstStyle/>
          <a:p>
            <a:r>
              <a:rPr lang="en-US" altLang="ja-JP" sz="1200"/>
              <a:t>5.</a:t>
            </a:r>
            <a:r>
              <a:rPr lang="ja-JP" altLang="en-US" sz="1200"/>
              <a:t>推進体制</a:t>
            </a:r>
            <a:endParaRPr lang="ja-JP" altLang="en-US"/>
          </a:p>
        </p:txBody>
      </p:sp>
      <p:sp>
        <p:nvSpPr>
          <p:cNvPr id="31" name="テキスト プレースホルダー 30">
            <a:extLst>
              <a:ext uri="{FF2B5EF4-FFF2-40B4-BE49-F238E27FC236}">
                <a16:creationId xmlns:a16="http://schemas.microsoft.com/office/drawing/2014/main" id="{83897F95-E5D9-2C04-749A-5A8A46B4B196}"/>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165A99C8-A3E2-DB5D-D603-D582148F2820}"/>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5" name="正方形/長方形 14">
            <a:extLst>
              <a:ext uri="{FF2B5EF4-FFF2-40B4-BE49-F238E27FC236}">
                <a16:creationId xmlns:a16="http://schemas.microsoft.com/office/drawing/2014/main" id="{0A738AE4-8F0B-A711-3312-461968625F8D}"/>
              </a:ext>
            </a:extLst>
          </p:cNvPr>
          <p:cNvSpPr/>
          <p:nvPr/>
        </p:nvSpPr>
        <p:spPr>
          <a:xfrm>
            <a:off x="5165664" y="2305437"/>
            <a:ext cx="4229558"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a:solidFill>
                  <a:schemeClr val="tx1"/>
                </a:solidFill>
                <a:latin typeface="Meiryo UI" panose="020B0604030504040204" pitchFamily="50" charset="-128"/>
                <a:ea typeface="Meiryo UI" panose="020B0604030504040204" pitchFamily="50" charset="-128"/>
                <a:cs typeface="Courier New" panose="02070309020205020404" pitchFamily="49" charset="0"/>
              </a:rPr>
              <a:t>コーポレートガバナンス強化の取組</a:t>
            </a:r>
            <a:endParaRPr lang="ja-JP" altLang="ja-JP"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16" name="正方形/長方形 15">
            <a:extLst>
              <a:ext uri="{FF2B5EF4-FFF2-40B4-BE49-F238E27FC236}">
                <a16:creationId xmlns:a16="http://schemas.microsoft.com/office/drawing/2014/main" id="{63504B2A-2E9E-AB55-3E3D-172BB4EB5B21}"/>
              </a:ext>
            </a:extLst>
          </p:cNvPr>
          <p:cNvSpPr/>
          <p:nvPr/>
        </p:nvSpPr>
        <p:spPr>
          <a:xfrm>
            <a:off x="510778" y="2305437"/>
            <a:ext cx="4229558"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成果目標達成に向けた管理体制</a:t>
            </a:r>
            <a:endParaRPr lang="ja-JP" altLang="ja-JP"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17" name="正方形/長方形 16">
            <a:extLst>
              <a:ext uri="{FF2B5EF4-FFF2-40B4-BE49-F238E27FC236}">
                <a16:creationId xmlns:a16="http://schemas.microsoft.com/office/drawing/2014/main" id="{3FEA07F1-D229-2D51-7054-D5DD2A2DEDCC}"/>
              </a:ext>
            </a:extLst>
          </p:cNvPr>
          <p:cNvSpPr/>
          <p:nvPr/>
        </p:nvSpPr>
        <p:spPr>
          <a:xfrm>
            <a:off x="5165664" y="2631663"/>
            <a:ext cx="4229558" cy="162864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下記の項目例等について、社内におけるガバナンス強化の取組を記載ください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意思決定機関・業務執行機関双方の補助事業への関与</a:t>
            </a:r>
            <a:endParaRPr kumimoji="1" lang="en-US" altLang="ja-JP" sz="120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補助事業の進捗管理の手法・データ利活用</a:t>
            </a:r>
            <a:endParaRPr kumimoji="1" lang="en-US" altLang="ja-JP" sz="120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取締役会での補助事業のモニタリング頻度</a:t>
            </a:r>
            <a:endParaRPr kumimoji="1" lang="en-US" altLang="ja-JP" sz="120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補助事業への機動的な経営資源投入方針</a:t>
            </a:r>
            <a:endParaRPr kumimoji="1" lang="en-US" altLang="ja-JP" sz="120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日々の業務上での違法行為や背任行為のリスクを低減するための内部統制システムの導入状況</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9" name="四角形: 角を丸くする 18">
            <a:extLst>
              <a:ext uri="{FF2B5EF4-FFF2-40B4-BE49-F238E27FC236}">
                <a16:creationId xmlns:a16="http://schemas.microsoft.com/office/drawing/2014/main" id="{CE7972C5-5126-8C37-4E80-8336F6E83755}"/>
              </a:ext>
            </a:extLst>
          </p:cNvPr>
          <p:cNvSpPr/>
          <p:nvPr/>
        </p:nvSpPr>
        <p:spPr>
          <a:xfrm>
            <a:off x="5165664" y="2496465"/>
            <a:ext cx="2209797" cy="212996"/>
          </a:xfrm>
          <a:prstGeom prst="roundRect">
            <a:avLst>
              <a:gd name="adj" fmla="val 40234"/>
            </a:avLst>
          </a:prstGeom>
          <a:solidFill>
            <a:srgbClr val="002060"/>
          </a:solidFill>
          <a:ln>
            <a:noFill/>
          </a:ln>
        </p:spPr>
        <p:txBody>
          <a:bodyPr wrap="square" lIns="36000" rIns="36000" anchor="ctr">
            <a:noAutofit/>
          </a:bodyPr>
          <a:lstStyle/>
          <a:p>
            <a:pPr algn="ctr"/>
            <a:r>
              <a:rPr lang="ja-JP" altLang="en-US" sz="1200" b="1">
                <a:solidFill>
                  <a:schemeClr val="bg1"/>
                </a:solidFill>
                <a:latin typeface="Meiryo UI"/>
                <a:ea typeface="Meiryo UI"/>
              </a:rPr>
              <a:t>内部の取組</a:t>
            </a:r>
            <a:endParaRPr lang="en-US" altLang="ja-JP" sz="1200" b="1">
              <a:solidFill>
                <a:schemeClr val="bg1"/>
              </a:solidFill>
              <a:latin typeface="Meiryo UI"/>
              <a:ea typeface="Meiryo UI"/>
            </a:endParaRPr>
          </a:p>
        </p:txBody>
      </p:sp>
      <p:sp>
        <p:nvSpPr>
          <p:cNvPr id="20" name="正方形/長方形 19">
            <a:extLst>
              <a:ext uri="{FF2B5EF4-FFF2-40B4-BE49-F238E27FC236}">
                <a16:creationId xmlns:a16="http://schemas.microsoft.com/office/drawing/2014/main" id="{6067E478-E7A3-BD7A-9D82-0DD3816ADF4A}"/>
              </a:ext>
            </a:extLst>
          </p:cNvPr>
          <p:cNvSpPr/>
          <p:nvPr/>
        </p:nvSpPr>
        <p:spPr>
          <a:xfrm>
            <a:off x="5165664" y="4527012"/>
            <a:ext cx="4229558" cy="162864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下記の項目例等について、社外を巻き込んだガバナンス強化の取組を記載ください</a:t>
            </a:r>
            <a:endParaRPr kumimoji="1" lang="en-US" altLang="ja-JP" sz="1200" b="1">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社外取締役や社外監査役、委員会の設置状況</a:t>
            </a:r>
            <a:endParaRPr kumimoji="1" lang="en-US" altLang="ja-JP" sz="120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ステークホルダーへの情報発信方針</a:t>
            </a:r>
          </a:p>
          <a:p>
            <a:pPr marL="268288" indent="-138113">
              <a:buFont typeface="EYInterstate" panose="02000503020000020004" pitchFamily="2" charset="0"/>
              <a:buChar char="•"/>
            </a:pP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四角形: 角を丸くする 20">
            <a:extLst>
              <a:ext uri="{FF2B5EF4-FFF2-40B4-BE49-F238E27FC236}">
                <a16:creationId xmlns:a16="http://schemas.microsoft.com/office/drawing/2014/main" id="{82CF3D5D-808E-9B56-7413-C4483347ABEB}"/>
              </a:ext>
            </a:extLst>
          </p:cNvPr>
          <p:cNvSpPr/>
          <p:nvPr/>
        </p:nvSpPr>
        <p:spPr>
          <a:xfrm>
            <a:off x="5165664" y="4391814"/>
            <a:ext cx="2209797" cy="212996"/>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外部を巻き込んだ取組</a:t>
            </a:r>
            <a:endParaRPr kumimoji="1" lang="en-US" altLang="ja-JP" sz="1200" b="1">
              <a:solidFill>
                <a:schemeClr val="bg1"/>
              </a:solidFill>
              <a:latin typeface="Meiryo UI"/>
              <a:ea typeface="Meiryo UI"/>
            </a:endParaRPr>
          </a:p>
        </p:txBody>
      </p:sp>
      <p:sp>
        <p:nvSpPr>
          <p:cNvPr id="68" name="正方形/長方形 67">
            <a:extLst>
              <a:ext uri="{FF2B5EF4-FFF2-40B4-BE49-F238E27FC236}">
                <a16:creationId xmlns:a16="http://schemas.microsoft.com/office/drawing/2014/main" id="{6E4A110D-4EC9-1012-3F68-841886E61454}"/>
              </a:ext>
            </a:extLst>
          </p:cNvPr>
          <p:cNvSpPr/>
          <p:nvPr/>
        </p:nvSpPr>
        <p:spPr>
          <a:xfrm>
            <a:off x="1622548" y="2629547"/>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a:solidFill>
                  <a:schemeClr val="tx1"/>
                </a:solidFill>
                <a:latin typeface="Meiryo UI" panose="020B0604030504040204" pitchFamily="50" charset="-128"/>
                <a:ea typeface="Meiryo UI" panose="020B0604030504040204" pitchFamily="50" charset="-128"/>
              </a:rPr>
              <a:t>（会社全体・補助事業双方の成果目標（</a:t>
            </a:r>
            <a:r>
              <a:rPr kumimoji="1" lang="en-US" altLang="ja-JP" sz="1000">
                <a:solidFill>
                  <a:schemeClr val="tx1"/>
                </a:solidFill>
                <a:latin typeface="Meiryo UI" panose="020B0604030504040204" pitchFamily="50" charset="-128"/>
                <a:ea typeface="Meiryo UI" panose="020B0604030504040204" pitchFamily="50" charset="-128"/>
              </a:rPr>
              <a:t>KGI</a:t>
            </a:r>
            <a:r>
              <a:rPr kumimoji="1" lang="ja-JP" altLang="en-US" sz="1000">
                <a:solidFill>
                  <a:schemeClr val="tx1"/>
                </a:solidFill>
                <a:latin typeface="Meiryo UI" panose="020B0604030504040204" pitchFamily="50" charset="-128"/>
                <a:ea typeface="Meiryo UI" panose="020B0604030504040204" pitchFamily="50" charset="-128"/>
              </a:rPr>
              <a:t>）をどのように策定したか、その進捗を管理するために、どのような</a:t>
            </a:r>
            <a:r>
              <a:rPr kumimoji="1" lang="en-US" altLang="ja-JP" sz="1000">
                <a:solidFill>
                  <a:schemeClr val="tx1"/>
                </a:solidFill>
                <a:latin typeface="Meiryo UI" panose="020B0604030504040204" pitchFamily="50" charset="-128"/>
                <a:ea typeface="Meiryo UI" panose="020B0604030504040204" pitchFamily="50" charset="-128"/>
              </a:rPr>
              <a:t>KPI</a:t>
            </a:r>
            <a:r>
              <a:rPr kumimoji="1" lang="ja-JP" altLang="en-US" sz="1000">
                <a:solidFill>
                  <a:schemeClr val="tx1"/>
                </a:solidFill>
                <a:latin typeface="Meiryo UI" panose="020B0604030504040204" pitchFamily="50" charset="-128"/>
                <a:ea typeface="Meiryo UI" panose="020B0604030504040204" pitchFamily="50" charset="-128"/>
              </a:rPr>
              <a:t>を設定するかご記載ください）</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FC053FD3-3A09-D814-FBA1-FA6AE468E98D}"/>
              </a:ext>
            </a:extLst>
          </p:cNvPr>
          <p:cNvSpPr/>
          <p:nvPr/>
        </p:nvSpPr>
        <p:spPr>
          <a:xfrm>
            <a:off x="1622548" y="3446499"/>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a:solidFill>
                  <a:schemeClr val="tx1"/>
                </a:solidFill>
                <a:latin typeface="Meiryo UI" panose="020B0604030504040204" pitchFamily="50" charset="-128"/>
                <a:ea typeface="Meiryo UI" panose="020B0604030504040204" pitchFamily="50" charset="-128"/>
              </a:rPr>
              <a:t>（実施・運用上の工夫点をご記載ください）</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DD04C69B-78E8-7A99-5BDE-0481E20BBBD8}"/>
              </a:ext>
            </a:extLst>
          </p:cNvPr>
          <p:cNvSpPr/>
          <p:nvPr/>
        </p:nvSpPr>
        <p:spPr>
          <a:xfrm>
            <a:off x="1622548" y="4263451"/>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a:solidFill>
                  <a:schemeClr val="tx1"/>
                </a:solidFill>
                <a:latin typeface="Meiryo UI" panose="020B0604030504040204" pitchFamily="50" charset="-128"/>
                <a:ea typeface="Meiryo UI" panose="020B0604030504040204" pitchFamily="50" charset="-128"/>
              </a:rPr>
              <a:t>（達成状況をどの程度の頻度・方法で測定・評価するかをご記載ください）</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F9FD8A52-63EB-5BE1-E618-FC3535B38632}"/>
              </a:ext>
            </a:extLst>
          </p:cNvPr>
          <p:cNvSpPr/>
          <p:nvPr/>
        </p:nvSpPr>
        <p:spPr>
          <a:xfrm>
            <a:off x="1622548" y="5080403"/>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a:solidFill>
                  <a:schemeClr val="tx1"/>
                </a:solidFill>
                <a:latin typeface="Meiryo UI" panose="020B0604030504040204" pitchFamily="50" charset="-128"/>
                <a:ea typeface="Meiryo UI" panose="020B0604030504040204" pitchFamily="50" charset="-128"/>
              </a:rPr>
              <a:t>（改善に向けた取組における工夫点をご記載ください）</a:t>
            </a:r>
            <a:endParaRPr kumimoji="1" lang="en-US" altLang="ja-JP" sz="1000">
              <a:solidFill>
                <a:schemeClr val="tx1"/>
              </a:solidFill>
              <a:latin typeface="Meiryo UI" panose="020B0604030504040204" pitchFamily="50" charset="-128"/>
              <a:ea typeface="Meiryo UI" panose="020B0604030504040204" pitchFamily="50" charset="-128"/>
            </a:endParaRPr>
          </a:p>
        </p:txBody>
      </p:sp>
      <p:sp>
        <p:nvSpPr>
          <p:cNvPr id="63" name="フローチャート: 他ページ結合子 62">
            <a:extLst>
              <a:ext uri="{FF2B5EF4-FFF2-40B4-BE49-F238E27FC236}">
                <a16:creationId xmlns:a16="http://schemas.microsoft.com/office/drawing/2014/main" id="{F2E3793A-7FB7-A713-CB39-467D1B118ACF}"/>
              </a:ext>
            </a:extLst>
          </p:cNvPr>
          <p:cNvSpPr/>
          <p:nvPr/>
        </p:nvSpPr>
        <p:spPr>
          <a:xfrm>
            <a:off x="630962" y="2629547"/>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Plan</a:t>
            </a:r>
          </a:p>
        </p:txBody>
      </p:sp>
      <p:sp>
        <p:nvSpPr>
          <p:cNvPr id="64" name="フローチャート: 他ページ結合子 63">
            <a:extLst>
              <a:ext uri="{FF2B5EF4-FFF2-40B4-BE49-F238E27FC236}">
                <a16:creationId xmlns:a16="http://schemas.microsoft.com/office/drawing/2014/main" id="{ECD5C157-6E3E-8C11-C9B1-B443FFDBCE73}"/>
              </a:ext>
            </a:extLst>
          </p:cNvPr>
          <p:cNvSpPr/>
          <p:nvPr/>
        </p:nvSpPr>
        <p:spPr>
          <a:xfrm>
            <a:off x="630962" y="3446499"/>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Do</a:t>
            </a:r>
          </a:p>
        </p:txBody>
      </p:sp>
      <p:sp>
        <p:nvSpPr>
          <p:cNvPr id="65" name="フローチャート: 他ページ結合子 64">
            <a:extLst>
              <a:ext uri="{FF2B5EF4-FFF2-40B4-BE49-F238E27FC236}">
                <a16:creationId xmlns:a16="http://schemas.microsoft.com/office/drawing/2014/main" id="{DBC946B0-626E-18F5-0DFB-AA25095B27EF}"/>
              </a:ext>
            </a:extLst>
          </p:cNvPr>
          <p:cNvSpPr/>
          <p:nvPr/>
        </p:nvSpPr>
        <p:spPr>
          <a:xfrm>
            <a:off x="630962" y="4263451"/>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Check</a:t>
            </a:r>
          </a:p>
        </p:txBody>
      </p:sp>
      <p:sp>
        <p:nvSpPr>
          <p:cNvPr id="66" name="フローチャート: 他ページ結合子 65">
            <a:extLst>
              <a:ext uri="{FF2B5EF4-FFF2-40B4-BE49-F238E27FC236}">
                <a16:creationId xmlns:a16="http://schemas.microsoft.com/office/drawing/2014/main" id="{F90709A1-6870-C9B0-4F49-9A60F5778519}"/>
              </a:ext>
            </a:extLst>
          </p:cNvPr>
          <p:cNvSpPr/>
          <p:nvPr/>
        </p:nvSpPr>
        <p:spPr>
          <a:xfrm>
            <a:off x="630962" y="5080403"/>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Action</a:t>
            </a:r>
          </a:p>
        </p:txBody>
      </p:sp>
      <p:cxnSp>
        <p:nvCxnSpPr>
          <p:cNvPr id="73" name="コネクタ: カギ線 72">
            <a:extLst>
              <a:ext uri="{FF2B5EF4-FFF2-40B4-BE49-F238E27FC236}">
                <a16:creationId xmlns:a16="http://schemas.microsoft.com/office/drawing/2014/main" id="{E2259120-B8D1-DDB1-0496-C1044B006F03}"/>
              </a:ext>
            </a:extLst>
          </p:cNvPr>
          <p:cNvCxnSpPr>
            <a:cxnSpLocks/>
          </p:cNvCxnSpPr>
          <p:nvPr/>
        </p:nvCxnSpPr>
        <p:spPr>
          <a:xfrm rot="5400000" flipH="1">
            <a:off x="-508290" y="4232056"/>
            <a:ext cx="3206323" cy="14005"/>
          </a:xfrm>
          <a:prstGeom prst="bentConnector5">
            <a:avLst>
              <a:gd name="adj1" fmla="val -7130"/>
              <a:gd name="adj2" fmla="val 4212339"/>
              <a:gd name="adj3" fmla="val 10713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 name="フリーフォーム: 図形 3">
            <a:extLst>
              <a:ext uri="{FF2B5EF4-FFF2-40B4-BE49-F238E27FC236}">
                <a16:creationId xmlns:a16="http://schemas.microsoft.com/office/drawing/2014/main" id="{E69B19BF-4A1D-9AF8-29C4-E388B264E6E2}"/>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
        <p:nvSpPr>
          <p:cNvPr id="5" name="正方形/長方形 4">
            <a:extLst>
              <a:ext uri="{FF2B5EF4-FFF2-40B4-BE49-F238E27FC236}">
                <a16:creationId xmlns:a16="http://schemas.microsoft.com/office/drawing/2014/main" id="{CE9E7973-0A81-FC92-60E0-B90CC4DBCE18}"/>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686684A7-1BF2-0FFB-78E1-67C8257589EE}"/>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（前ページに示した）会社全体・補助事業双方の成果目標（</a:t>
            </a:r>
            <a:r>
              <a:rPr kumimoji="1" lang="en-US" altLang="ja-JP" sz="1200">
                <a:solidFill>
                  <a:schemeClr val="tx1"/>
                </a:solidFill>
                <a:latin typeface="Meiryo UI" panose="020B0604030504040204" pitchFamily="50" charset="-128"/>
                <a:ea typeface="Meiryo UI" panose="020B0604030504040204" pitchFamily="50" charset="-128"/>
              </a:rPr>
              <a:t>KGI</a:t>
            </a:r>
            <a:r>
              <a:rPr kumimoji="1" lang="ja-JP" altLang="en-US" sz="1200">
                <a:solidFill>
                  <a:schemeClr val="tx1"/>
                </a:solidFill>
                <a:latin typeface="Meiryo UI" panose="020B0604030504040204" pitchFamily="50" charset="-128"/>
                <a:ea typeface="Meiryo UI" panose="020B0604030504040204" pitchFamily="50" charset="-128"/>
              </a:rPr>
              <a:t>）等について、その達成に向けた効率的な管理体制であることをご記載ください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9001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C5036E2-31D5-2668-AFC3-61A6E7ED190C}"/>
              </a:ext>
            </a:extLst>
          </p:cNvPr>
          <p:cNvSpPr>
            <a:spLocks noGrp="1"/>
          </p:cNvSpPr>
          <p:nvPr>
            <p:ph type="body" sz="quarter" idx="13"/>
          </p:nvPr>
        </p:nvSpPr>
        <p:spPr/>
        <p:txBody>
          <a:bodyPr/>
          <a:lstStyle/>
          <a:p>
            <a:r>
              <a:rPr lang="ja-JP" altLang="en-US">
                <a:solidFill>
                  <a:schemeClr val="bg1"/>
                </a:solidFill>
              </a:rPr>
              <a:t>②　</a:t>
            </a:r>
            <a:r>
              <a:rPr kumimoji="1" lang="ja-JP" altLang="en-US" sz="3200" b="1">
                <a:solidFill>
                  <a:schemeClr val="bg1"/>
                </a:solidFill>
                <a:latin typeface="Trebuchet MS" panose="020B0603020202020204" pitchFamily="34" charset="0"/>
                <a:ea typeface="Meiryo UI" panose="020B0604030504040204" pitchFamily="50" charset="-128"/>
              </a:rPr>
              <a:t>補助事業について</a:t>
            </a:r>
          </a:p>
        </p:txBody>
      </p:sp>
      <p:sp>
        <p:nvSpPr>
          <p:cNvPr id="5" name="正方形/長方形 4">
            <a:extLst>
              <a:ext uri="{FF2B5EF4-FFF2-40B4-BE49-F238E27FC236}">
                <a16:creationId xmlns:a16="http://schemas.microsoft.com/office/drawing/2014/main" id="{1360A80A-704D-0A74-EAFB-5BB3B74876D6}"/>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6" name="グループ化 5">
            <a:extLst>
              <a:ext uri="{FF2B5EF4-FFF2-40B4-BE49-F238E27FC236}">
                <a16:creationId xmlns:a16="http://schemas.microsoft.com/office/drawing/2014/main" id="{7C912AEB-35B7-D7D6-C47D-8016A621A1D1}"/>
              </a:ext>
            </a:extLst>
          </p:cNvPr>
          <p:cNvGrpSpPr/>
          <p:nvPr/>
        </p:nvGrpSpPr>
        <p:grpSpPr>
          <a:xfrm>
            <a:off x="4997450" y="2668523"/>
            <a:ext cx="2666542" cy="593569"/>
            <a:chOff x="-1162099" y="5660983"/>
            <a:chExt cx="2666542" cy="593569"/>
          </a:xfrm>
        </p:grpSpPr>
        <p:cxnSp>
          <p:nvCxnSpPr>
            <p:cNvPr id="7" name="直線コネクタ 6">
              <a:extLst>
                <a:ext uri="{FF2B5EF4-FFF2-40B4-BE49-F238E27FC236}">
                  <a16:creationId xmlns:a16="http://schemas.microsoft.com/office/drawing/2014/main" id="{D21F41F9-C405-F9C3-6CD9-06CFAC0A93F5}"/>
                </a:ext>
              </a:extLst>
            </p:cNvPr>
            <p:cNvCxnSpPr>
              <a:cxnSpLocks/>
            </p:cNvCxnSpPr>
            <p:nvPr/>
          </p:nvCxnSpPr>
          <p:spPr>
            <a:xfrm flipV="1">
              <a:off x="-1162099" y="5835834"/>
              <a:ext cx="498377" cy="418718"/>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9A0BE995-B3B7-C7D6-FEA0-44B409F489FE}"/>
                </a:ext>
              </a:extLst>
            </p:cNvPr>
            <p:cNvSpPr/>
            <p:nvPr/>
          </p:nvSpPr>
          <p:spPr>
            <a:xfrm>
              <a:off x="-868878" y="5660983"/>
              <a:ext cx="2373321" cy="349702"/>
            </a:xfrm>
            <a:prstGeom prst="rect">
              <a:avLst/>
            </a:prstGeom>
            <a:solidFill>
              <a:srgbClr val="AFE8FA"/>
            </a:solidFill>
            <a:ln w="12700" cap="flat" cmpd="sng" algn="ctr">
              <a:noFill/>
              <a:prstDash val="solid"/>
              <a:miter lim="800000"/>
              <a:headEnd type="oval"/>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本ページ以降のスライドは全社ではなく、</a:t>
              </a:r>
              <a:br>
                <a:rPr lang="ja-JP" altLang="en-US"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補助事業に係る内容・数値をご記載ください</a:t>
              </a:r>
            </a:p>
          </p:txBody>
        </p:sp>
      </p:grpSp>
    </p:spTree>
    <p:custDataLst>
      <p:tags r:id="rId1"/>
    </p:custDataLst>
    <p:extLst>
      <p:ext uri="{BB962C8B-B14F-4D97-AF65-F5344CB8AC3E}">
        <p14:creationId xmlns:p14="http://schemas.microsoft.com/office/powerpoint/2010/main" val="1724795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6E2C06F-F3D1-E24A-ECF3-EBEE536BD578}"/>
              </a:ext>
            </a:extLst>
          </p:cNvPr>
          <p:cNvSpPr>
            <a:spLocks noGrp="1"/>
          </p:cNvSpPr>
          <p:nvPr>
            <p:ph type="body" sz="quarter" idx="15"/>
          </p:nvPr>
        </p:nvSpPr>
        <p:spPr/>
        <p:txBody>
          <a:bodyPr/>
          <a:lstStyle/>
          <a:p>
            <a:endParaRPr kumimoji="1" lang="ja-JP" altLang="en-US"/>
          </a:p>
        </p:txBody>
      </p:sp>
      <p:sp>
        <p:nvSpPr>
          <p:cNvPr id="3" name="タイトル 2">
            <a:extLst>
              <a:ext uri="{FF2B5EF4-FFF2-40B4-BE49-F238E27FC236}">
                <a16:creationId xmlns:a16="http://schemas.microsoft.com/office/drawing/2014/main" id="{79EA7CD5-912C-33A5-DBBD-7788FF899D3D}"/>
              </a:ext>
            </a:extLst>
          </p:cNvPr>
          <p:cNvSpPr>
            <a:spLocks noGrp="1"/>
          </p:cNvSpPr>
          <p:nvPr>
            <p:ph type="title"/>
          </p:nvPr>
        </p:nvSpPr>
        <p:spPr/>
        <p:txBody>
          <a:bodyPr vert="horz"/>
          <a:lstStyle/>
          <a:p>
            <a:r>
              <a:rPr lang="ja-JP" altLang="en-US" sz="1200"/>
              <a:t>１</a:t>
            </a:r>
            <a:r>
              <a:rPr lang="en-US" altLang="ja-JP" sz="1200"/>
              <a:t>.</a:t>
            </a:r>
            <a:r>
              <a:rPr lang="ja-JP" altLang="en-US" sz="1200"/>
              <a:t>補助事業の概要</a:t>
            </a:r>
            <a:endParaRPr kumimoji="1" lang="ja-JP" altLang="en-US"/>
          </a:p>
        </p:txBody>
      </p:sp>
      <p:sp>
        <p:nvSpPr>
          <p:cNvPr id="8" name="正方形/長方形 7">
            <a:extLst>
              <a:ext uri="{FF2B5EF4-FFF2-40B4-BE49-F238E27FC236}">
                <a16:creationId xmlns:a16="http://schemas.microsoft.com/office/drawing/2014/main" id="{EF856656-1A77-6A5E-2F6A-6F57FA40CEBB}"/>
              </a:ext>
            </a:extLst>
          </p:cNvPr>
          <p:cNvSpPr/>
          <p:nvPr/>
        </p:nvSpPr>
        <p:spPr>
          <a:xfrm>
            <a:off x="1528693" y="1827313"/>
            <a:ext cx="5980236" cy="46712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（補助事業の背景・目的および、現在抱えている課題感についてもご記載ください。）</a:t>
            </a:r>
          </a:p>
        </p:txBody>
      </p:sp>
      <p:sp>
        <p:nvSpPr>
          <p:cNvPr id="18" name="正方形/長方形 17">
            <a:extLst>
              <a:ext uri="{FF2B5EF4-FFF2-40B4-BE49-F238E27FC236}">
                <a16:creationId xmlns:a16="http://schemas.microsoft.com/office/drawing/2014/main" id="{0D58FD00-4310-32F2-6E44-5F3252E3BCCE}"/>
              </a:ext>
            </a:extLst>
          </p:cNvPr>
          <p:cNvSpPr/>
          <p:nvPr/>
        </p:nvSpPr>
        <p:spPr>
          <a:xfrm>
            <a:off x="510777" y="5064843"/>
            <a:ext cx="1020071" cy="1606759"/>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目標値</a:t>
            </a:r>
          </a:p>
        </p:txBody>
      </p:sp>
      <p:graphicFrame>
        <p:nvGraphicFramePr>
          <p:cNvPr id="19" name="表 15">
            <a:extLst>
              <a:ext uri="{FF2B5EF4-FFF2-40B4-BE49-F238E27FC236}">
                <a16:creationId xmlns:a16="http://schemas.microsoft.com/office/drawing/2014/main" id="{293F66D3-C9D0-267E-0EA3-F3C3E5B7B5A1}"/>
              </a:ext>
            </a:extLst>
          </p:cNvPr>
          <p:cNvGraphicFramePr>
            <a:graphicFrameLocks noGrp="1"/>
          </p:cNvGraphicFramePr>
          <p:nvPr>
            <p:extLst>
              <p:ext uri="{D42A27DB-BD31-4B8C-83A1-F6EECF244321}">
                <p14:modId xmlns:p14="http://schemas.microsoft.com/office/powerpoint/2010/main" val="635672514"/>
              </p:ext>
            </p:extLst>
          </p:nvPr>
        </p:nvGraphicFramePr>
        <p:xfrm>
          <a:off x="1610686" y="5064842"/>
          <a:ext cx="7781341" cy="1606759"/>
        </p:xfrm>
        <a:graphic>
          <a:graphicData uri="http://schemas.openxmlformats.org/drawingml/2006/table">
            <a:tbl>
              <a:tblPr firstRow="1" bandRow="1">
                <a:tableStyleId>{5C22544A-7EE6-4342-B048-85BDC9FD1C3A}</a:tableStyleId>
              </a:tblPr>
              <a:tblGrid>
                <a:gridCol w="2334655">
                  <a:extLst>
                    <a:ext uri="{9D8B030D-6E8A-4147-A177-3AD203B41FA5}">
                      <a16:colId xmlns:a16="http://schemas.microsoft.com/office/drawing/2014/main" val="574974242"/>
                    </a:ext>
                  </a:extLst>
                </a:gridCol>
                <a:gridCol w="2723343">
                  <a:extLst>
                    <a:ext uri="{9D8B030D-6E8A-4147-A177-3AD203B41FA5}">
                      <a16:colId xmlns:a16="http://schemas.microsoft.com/office/drawing/2014/main" val="2166087666"/>
                    </a:ext>
                  </a:extLst>
                </a:gridCol>
                <a:gridCol w="2723343">
                  <a:extLst>
                    <a:ext uri="{9D8B030D-6E8A-4147-A177-3AD203B41FA5}">
                      <a16:colId xmlns:a16="http://schemas.microsoft.com/office/drawing/2014/main" val="2826815550"/>
                    </a:ext>
                  </a:extLst>
                </a:gridCol>
              </a:tblGrid>
              <a:tr h="358563">
                <a:tc>
                  <a:txBody>
                    <a:bodyPr/>
                    <a:lstStyle/>
                    <a:p>
                      <a:pPr algn="ctr"/>
                      <a:r>
                        <a:rPr kumimoji="1" lang="ja-JP" altLang="en-US" sz="900">
                          <a:solidFill>
                            <a:schemeClr val="tx1"/>
                          </a:solidFill>
                          <a:latin typeface="Meiryo UI" panose="020B0604030504040204" pitchFamily="50" charset="-128"/>
                          <a:ea typeface="Meiryo UI" panose="020B0604030504040204" pitchFamily="50" charset="-128"/>
                        </a:rPr>
                        <a:t>項目</a:t>
                      </a:r>
                      <a:endPar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BEEF4"/>
                    </a:solidFill>
                  </a:tcPr>
                </a:tc>
                <a:tc>
                  <a:txBody>
                    <a:bodyPr/>
                    <a:lstStyle/>
                    <a:p>
                      <a:pPr algn="ctr"/>
                      <a:r>
                        <a:rPr kumimoji="1" lang="en-US" altLang="ja-JP" sz="9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20xx</a:t>
                      </a:r>
                      <a:r>
                        <a:rPr kumimoji="1" lang="ja-JP" altLang="en-US" sz="9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年度</a:t>
                      </a:r>
                      <a:endParaRPr kumimoji="1" lang="en-US" altLang="ja-JP" sz="9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endParaRPr>
                    </a:p>
                    <a:p>
                      <a:pPr algn="ctr"/>
                      <a:r>
                        <a:rPr kumimoji="1" lang="ja-JP" altLang="en-US" sz="9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（基準年度）</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BEEF4"/>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9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20xx</a:t>
                      </a:r>
                      <a:r>
                        <a:rPr kumimoji="1" lang="ja-JP" altLang="en-US" sz="9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年度</a:t>
                      </a:r>
                      <a:endParaRPr kumimoji="1" lang="en-US" altLang="ja-JP" sz="9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（基準年度＋３年後）</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BEEF4"/>
                    </a:solidFill>
                  </a:tcPr>
                </a:tc>
                <a:extLst>
                  <a:ext uri="{0D108BD9-81ED-4DB2-BD59-A6C34878D82A}">
                    <a16:rowId xmlns:a16="http://schemas.microsoft.com/office/drawing/2014/main" val="3721737215"/>
                  </a:ext>
                </a:extLst>
              </a:tr>
              <a:tr h="312049">
                <a:tc>
                  <a:txBody>
                    <a:bodyPr/>
                    <a:lstStyle/>
                    <a:p>
                      <a:pPr algn="ctr"/>
                      <a:r>
                        <a:rPr kumimoji="1" lang="ja-JP" altLang="en-US" sz="900" b="1">
                          <a:latin typeface="Meiryo UI" panose="020B0604030504040204" pitchFamily="50" charset="-128"/>
                          <a:ea typeface="Meiryo UI" panose="020B0604030504040204" pitchFamily="50" charset="-128"/>
                        </a:rPr>
                        <a:t>労働生産性</a:t>
                      </a:r>
                      <a:endParaRPr kumimoji="1" lang="en-US" altLang="ja-JP" sz="900" b="1">
                        <a:latin typeface="Meiryo UI" panose="020B0604030504040204" pitchFamily="50" charset="-128"/>
                        <a:ea typeface="Meiryo UI" panose="020B0604030504040204" pitchFamily="50" charset="-128"/>
                      </a:endParaRPr>
                    </a:p>
                    <a:p>
                      <a:pPr algn="ctr"/>
                      <a:r>
                        <a:rPr kumimoji="1" lang="ja-JP" altLang="en-US" sz="900" b="1">
                          <a:latin typeface="Meiryo UI" panose="020B0604030504040204" pitchFamily="50" charset="-128"/>
                          <a:ea typeface="Meiryo UI" panose="020B0604030504040204" pitchFamily="50" charset="-128"/>
                        </a:rPr>
                        <a:t>（単位：万円</a:t>
                      </a:r>
                      <a:r>
                        <a:rPr kumimoji="1" lang="en-US" altLang="ja-JP" sz="900" b="1">
                          <a:latin typeface="Meiryo UI" panose="020B0604030504040204" pitchFamily="50" charset="-128"/>
                          <a:ea typeface="Meiryo UI" panose="020B0604030504040204" pitchFamily="50" charset="-128"/>
                        </a:rPr>
                        <a:t>/</a:t>
                      </a:r>
                      <a:r>
                        <a:rPr kumimoji="1" lang="ja-JP" altLang="en-US" sz="900" b="1">
                          <a:latin typeface="Meiryo UI" panose="020B0604030504040204" pitchFamily="50" charset="-128"/>
                          <a:ea typeface="Meiryo UI" panose="020B0604030504040204" pitchFamily="50" charset="-128"/>
                        </a:rPr>
                        <a:t>人）</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900">
                          <a:latin typeface="Meiryo UI" panose="020B0604030504040204" pitchFamily="50" charset="-128"/>
                          <a:ea typeface="Meiryo UI" panose="020B0604030504040204" pitchFamily="50" charset="-128"/>
                        </a:rPr>
                        <a:t>XX</a:t>
                      </a:r>
                      <a:endParaRPr kumimoji="1" lang="ja-JP" altLang="en-US" sz="900">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900">
                          <a:latin typeface="Meiryo UI" panose="020B0604030504040204" pitchFamily="50" charset="-128"/>
                          <a:ea typeface="Meiryo UI" panose="020B0604030504040204" pitchFamily="50" charset="-128"/>
                        </a:rPr>
                        <a:t>XX</a:t>
                      </a:r>
                    </a:p>
                    <a:p>
                      <a:pPr algn="ctr"/>
                      <a:r>
                        <a:rPr kumimoji="1" lang="ja-JP" altLang="en-US" sz="900">
                          <a:latin typeface="Meiryo UI" panose="020B0604030504040204" pitchFamily="50" charset="-128"/>
                          <a:ea typeface="Meiryo UI" panose="020B0604030504040204" pitchFamily="50" charset="-128"/>
                        </a:rPr>
                        <a:t>（年平均上昇率＋</a:t>
                      </a:r>
                      <a:r>
                        <a:rPr kumimoji="1" lang="en-US" altLang="ja-JP" sz="900">
                          <a:latin typeface="Meiryo UI" panose="020B0604030504040204" pitchFamily="50" charset="-128"/>
                          <a:ea typeface="Meiryo UI" panose="020B0604030504040204" pitchFamily="50" charset="-128"/>
                        </a:rPr>
                        <a:t>XX</a:t>
                      </a:r>
                      <a:r>
                        <a:rPr kumimoji="1" lang="ja-JP" altLang="en-US" sz="900">
                          <a:latin typeface="Meiryo UI" panose="020B0604030504040204" pitchFamily="50" charset="-128"/>
                          <a:ea typeface="Meiryo UI" panose="020B0604030504040204" pitchFamily="50" charset="-128"/>
                        </a:rPr>
                        <a:t>％）</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312049">
                <a:tc>
                  <a:txBody>
                    <a:bodyPr/>
                    <a:lstStyle/>
                    <a:p>
                      <a:pPr algn="ctr" defTabSz="914400">
                        <a:lnSpc>
                          <a:spcPct val="110000"/>
                        </a:lnSpc>
                      </a:pPr>
                      <a:r>
                        <a:rPr lang="ja-JP" altLang="en-US" sz="900" b="1">
                          <a:solidFill>
                            <a:schemeClr val="tx1"/>
                          </a:solidFill>
                          <a:latin typeface="Meiryo UI"/>
                          <a:ea typeface="Meiryo UI"/>
                        </a:rPr>
                        <a:t>従業員</a:t>
                      </a:r>
                      <a:r>
                        <a:rPr lang="en-US" altLang="ja-JP" sz="900" b="1">
                          <a:solidFill>
                            <a:schemeClr val="tx1"/>
                          </a:solidFill>
                          <a:latin typeface="Meiryo UI"/>
                          <a:ea typeface="Meiryo UI"/>
                        </a:rPr>
                        <a:t>1</a:t>
                      </a:r>
                      <a:r>
                        <a:rPr lang="ja-JP" altLang="en-US" sz="900" b="1">
                          <a:solidFill>
                            <a:schemeClr val="tx1"/>
                          </a:solidFill>
                          <a:latin typeface="Meiryo UI"/>
                          <a:ea typeface="Meiryo UI"/>
                        </a:rPr>
                        <a:t>人あたり給与支給総額</a:t>
                      </a:r>
                      <a:br>
                        <a:rPr lang="en-US" altLang="ja-JP" sz="900" b="1">
                          <a:solidFill>
                            <a:schemeClr val="tx1"/>
                          </a:solidFill>
                          <a:latin typeface="Meiryo UI"/>
                          <a:ea typeface="Meiryo UI"/>
                        </a:rPr>
                      </a:br>
                      <a:r>
                        <a:rPr lang="ja-JP" altLang="en-US" sz="900" b="1">
                          <a:solidFill>
                            <a:schemeClr val="tx1"/>
                          </a:solidFill>
                          <a:latin typeface="Meiryo UI"/>
                          <a:ea typeface="Meiryo UI"/>
                        </a:rPr>
                        <a:t>（単位：万円</a:t>
                      </a:r>
                      <a:r>
                        <a:rPr lang="en-US" altLang="ja-JP" sz="900" b="1">
                          <a:solidFill>
                            <a:schemeClr val="tx1"/>
                          </a:solidFill>
                          <a:latin typeface="Meiryo UI"/>
                          <a:ea typeface="Meiryo UI"/>
                        </a:rPr>
                        <a:t>/</a:t>
                      </a:r>
                      <a:r>
                        <a:rPr lang="ja-JP" altLang="en-US" sz="900" b="1">
                          <a:solidFill>
                            <a:schemeClr val="tx1"/>
                          </a:solidFill>
                          <a:latin typeface="Meiryo UI"/>
                          <a:ea typeface="Meiryo UI"/>
                        </a:rPr>
                        <a:t>人）</a:t>
                      </a:r>
                      <a:endParaRPr kumimoji="1" lang="en-US" altLang="ja-JP" sz="900" b="1">
                        <a:solidFill>
                          <a:schemeClr val="tx1"/>
                        </a:solidFill>
                        <a:latin typeface="Meiryo UI"/>
                        <a:ea typeface="Meiryo UI"/>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900">
                          <a:solidFill>
                            <a:schemeClr val="tx1"/>
                          </a:solidFill>
                          <a:latin typeface="Meiryo UI" panose="020B0604030504040204" pitchFamily="50" charset="-128"/>
                          <a:ea typeface="Meiryo UI" panose="020B0604030504040204" pitchFamily="50" charset="-128"/>
                        </a:rPr>
                        <a:t>XX</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900">
                          <a:solidFill>
                            <a:schemeClr val="tx1"/>
                          </a:solidFill>
                          <a:latin typeface="Meiryo UI" panose="020B0604030504040204" pitchFamily="50" charset="-128"/>
                          <a:ea typeface="Meiryo UI" panose="020B0604030504040204" pitchFamily="50" charset="-128"/>
                        </a:rPr>
                        <a:t>XX</a:t>
                      </a: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900">
                          <a:solidFill>
                            <a:schemeClr val="tx1"/>
                          </a:solidFill>
                          <a:latin typeface="Meiryo UI" panose="020B0604030504040204" pitchFamily="50" charset="-128"/>
                          <a:ea typeface="Meiryo UI" panose="020B0604030504040204" pitchFamily="50" charset="-128"/>
                        </a:rPr>
                        <a:t>（年平均上昇率＋</a:t>
                      </a:r>
                      <a:r>
                        <a:rPr kumimoji="1" lang="en-US" altLang="ja-JP" sz="900">
                          <a:solidFill>
                            <a:schemeClr val="tx1"/>
                          </a:solidFill>
                          <a:latin typeface="Meiryo UI" panose="020B0604030504040204" pitchFamily="50" charset="-128"/>
                          <a:ea typeface="Meiryo UI" panose="020B0604030504040204" pitchFamily="50" charset="-128"/>
                        </a:rPr>
                        <a:t>XX</a:t>
                      </a:r>
                      <a:r>
                        <a:rPr kumimoji="1" lang="ja-JP" altLang="en-US" sz="900">
                          <a:solidFill>
                            <a:schemeClr val="tx1"/>
                          </a:solidFill>
                          <a:latin typeface="Meiryo UI" panose="020B0604030504040204" pitchFamily="50" charset="-128"/>
                          <a:ea typeface="Meiryo UI" panose="020B0604030504040204" pitchFamily="50" charset="-128"/>
                        </a:rPr>
                        <a:t>％）</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9398420"/>
                  </a:ext>
                </a:extLst>
              </a:tr>
              <a:tr h="312049">
                <a:tc>
                  <a:txBody>
                    <a:bodyPr/>
                    <a:lstStyle/>
                    <a:p>
                      <a:pPr algn="ctr" defTabSz="914400">
                        <a:lnSpc>
                          <a:spcPct val="110000"/>
                        </a:lnSpc>
                      </a:pPr>
                      <a:r>
                        <a:rPr kumimoji="1" lang="ja-JP" altLang="en-US" sz="900" b="1">
                          <a:solidFill>
                            <a:schemeClr val="tx1"/>
                          </a:solidFill>
                          <a:latin typeface="Meiryo UI"/>
                          <a:ea typeface="Meiryo UI"/>
                        </a:rPr>
                        <a:t>役員１人あたり給与支給総額</a:t>
                      </a:r>
                      <a:br>
                        <a:rPr kumimoji="1" lang="en-US" altLang="ja-JP" sz="900" b="1">
                          <a:solidFill>
                            <a:schemeClr val="tx1"/>
                          </a:solidFill>
                          <a:latin typeface="Meiryo UI"/>
                          <a:ea typeface="Meiryo UI"/>
                        </a:rPr>
                      </a:br>
                      <a:r>
                        <a:rPr lang="ja-JP" altLang="en-US" sz="900" b="1">
                          <a:solidFill>
                            <a:schemeClr val="tx1"/>
                          </a:solidFill>
                          <a:latin typeface="Meiryo UI"/>
                          <a:ea typeface="Meiryo UI"/>
                        </a:rPr>
                        <a:t>（単位：万円</a:t>
                      </a:r>
                      <a:r>
                        <a:rPr lang="en-US" altLang="ja-JP" sz="900" b="1">
                          <a:solidFill>
                            <a:schemeClr val="tx1"/>
                          </a:solidFill>
                          <a:latin typeface="Meiryo UI"/>
                          <a:ea typeface="Meiryo UI"/>
                        </a:rPr>
                        <a:t>/</a:t>
                      </a:r>
                      <a:r>
                        <a:rPr lang="ja-JP" altLang="en-US" sz="900" b="1">
                          <a:solidFill>
                            <a:schemeClr val="tx1"/>
                          </a:solidFill>
                          <a:latin typeface="Meiryo UI"/>
                          <a:ea typeface="Meiryo UI"/>
                        </a:rPr>
                        <a:t>人）</a:t>
                      </a:r>
                      <a:endParaRPr kumimoji="1" lang="en-US" altLang="ja-JP" sz="900" b="1">
                        <a:solidFill>
                          <a:schemeClr val="tx1"/>
                        </a:solidFill>
                        <a:latin typeface="Meiryo UI"/>
                        <a:ea typeface="Meiryo UI"/>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p>
                    <a:p>
                      <a:pPr algn="ctr"/>
                      <a:r>
                        <a:rPr kumimoji="1" lang="ja-JP" altLang="en-US" sz="900">
                          <a:solidFill>
                            <a:schemeClr val="tx1"/>
                          </a:solidFill>
                          <a:latin typeface="Meiryo UI" panose="020B0604030504040204" pitchFamily="50" charset="-128"/>
                          <a:ea typeface="Meiryo UI" panose="020B0604030504040204" pitchFamily="50" charset="-128"/>
                        </a:rPr>
                        <a:t>（年平均上昇率＋</a:t>
                      </a:r>
                      <a:r>
                        <a:rPr kumimoji="1" lang="en-US" altLang="ja-JP" sz="900">
                          <a:solidFill>
                            <a:schemeClr val="tx1"/>
                          </a:solidFill>
                          <a:latin typeface="Meiryo UI" panose="020B0604030504040204" pitchFamily="50" charset="-128"/>
                          <a:ea typeface="Meiryo UI" panose="020B0604030504040204" pitchFamily="50" charset="-128"/>
                        </a:rPr>
                        <a:t>XX</a:t>
                      </a:r>
                      <a:r>
                        <a:rPr kumimoji="1" lang="ja-JP" altLang="en-US" sz="900">
                          <a:solidFill>
                            <a:schemeClr val="tx1"/>
                          </a:solidFill>
                          <a:latin typeface="Meiryo UI" panose="020B0604030504040204" pitchFamily="50" charset="-128"/>
                          <a:ea typeface="Meiryo UI" panose="020B0604030504040204" pitchFamily="50" charset="-128"/>
                        </a:rPr>
                        <a:t>％）</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839736695"/>
                  </a:ext>
                </a:extLst>
              </a:tr>
              <a:tr h="312049">
                <a:tc>
                  <a:txBody>
                    <a:bodyPr/>
                    <a:lstStyle/>
                    <a:p>
                      <a:pPr algn="ctr" defTabSz="914400">
                        <a:lnSpc>
                          <a:spcPct val="110000"/>
                        </a:lnSpc>
                      </a:pPr>
                      <a:r>
                        <a:rPr kumimoji="1" lang="ja-JP" altLang="en-US" sz="900" b="1">
                          <a:solidFill>
                            <a:schemeClr val="tx1"/>
                          </a:solidFill>
                          <a:latin typeface="Meiryo UI"/>
                          <a:ea typeface="Meiryo UI"/>
                        </a:rPr>
                        <a:t>補助事業に係る従業員数</a:t>
                      </a:r>
                      <a:br>
                        <a:rPr kumimoji="1" lang="en-US" altLang="ja-JP" sz="900" b="1">
                          <a:solidFill>
                            <a:schemeClr val="tx1"/>
                          </a:solidFill>
                          <a:latin typeface="Meiryo UI"/>
                          <a:ea typeface="Meiryo UI"/>
                        </a:rPr>
                      </a:br>
                      <a:r>
                        <a:rPr kumimoji="1" lang="ja-JP" altLang="en-US" sz="900" b="1">
                          <a:solidFill>
                            <a:schemeClr val="tx1"/>
                          </a:solidFill>
                          <a:latin typeface="Meiryo UI"/>
                          <a:ea typeface="Meiryo UI"/>
                        </a:rPr>
                        <a:t>（単位：人）</a:t>
                      </a:r>
                      <a:endParaRPr kumimoji="1" lang="en-US" altLang="ja-JP" sz="900" b="1">
                        <a:solidFill>
                          <a:schemeClr val="tx1"/>
                        </a:solidFill>
                        <a:latin typeface="Meiryo UI"/>
                        <a:ea typeface="Meiryo UI"/>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2190298"/>
                  </a:ext>
                </a:extLst>
              </a:tr>
            </a:tbl>
          </a:graphicData>
        </a:graphic>
      </p:graphicFrame>
      <p:sp>
        <p:nvSpPr>
          <p:cNvPr id="14" name="正方形/長方形 13">
            <a:extLst>
              <a:ext uri="{FF2B5EF4-FFF2-40B4-BE49-F238E27FC236}">
                <a16:creationId xmlns:a16="http://schemas.microsoft.com/office/drawing/2014/main" id="{9711C64F-0D69-EDB7-0AE6-72A070B3F288}"/>
              </a:ext>
            </a:extLst>
          </p:cNvPr>
          <p:cNvSpPr/>
          <p:nvPr/>
        </p:nvSpPr>
        <p:spPr>
          <a:xfrm>
            <a:off x="510777" y="1825210"/>
            <a:ext cx="1020071" cy="46923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補助事業の背景・目的</a:t>
            </a:r>
          </a:p>
        </p:txBody>
      </p:sp>
      <p:sp>
        <p:nvSpPr>
          <p:cNvPr id="24" name="正方形/長方形 23">
            <a:extLst>
              <a:ext uri="{FF2B5EF4-FFF2-40B4-BE49-F238E27FC236}">
                <a16:creationId xmlns:a16="http://schemas.microsoft.com/office/drawing/2014/main" id="{04F53523-A1C9-9087-F023-2DEBDF2400BC}"/>
              </a:ext>
            </a:extLst>
          </p:cNvPr>
          <p:cNvSpPr/>
          <p:nvPr/>
        </p:nvSpPr>
        <p:spPr>
          <a:xfrm>
            <a:off x="7400441" y="1825210"/>
            <a:ext cx="852808" cy="46923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事業費</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（補助額）</a:t>
            </a:r>
          </a:p>
        </p:txBody>
      </p:sp>
      <p:cxnSp>
        <p:nvCxnSpPr>
          <p:cNvPr id="26" name="直線コネクタ 25">
            <a:extLst>
              <a:ext uri="{FF2B5EF4-FFF2-40B4-BE49-F238E27FC236}">
                <a16:creationId xmlns:a16="http://schemas.microsoft.com/office/drawing/2014/main" id="{E5117211-CB22-BF3C-AD8A-44BC4D362ADA}"/>
              </a:ext>
            </a:extLst>
          </p:cNvPr>
          <p:cNvCxnSpPr>
            <a:cxnSpLocks/>
          </p:cNvCxnSpPr>
          <p:nvPr/>
        </p:nvCxnSpPr>
        <p:spPr>
          <a:xfrm flipH="1">
            <a:off x="1528693" y="2298041"/>
            <a:ext cx="7884000"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7B4B623A-094E-09A1-411A-E0BD41EDFE74}"/>
              </a:ext>
            </a:extLst>
          </p:cNvPr>
          <p:cNvSpPr/>
          <p:nvPr/>
        </p:nvSpPr>
        <p:spPr>
          <a:xfrm>
            <a:off x="8101281" y="1"/>
            <a:ext cx="1804719" cy="334047"/>
          </a:xfrm>
          <a:prstGeom prst="rect">
            <a:avLst/>
          </a:prstGeom>
          <a:solidFill>
            <a:srgbClr val="DBEEF4"/>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a:solidFill>
                  <a:srgbClr val="575757"/>
                </a:solidFill>
                <a:latin typeface="Meiryo UI" panose="020B0604030504040204" pitchFamily="50" charset="-128"/>
                <a:ea typeface="Meiryo UI" panose="020B0604030504040204" pitchFamily="50" charset="-128"/>
              </a:rPr>
              <a:t>本スライドは採択された場合、交付決定後に</a:t>
            </a:r>
            <a:r>
              <a:rPr kumimoji="1" lang="en-US" altLang="ja-JP" sz="900">
                <a:solidFill>
                  <a:srgbClr val="575757"/>
                </a:solidFill>
                <a:latin typeface="Meiryo UI" panose="020B0604030504040204" pitchFamily="50" charset="-128"/>
                <a:ea typeface="Meiryo UI" panose="020B0604030504040204" pitchFamily="50" charset="-128"/>
              </a:rPr>
              <a:t>HP</a:t>
            </a:r>
            <a:r>
              <a:rPr kumimoji="1" lang="ja-JP" altLang="en-US" sz="900">
                <a:solidFill>
                  <a:srgbClr val="575757"/>
                </a:solidFill>
                <a:latin typeface="Meiryo UI" panose="020B0604030504040204" pitchFamily="50" charset="-128"/>
                <a:ea typeface="Meiryo UI" panose="020B0604030504040204" pitchFamily="50" charset="-128"/>
              </a:rPr>
              <a:t>上で掲載します</a:t>
            </a:r>
          </a:p>
        </p:txBody>
      </p:sp>
      <p:sp>
        <p:nvSpPr>
          <p:cNvPr id="2052" name="正方形/長方形 2051">
            <a:extLst>
              <a:ext uri="{FF2B5EF4-FFF2-40B4-BE49-F238E27FC236}">
                <a16:creationId xmlns:a16="http://schemas.microsoft.com/office/drawing/2014/main" id="{83FB86A3-5874-A77E-8675-161BB77681BE}"/>
              </a:ext>
            </a:extLst>
          </p:cNvPr>
          <p:cNvSpPr/>
          <p:nvPr/>
        </p:nvSpPr>
        <p:spPr>
          <a:xfrm>
            <a:off x="1528693" y="2392478"/>
            <a:ext cx="4546643" cy="260352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（設備投資の内容をご記載ください。）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（設備投資が課題を解決し得ること、労働生産性向上につながる点もご記載ください。）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（写真等を活用し、設備投資内容が伝わりやすいよう工夫ください。）</a:t>
            </a:r>
          </a:p>
        </p:txBody>
      </p:sp>
      <p:sp>
        <p:nvSpPr>
          <p:cNvPr id="2053" name="正方形/長方形 2052">
            <a:extLst>
              <a:ext uri="{FF2B5EF4-FFF2-40B4-BE49-F238E27FC236}">
                <a16:creationId xmlns:a16="http://schemas.microsoft.com/office/drawing/2014/main" id="{AF466974-256B-D446-047D-3FA1880F403B}"/>
              </a:ext>
            </a:extLst>
          </p:cNvPr>
          <p:cNvSpPr/>
          <p:nvPr/>
        </p:nvSpPr>
        <p:spPr>
          <a:xfrm>
            <a:off x="510777" y="2387556"/>
            <a:ext cx="1020071" cy="2526260"/>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設備投資の</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内容</a:t>
            </a:r>
          </a:p>
        </p:txBody>
      </p:sp>
      <p:sp>
        <p:nvSpPr>
          <p:cNvPr id="25" name="正方形/長方形 24">
            <a:extLst>
              <a:ext uri="{FF2B5EF4-FFF2-40B4-BE49-F238E27FC236}">
                <a16:creationId xmlns:a16="http://schemas.microsoft.com/office/drawing/2014/main" id="{EB80E690-7A65-B8B1-3404-7472D1124A96}"/>
              </a:ext>
            </a:extLst>
          </p:cNvPr>
          <p:cNvSpPr/>
          <p:nvPr/>
        </p:nvSpPr>
        <p:spPr>
          <a:xfrm>
            <a:off x="8253249" y="1825210"/>
            <a:ext cx="1141973" cy="46923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億円</a:t>
            </a:r>
            <a:endParaRPr kumimoji="1" lang="en-US" altLang="ja-JP" sz="120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億円）</a:t>
            </a:r>
          </a:p>
        </p:txBody>
      </p:sp>
      <p:sp>
        <p:nvSpPr>
          <p:cNvPr id="2059" name="正方形/長方形 2058">
            <a:extLst>
              <a:ext uri="{FF2B5EF4-FFF2-40B4-BE49-F238E27FC236}">
                <a16:creationId xmlns:a16="http://schemas.microsoft.com/office/drawing/2014/main" id="{0EF6EEA0-74AA-6CF8-1D3A-F6F1EAE33476}"/>
              </a:ext>
            </a:extLst>
          </p:cNvPr>
          <p:cNvSpPr/>
          <p:nvPr/>
        </p:nvSpPr>
        <p:spPr>
          <a:xfrm>
            <a:off x="6323309" y="2443265"/>
            <a:ext cx="3080570" cy="2440264"/>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写真等</a:t>
            </a:r>
          </a:p>
        </p:txBody>
      </p:sp>
      <p:sp>
        <p:nvSpPr>
          <p:cNvPr id="20" name="正方形/長方形 19">
            <a:extLst>
              <a:ext uri="{FF2B5EF4-FFF2-40B4-BE49-F238E27FC236}">
                <a16:creationId xmlns:a16="http://schemas.microsoft.com/office/drawing/2014/main" id="{9CFE5AC4-9755-FFA5-796F-316264DED7BA}"/>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29" name="直線コネクタ 28">
            <a:extLst>
              <a:ext uri="{FF2B5EF4-FFF2-40B4-BE49-F238E27FC236}">
                <a16:creationId xmlns:a16="http://schemas.microsoft.com/office/drawing/2014/main" id="{20BB352C-5FE3-077C-6429-F7D5607DEFE1}"/>
              </a:ext>
            </a:extLst>
          </p:cNvPr>
          <p:cNvCxnSpPr>
            <a:cxnSpLocks/>
          </p:cNvCxnSpPr>
          <p:nvPr/>
        </p:nvCxnSpPr>
        <p:spPr>
          <a:xfrm flipH="1">
            <a:off x="1528693" y="4949620"/>
            <a:ext cx="7884000"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D30A5070-F1D5-87C4-5BFA-4952D8A29650}"/>
              </a:ext>
            </a:extLst>
          </p:cNvPr>
          <p:cNvCxnSpPr>
            <a:cxnSpLocks/>
          </p:cNvCxnSpPr>
          <p:nvPr/>
        </p:nvCxnSpPr>
        <p:spPr>
          <a:xfrm flipH="1" flipV="1">
            <a:off x="6561056" y="3580685"/>
            <a:ext cx="838541" cy="1972660"/>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7ABC319A-18C2-95AB-DDE0-7984F5445232}"/>
              </a:ext>
            </a:extLst>
          </p:cNvPr>
          <p:cNvSpPr/>
          <p:nvPr/>
        </p:nvSpPr>
        <p:spPr>
          <a:xfrm>
            <a:off x="4817098" y="2424134"/>
            <a:ext cx="4984004" cy="1273032"/>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「基準年度＋３年後</a:t>
            </a:r>
            <a:r>
              <a:rPr lang="en-US" altLang="ja-JP" sz="900" kern="0" spc="50">
                <a:latin typeface="Meiryo UI" panose="020B0604030504040204" pitchFamily="50" charset="-128"/>
                <a:ea typeface="Meiryo UI" panose="020B0604030504040204" pitchFamily="50" charset="-128"/>
              </a:rPr>
              <a:t>_</a:t>
            </a:r>
            <a:r>
              <a:rPr lang="ja-JP" altLang="en-US" sz="900" kern="0" spc="50">
                <a:latin typeface="Meiryo UI" panose="020B0604030504040204" pitchFamily="50" charset="-128"/>
                <a:ea typeface="Meiryo UI" panose="020B0604030504040204" pitchFamily="50" charset="-128"/>
              </a:rPr>
              <a:t>労働生産性」については、様式</a:t>
            </a:r>
            <a:r>
              <a:rPr lang="en-US" altLang="ja-JP" sz="900" kern="0" spc="50">
                <a:latin typeface="Meiryo UI" panose="020B0604030504040204" pitchFamily="50" charset="-128"/>
                <a:ea typeface="Meiryo UI" panose="020B0604030504040204" pitchFamily="50" charset="-128"/>
              </a:rPr>
              <a:t>2_</a:t>
            </a:r>
            <a:r>
              <a:rPr lang="ja-JP" altLang="en-US" sz="900" kern="0" spc="50">
                <a:latin typeface="Meiryo UI" panose="020B0604030504040204" pitchFamily="50" charset="-128"/>
                <a:ea typeface="Meiryo UI" panose="020B0604030504040204" pitchFamily="50" charset="-128"/>
              </a:rPr>
              <a:t>成長投資計画書別紙の「</a:t>
            </a:r>
            <a:r>
              <a:rPr lang="en-US" altLang="ja-JP" sz="900" kern="0" spc="50">
                <a:latin typeface="Meiryo UI" panose="020B0604030504040204" pitchFamily="50" charset="-128"/>
                <a:ea typeface="Meiryo UI" panose="020B0604030504040204" pitchFamily="50" charset="-128"/>
              </a:rPr>
              <a:t>6-14 </a:t>
            </a:r>
            <a:r>
              <a:rPr lang="ja-JP" altLang="en-US" sz="900" kern="0" spc="50">
                <a:latin typeface="Meiryo UI" panose="020B0604030504040204" pitchFamily="50" charset="-128"/>
                <a:ea typeface="Meiryo UI" panose="020B0604030504040204" pitchFamily="50" charset="-128"/>
              </a:rPr>
              <a:t>労働生産性（付加価値額</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就業時間換算の従業員数</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役員数</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 の数値をご記入ください</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「基準年度＋３年後</a:t>
            </a:r>
            <a:r>
              <a:rPr lang="en-US" altLang="ja-JP" sz="900" kern="0" spc="50">
                <a:latin typeface="Meiryo UI" panose="020B0604030504040204" pitchFamily="50" charset="-128"/>
                <a:ea typeface="Meiryo UI" panose="020B0604030504040204" pitchFamily="50" charset="-128"/>
              </a:rPr>
              <a:t>_</a:t>
            </a:r>
            <a:r>
              <a:rPr lang="ja-JP" altLang="en-US" sz="900" kern="0" spc="50">
                <a:latin typeface="Meiryo UI" panose="020B0604030504040204" pitchFamily="50" charset="-128"/>
                <a:ea typeface="Meiryo UI" panose="020B0604030504040204" pitchFamily="50" charset="-128"/>
              </a:rPr>
              <a:t>従業員１人あたり給与支給総額」については、様式</a:t>
            </a:r>
            <a:r>
              <a:rPr lang="en-US" altLang="ja-JP" sz="900" kern="0" spc="50">
                <a:latin typeface="Meiryo UI" panose="020B0604030504040204" pitchFamily="50" charset="-128"/>
                <a:ea typeface="Meiryo UI" panose="020B0604030504040204" pitchFamily="50" charset="-128"/>
              </a:rPr>
              <a:t>2</a:t>
            </a:r>
            <a:r>
              <a:rPr lang="ja-JP" altLang="en-US" sz="900" kern="0" spc="50">
                <a:latin typeface="Meiryo UI" panose="020B0604030504040204" pitchFamily="50" charset="-128"/>
                <a:ea typeface="Meiryo UI" panose="020B0604030504040204" pitchFamily="50" charset="-128"/>
              </a:rPr>
              <a:t>の「</a:t>
            </a:r>
            <a:r>
              <a:rPr lang="en-US" altLang="ja-JP" sz="900" kern="0" spc="50">
                <a:latin typeface="Meiryo UI" panose="020B0604030504040204" pitchFamily="50" charset="-128"/>
                <a:ea typeface="Meiryo UI" panose="020B0604030504040204" pitchFamily="50" charset="-128"/>
              </a:rPr>
              <a:t>6-10 </a:t>
            </a:r>
            <a:r>
              <a:rPr lang="ja-JP" altLang="en-US" sz="900" kern="0" spc="50">
                <a:latin typeface="Meiryo UI" panose="020B0604030504040204" pitchFamily="50" charset="-128"/>
                <a:ea typeface="Meiryo UI" panose="020B0604030504040204" pitchFamily="50" charset="-128"/>
              </a:rPr>
              <a:t>従業員</a:t>
            </a:r>
            <a:r>
              <a:rPr lang="en-US" altLang="ja-JP" sz="900" kern="0" spc="50">
                <a:latin typeface="Meiryo UI" panose="020B0604030504040204" pitchFamily="50" charset="-128"/>
                <a:ea typeface="Meiryo UI" panose="020B0604030504040204" pitchFamily="50" charset="-128"/>
              </a:rPr>
              <a:t>1</a:t>
            </a:r>
            <a:r>
              <a:rPr lang="ja-JP" altLang="en-US" sz="900" kern="0" spc="50">
                <a:latin typeface="Meiryo UI" panose="020B0604030504040204" pitchFamily="50" charset="-128"/>
                <a:ea typeface="Meiryo UI" panose="020B0604030504040204" pitchFamily="50" charset="-128"/>
              </a:rPr>
              <a:t>人当たり給与支給総額（給与支給総額</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就業時間換算の従業員数）」の数値をご記入ください</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「基準年度＋３年後</a:t>
            </a:r>
            <a:r>
              <a:rPr lang="en-US" altLang="ja-JP" sz="900" kern="0" spc="50">
                <a:latin typeface="Meiryo UI" panose="020B0604030504040204" pitchFamily="50" charset="-128"/>
                <a:ea typeface="Meiryo UI" panose="020B0604030504040204" pitchFamily="50" charset="-128"/>
              </a:rPr>
              <a:t>_</a:t>
            </a:r>
            <a:r>
              <a:rPr lang="ja-JP" altLang="en-US" sz="900" kern="0" spc="50">
                <a:latin typeface="Meiryo UI" panose="020B0604030504040204" pitchFamily="50" charset="-128"/>
                <a:ea typeface="Meiryo UI" panose="020B0604030504040204" pitchFamily="50" charset="-128"/>
              </a:rPr>
              <a:t>役員１人あたり給与支給総額」については、様式</a:t>
            </a:r>
            <a:r>
              <a:rPr lang="en-US" altLang="ja-JP" sz="900" kern="0" spc="50">
                <a:latin typeface="Meiryo UI" panose="020B0604030504040204" pitchFamily="50" charset="-128"/>
                <a:ea typeface="Meiryo UI" panose="020B0604030504040204" pitchFamily="50" charset="-128"/>
              </a:rPr>
              <a:t>2</a:t>
            </a:r>
            <a:r>
              <a:rPr lang="ja-JP" altLang="en-US" sz="900" kern="0" spc="50">
                <a:latin typeface="Meiryo UI" panose="020B0604030504040204" pitchFamily="50" charset="-128"/>
                <a:ea typeface="Meiryo UI" panose="020B0604030504040204" pitchFamily="50" charset="-128"/>
              </a:rPr>
              <a:t>の「</a:t>
            </a:r>
            <a:r>
              <a:rPr lang="en-US" altLang="ja-JP" sz="900" kern="0" spc="50">
                <a:latin typeface="Meiryo UI" panose="020B0604030504040204" pitchFamily="50" charset="-128"/>
                <a:ea typeface="Meiryo UI" panose="020B0604030504040204" pitchFamily="50" charset="-128"/>
              </a:rPr>
              <a:t>6-12 </a:t>
            </a:r>
            <a:r>
              <a:rPr lang="ja-JP" altLang="en-US" sz="900" kern="0" spc="50">
                <a:latin typeface="Meiryo UI" panose="020B0604030504040204" pitchFamily="50" charset="-128"/>
                <a:ea typeface="Meiryo UI" panose="020B0604030504040204" pitchFamily="50" charset="-128"/>
              </a:rPr>
              <a:t>役員</a:t>
            </a:r>
            <a:r>
              <a:rPr lang="en-US" altLang="ja-JP" sz="900" kern="0" spc="50">
                <a:latin typeface="Meiryo UI" panose="020B0604030504040204" pitchFamily="50" charset="-128"/>
                <a:ea typeface="Meiryo UI" panose="020B0604030504040204" pitchFamily="50" charset="-128"/>
              </a:rPr>
              <a:t>1</a:t>
            </a:r>
            <a:r>
              <a:rPr lang="ja-JP" altLang="en-US" sz="900" kern="0" spc="50">
                <a:latin typeface="Meiryo UI" panose="020B0604030504040204" pitchFamily="50" charset="-128"/>
                <a:ea typeface="Meiryo UI" panose="020B0604030504040204" pitchFamily="50" charset="-128"/>
              </a:rPr>
              <a:t>人当たり給与支給総額（給与支給総額（役員）</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役員数）」の数値をご記入ください</a:t>
            </a:r>
          </a:p>
        </p:txBody>
      </p:sp>
      <p:cxnSp>
        <p:nvCxnSpPr>
          <p:cNvPr id="44" name="直線コネクタ 43">
            <a:extLst>
              <a:ext uri="{FF2B5EF4-FFF2-40B4-BE49-F238E27FC236}">
                <a16:creationId xmlns:a16="http://schemas.microsoft.com/office/drawing/2014/main" id="{906B947E-0AA0-0278-9325-8B4D15544888}"/>
              </a:ext>
            </a:extLst>
          </p:cNvPr>
          <p:cNvCxnSpPr>
            <a:cxnSpLocks/>
          </p:cNvCxnSpPr>
          <p:nvPr/>
        </p:nvCxnSpPr>
        <p:spPr>
          <a:xfrm flipH="1" flipV="1">
            <a:off x="2075744" y="3580685"/>
            <a:ext cx="389171" cy="1583100"/>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45" name="正方形/長方形 44">
            <a:extLst>
              <a:ext uri="{FF2B5EF4-FFF2-40B4-BE49-F238E27FC236}">
                <a16:creationId xmlns:a16="http://schemas.microsoft.com/office/drawing/2014/main" id="{2C53998D-CCE7-10B0-AAEC-24B3B138EC60}"/>
              </a:ext>
            </a:extLst>
          </p:cNvPr>
          <p:cNvSpPr/>
          <p:nvPr/>
        </p:nvSpPr>
        <p:spPr>
          <a:xfrm>
            <a:off x="1831786" y="2424134"/>
            <a:ext cx="2904692" cy="147308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従業員の定義については、様式</a:t>
            </a:r>
            <a:r>
              <a:rPr lang="en-US" altLang="ja-JP" sz="900" kern="0" spc="50">
                <a:latin typeface="Meiryo UI" panose="020B0604030504040204" pitchFamily="50" charset="-128"/>
                <a:ea typeface="Meiryo UI" panose="020B0604030504040204" pitchFamily="50" charset="-128"/>
              </a:rPr>
              <a:t>2</a:t>
            </a:r>
            <a:r>
              <a:rPr lang="ja-JP" altLang="en-US" sz="900" kern="0" spc="50">
                <a:latin typeface="Meiryo UI" panose="020B0604030504040204" pitchFamily="50" charset="-128"/>
                <a:ea typeface="Meiryo UI" panose="020B0604030504040204" pitchFamily="50" charset="-128"/>
              </a:rPr>
              <a:t>のガイド「②補助事業情報」の＜補足・留意事項＞に記載の通りです。</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常用雇用者（企業に常時雇用されている者）が対象となります。期間を定めずに雇用されている者、</a:t>
            </a:r>
            <a:r>
              <a:rPr lang="en-US" altLang="ja-JP" sz="900" kern="0" spc="50">
                <a:latin typeface="Meiryo UI" panose="020B0604030504040204" pitchFamily="50" charset="-128"/>
                <a:ea typeface="Meiryo UI" panose="020B0604030504040204" pitchFamily="50" charset="-128"/>
              </a:rPr>
              <a:t>1</a:t>
            </a:r>
            <a:r>
              <a:rPr lang="ja-JP" altLang="en-US" sz="900" kern="0" spc="50">
                <a:latin typeface="Meiryo UI" panose="020B0604030504040204" pitchFamily="50" charset="-128"/>
                <a:ea typeface="Meiryo UI" panose="020B0604030504040204" pitchFamily="50" charset="-128"/>
              </a:rPr>
              <a:t>ヶ月を超える期間を定めて雇用されている者又は主として給与を負担している場合は含み、そうでない場合は除く。他の企業などから派遣されている者（労働派遣法にいう派遣労働者）は除いてください。</a:t>
            </a:r>
          </a:p>
        </p:txBody>
      </p:sp>
      <p:cxnSp>
        <p:nvCxnSpPr>
          <p:cNvPr id="50" name="直線コネクタ 49">
            <a:extLst>
              <a:ext uri="{FF2B5EF4-FFF2-40B4-BE49-F238E27FC236}">
                <a16:creationId xmlns:a16="http://schemas.microsoft.com/office/drawing/2014/main" id="{C4685A78-A96C-B236-EB10-5352371B7FBD}"/>
              </a:ext>
            </a:extLst>
          </p:cNvPr>
          <p:cNvCxnSpPr>
            <a:cxnSpLocks/>
            <a:endCxn id="51" idx="2"/>
          </p:cNvCxnSpPr>
          <p:nvPr/>
        </p:nvCxnSpPr>
        <p:spPr>
          <a:xfrm flipH="1" flipV="1">
            <a:off x="888621" y="3897220"/>
            <a:ext cx="20190" cy="1697424"/>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A0A2CE45-8599-4CE9-F502-F2E3C7E1676F}"/>
              </a:ext>
            </a:extLst>
          </p:cNvPr>
          <p:cNvSpPr/>
          <p:nvPr/>
        </p:nvSpPr>
        <p:spPr>
          <a:xfrm>
            <a:off x="120336" y="2424134"/>
            <a:ext cx="1536569" cy="147308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全社の数値ではなく、補助事業に関する数値をご記載ください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また、様式２ 「②補助事業情報」の「</a:t>
            </a:r>
            <a:r>
              <a:rPr lang="en-US" altLang="ja-JP" sz="900" kern="0" spc="50">
                <a:latin typeface="Meiryo UI" panose="020B0604030504040204" pitchFamily="50" charset="-128"/>
                <a:ea typeface="Meiryo UI" panose="020B0604030504040204" pitchFamily="50" charset="-128"/>
              </a:rPr>
              <a:t>6 </a:t>
            </a:r>
            <a:r>
              <a:rPr lang="ja-JP" altLang="en-US" sz="900" kern="0" spc="50">
                <a:latin typeface="Meiryo UI" panose="020B0604030504040204" pitchFamily="50" charset="-128"/>
                <a:ea typeface="Meiryo UI" panose="020B0604030504040204" pitchFamily="50" charset="-128"/>
              </a:rPr>
              <a:t>収支計画（補助事業における数値）」の数値と整合していることをご確認ください</a:t>
            </a:r>
          </a:p>
        </p:txBody>
      </p:sp>
      <p:cxnSp>
        <p:nvCxnSpPr>
          <p:cNvPr id="57" name="直線コネクタ 56">
            <a:extLst>
              <a:ext uri="{FF2B5EF4-FFF2-40B4-BE49-F238E27FC236}">
                <a16:creationId xmlns:a16="http://schemas.microsoft.com/office/drawing/2014/main" id="{D6834EE1-0288-0169-4EF7-F34271040C32}"/>
              </a:ext>
            </a:extLst>
          </p:cNvPr>
          <p:cNvCxnSpPr>
            <a:cxnSpLocks/>
          </p:cNvCxnSpPr>
          <p:nvPr/>
        </p:nvCxnSpPr>
        <p:spPr>
          <a:xfrm flipV="1">
            <a:off x="3009811" y="4713735"/>
            <a:ext cx="527824" cy="44369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cxnSp>
        <p:nvCxnSpPr>
          <p:cNvPr id="2049" name="直線コネクタ 2048">
            <a:extLst>
              <a:ext uri="{FF2B5EF4-FFF2-40B4-BE49-F238E27FC236}">
                <a16:creationId xmlns:a16="http://schemas.microsoft.com/office/drawing/2014/main" id="{455A1A6D-4003-8042-9193-D348AFB1ACC2}"/>
              </a:ext>
            </a:extLst>
          </p:cNvPr>
          <p:cNvCxnSpPr>
            <a:cxnSpLocks/>
          </p:cNvCxnSpPr>
          <p:nvPr/>
        </p:nvCxnSpPr>
        <p:spPr>
          <a:xfrm flipV="1">
            <a:off x="3537635" y="5553345"/>
            <a:ext cx="393342" cy="495055"/>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2050" name="正方形/長方形 2049">
            <a:extLst>
              <a:ext uri="{FF2B5EF4-FFF2-40B4-BE49-F238E27FC236}">
                <a16:creationId xmlns:a16="http://schemas.microsoft.com/office/drawing/2014/main" id="{42393907-9B14-46A9-E9BB-0DD042E41663}"/>
              </a:ext>
            </a:extLst>
          </p:cNvPr>
          <p:cNvSpPr/>
          <p:nvPr/>
        </p:nvSpPr>
        <p:spPr>
          <a:xfrm>
            <a:off x="2475084" y="4030053"/>
            <a:ext cx="3922230" cy="857533"/>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ja-JP" altLang="en-US" sz="900" kern="0" spc="50">
                <a:latin typeface="Meiryo UI" panose="020B0604030504040204" pitchFamily="50" charset="-128"/>
                <a:ea typeface="Meiryo UI" panose="020B0604030504040204" pitchFamily="50" charset="-128"/>
              </a:rPr>
              <a:t>それぞれの項目の計算式は以下の通りです</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労働生産性：付加価値額</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（従業員数＋役員数）</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従業員</a:t>
            </a:r>
            <a:r>
              <a:rPr lang="en-US" altLang="ja-JP" sz="900" kern="0" spc="50">
                <a:latin typeface="Meiryo UI" panose="020B0604030504040204" pitchFamily="50" charset="-128"/>
                <a:ea typeface="Meiryo UI" panose="020B0604030504040204" pitchFamily="50" charset="-128"/>
              </a:rPr>
              <a:t>1</a:t>
            </a:r>
            <a:r>
              <a:rPr lang="ja-JP" altLang="en-US" sz="900" kern="0" spc="50">
                <a:latin typeface="Meiryo UI" panose="020B0604030504040204" pitchFamily="50" charset="-128"/>
                <a:ea typeface="Meiryo UI" panose="020B0604030504040204" pitchFamily="50" charset="-128"/>
              </a:rPr>
              <a:t>人あたり給与支給総額：給与支給総額（従業員）</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従業員数</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役員１人あたり給与支給総額：給与支給総額（役員）</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役員数</a:t>
            </a:r>
          </a:p>
        </p:txBody>
      </p:sp>
      <p:cxnSp>
        <p:nvCxnSpPr>
          <p:cNvPr id="2070" name="直線コネクタ 2069">
            <a:extLst>
              <a:ext uri="{FF2B5EF4-FFF2-40B4-BE49-F238E27FC236}">
                <a16:creationId xmlns:a16="http://schemas.microsoft.com/office/drawing/2014/main" id="{6578ACF6-B23A-605B-C77D-4531503A7BCF}"/>
              </a:ext>
            </a:extLst>
          </p:cNvPr>
          <p:cNvCxnSpPr>
            <a:cxnSpLocks/>
          </p:cNvCxnSpPr>
          <p:nvPr/>
        </p:nvCxnSpPr>
        <p:spPr>
          <a:xfrm flipV="1">
            <a:off x="7973577" y="4849786"/>
            <a:ext cx="41194" cy="307645"/>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2071" name="正方形/長方形 2070">
            <a:extLst>
              <a:ext uri="{FF2B5EF4-FFF2-40B4-BE49-F238E27FC236}">
                <a16:creationId xmlns:a16="http://schemas.microsoft.com/office/drawing/2014/main" id="{2CF1DF67-B1E2-D817-9084-FB97A08710E4}"/>
              </a:ext>
            </a:extLst>
          </p:cNvPr>
          <p:cNvSpPr/>
          <p:nvPr/>
        </p:nvSpPr>
        <p:spPr>
          <a:xfrm>
            <a:off x="7324627" y="3931077"/>
            <a:ext cx="2506905" cy="1057588"/>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コンソーシアムで提出する場合は、コンソーシアム参加者の目標値も記載してください。参加者数に応じて表の体裁を変えても構いません</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なお、コンソーシアム参加者の情報も公表の対象となります</a:t>
            </a:r>
          </a:p>
        </p:txBody>
      </p:sp>
      <p:cxnSp>
        <p:nvCxnSpPr>
          <p:cNvPr id="2076" name="直線コネクタ 2075">
            <a:extLst>
              <a:ext uri="{FF2B5EF4-FFF2-40B4-BE49-F238E27FC236}">
                <a16:creationId xmlns:a16="http://schemas.microsoft.com/office/drawing/2014/main" id="{B2B2D150-365E-3FA6-3D6B-99E652AC92AA}"/>
              </a:ext>
            </a:extLst>
          </p:cNvPr>
          <p:cNvCxnSpPr>
            <a:cxnSpLocks/>
          </p:cNvCxnSpPr>
          <p:nvPr/>
        </p:nvCxnSpPr>
        <p:spPr>
          <a:xfrm flipH="1">
            <a:off x="6832749" y="6192132"/>
            <a:ext cx="566848" cy="53283"/>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2077" name="正方形/長方形 2076">
            <a:extLst>
              <a:ext uri="{FF2B5EF4-FFF2-40B4-BE49-F238E27FC236}">
                <a16:creationId xmlns:a16="http://schemas.microsoft.com/office/drawing/2014/main" id="{8CC6A576-2E47-BB3A-7B09-BB7807517358}"/>
              </a:ext>
            </a:extLst>
          </p:cNvPr>
          <p:cNvSpPr/>
          <p:nvPr/>
        </p:nvSpPr>
        <p:spPr>
          <a:xfrm>
            <a:off x="4379113" y="6017776"/>
            <a:ext cx="2684416"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複数拠点での申請の場合は、各年度の列を細分化していただき、各拠点の数値をご記載ください</a:t>
            </a:r>
          </a:p>
        </p:txBody>
      </p:sp>
      <p:sp>
        <p:nvSpPr>
          <p:cNvPr id="4" name="正方形/長方形 3">
            <a:extLst>
              <a:ext uri="{FF2B5EF4-FFF2-40B4-BE49-F238E27FC236}">
                <a16:creationId xmlns:a16="http://schemas.microsoft.com/office/drawing/2014/main" id="{694B6603-AD31-3C92-3F07-4867951E6A84}"/>
              </a:ext>
            </a:extLst>
          </p:cNvPr>
          <p:cNvSpPr/>
          <p:nvPr/>
        </p:nvSpPr>
        <p:spPr>
          <a:xfrm>
            <a:off x="510778" y="1263356"/>
            <a:ext cx="8884444" cy="497176"/>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補助事業の目的、補助額、設備投資内容、工夫点、労働生産性・賃上げの目標値をご記載ください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労働生産性・賃上げの目標値については、成長投資計画書別紙と数字の整合をご確認のうえご記載ください</a:t>
            </a:r>
            <a:endParaRPr kumimoji="1" lang="ja-JP" altLang="en-US" sz="1050">
              <a:solidFill>
                <a:schemeClr val="tx1"/>
              </a:solidFill>
              <a:latin typeface="Meiryo UI" panose="020B0604030504040204" pitchFamily="50" charset="-128"/>
              <a:ea typeface="Meiryo UI" panose="020B0604030504040204" pitchFamily="50" charset="-128"/>
            </a:endParaRPr>
          </a:p>
        </p:txBody>
      </p:sp>
      <p:cxnSp>
        <p:nvCxnSpPr>
          <p:cNvPr id="30" name="直線コネクタ 29">
            <a:extLst>
              <a:ext uri="{FF2B5EF4-FFF2-40B4-BE49-F238E27FC236}">
                <a16:creationId xmlns:a16="http://schemas.microsoft.com/office/drawing/2014/main" id="{38053536-2F69-7BD1-D94C-63C5AE507DFF}"/>
              </a:ext>
            </a:extLst>
          </p:cNvPr>
          <p:cNvCxnSpPr>
            <a:cxnSpLocks/>
          </p:cNvCxnSpPr>
          <p:nvPr/>
        </p:nvCxnSpPr>
        <p:spPr>
          <a:xfrm flipH="1" flipV="1">
            <a:off x="7605321" y="1198560"/>
            <a:ext cx="921524" cy="674991"/>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1" name="正方形/長方形 30">
            <a:extLst>
              <a:ext uri="{FF2B5EF4-FFF2-40B4-BE49-F238E27FC236}">
                <a16:creationId xmlns:a16="http://schemas.microsoft.com/office/drawing/2014/main" id="{9668B8C4-7C96-650B-725B-13E587521F56}"/>
              </a:ext>
            </a:extLst>
          </p:cNvPr>
          <p:cNvSpPr/>
          <p:nvPr/>
        </p:nvSpPr>
        <p:spPr>
          <a:xfrm>
            <a:off x="4518898" y="81880"/>
            <a:ext cx="3416795" cy="1273032"/>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dirty="0">
                <a:latin typeface="Meiryo UI"/>
                <a:ea typeface="Meiryo UI"/>
              </a:rPr>
              <a:t>【</a:t>
            </a:r>
            <a:r>
              <a:rPr lang="ja-JP" altLang="en-US" sz="900" kern="0" spc="50">
                <a:latin typeface="Meiryo UI"/>
                <a:ea typeface="Meiryo UI"/>
              </a:rPr>
              <a:t>記載にあたる留意事項</a:t>
            </a:r>
            <a:r>
              <a:rPr lang="en-US" altLang="ja-JP" sz="900" kern="0" spc="50" dirty="0">
                <a:latin typeface="Meiryo UI"/>
                <a:ea typeface="Meiryo UI"/>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コンソーシアム形式の場合は各社の合計数値を記入してください</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a:ea typeface="Meiryo UI"/>
              </a:rPr>
              <a:t>事業費には、様式</a:t>
            </a:r>
            <a:r>
              <a:rPr lang="en-US" altLang="ja-JP" sz="900" kern="0" spc="50" dirty="0">
                <a:latin typeface="Meiryo UI"/>
                <a:ea typeface="Meiryo UI"/>
              </a:rPr>
              <a:t>2</a:t>
            </a:r>
            <a:r>
              <a:rPr lang="ja-JP" altLang="en-US" sz="900" kern="0" spc="50">
                <a:latin typeface="Meiryo UI"/>
                <a:ea typeface="Meiryo UI"/>
              </a:rPr>
              <a:t>「③経費明細書」の</a:t>
            </a:r>
            <a:r>
              <a:rPr lang="en-US" altLang="ja-JP" sz="900" kern="0" spc="50" dirty="0">
                <a:latin typeface="Meiryo UI"/>
                <a:ea typeface="Meiryo UI"/>
              </a:rPr>
              <a:t>F</a:t>
            </a:r>
            <a:r>
              <a:rPr lang="ja-JP" altLang="en-US" sz="900" kern="0" spc="50">
                <a:latin typeface="Meiryo UI"/>
                <a:ea typeface="Meiryo UI"/>
              </a:rPr>
              <a:t>列</a:t>
            </a:r>
            <a:r>
              <a:rPr lang="en-US" altLang="ja-JP" sz="900" kern="0" spc="50" dirty="0">
                <a:latin typeface="Meiryo UI"/>
                <a:ea typeface="Meiryo UI"/>
              </a:rPr>
              <a:t>67</a:t>
            </a:r>
            <a:r>
              <a:rPr lang="ja-JP" altLang="en-US" sz="900" kern="0" spc="50">
                <a:latin typeface="Meiryo UI"/>
                <a:ea typeface="Meiryo UI"/>
              </a:rPr>
              <a:t>行目「（</a:t>
            </a:r>
            <a:r>
              <a:rPr lang="en-US" altLang="ja-JP" sz="900" kern="0" spc="50" dirty="0">
                <a:latin typeface="Meiryo UI"/>
                <a:ea typeface="Meiryo UI"/>
              </a:rPr>
              <a:t>A</a:t>
            </a:r>
            <a:r>
              <a:rPr lang="ja-JP" altLang="en-US" sz="900" kern="0" spc="50">
                <a:latin typeface="Meiryo UI"/>
                <a:ea typeface="Meiryo UI"/>
              </a:rPr>
              <a:t>）事業に要する経費」の数値をご記入ください</a:t>
            </a:r>
          </a:p>
          <a:p>
            <a:pPr marL="171450" indent="-171450">
              <a:spcBef>
                <a:spcPts val="600"/>
              </a:spcBef>
              <a:buFont typeface="Arial" panose="020B0604020202020204" pitchFamily="34" charset="0"/>
              <a:buChar char="•"/>
            </a:pPr>
            <a:r>
              <a:rPr lang="ja-JP" altLang="en-US" sz="900" kern="0" spc="50">
                <a:latin typeface="Meiryo UI"/>
                <a:ea typeface="Meiryo UI"/>
              </a:rPr>
              <a:t>補助額には、様式</a:t>
            </a:r>
            <a:r>
              <a:rPr lang="en-US" altLang="ja-JP" sz="900" kern="0" spc="50" dirty="0">
                <a:latin typeface="Meiryo UI"/>
                <a:ea typeface="Meiryo UI"/>
              </a:rPr>
              <a:t>2</a:t>
            </a:r>
            <a:r>
              <a:rPr lang="ja-JP" altLang="en-US" sz="900" kern="0" spc="50">
                <a:latin typeface="Meiryo UI"/>
                <a:ea typeface="Meiryo UI"/>
              </a:rPr>
              <a:t>「③経費明細書」の</a:t>
            </a:r>
            <a:r>
              <a:rPr lang="en-US" altLang="ja-JP" sz="900" kern="0" spc="50" dirty="0">
                <a:latin typeface="Meiryo UI"/>
                <a:ea typeface="Meiryo UI"/>
              </a:rPr>
              <a:t>H</a:t>
            </a:r>
            <a:r>
              <a:rPr lang="ja-JP" altLang="en-US" sz="900" kern="0" spc="50">
                <a:latin typeface="Meiryo UI"/>
                <a:ea typeface="Meiryo UI"/>
              </a:rPr>
              <a:t>列</a:t>
            </a:r>
            <a:r>
              <a:rPr lang="en-US" altLang="ja-JP" sz="900" kern="0" spc="50" dirty="0">
                <a:latin typeface="Meiryo UI"/>
                <a:ea typeface="Meiryo UI"/>
              </a:rPr>
              <a:t>67</a:t>
            </a:r>
            <a:r>
              <a:rPr lang="ja-JP" altLang="en-US" sz="900" kern="0" spc="50">
                <a:latin typeface="Meiryo UI"/>
                <a:ea typeface="Meiryo UI"/>
              </a:rPr>
              <a:t>行目「（</a:t>
            </a:r>
            <a:r>
              <a:rPr lang="en-US" altLang="ja-JP" sz="900" kern="0" spc="50" dirty="0">
                <a:latin typeface="Meiryo UI"/>
                <a:ea typeface="Meiryo UI"/>
              </a:rPr>
              <a:t>C-1</a:t>
            </a:r>
            <a:r>
              <a:rPr lang="ja-JP" altLang="en-US" sz="900" kern="0" spc="50">
                <a:latin typeface="Meiryo UI"/>
                <a:ea typeface="Meiryo UI"/>
              </a:rPr>
              <a:t>）補助金交付申請額（補助事業合計）※1/3補助率の場合」の数値をご記入ください</a:t>
            </a:r>
          </a:p>
        </p:txBody>
      </p:sp>
      <p:sp>
        <p:nvSpPr>
          <p:cNvPr id="58" name="正方形/長方形 57">
            <a:extLst>
              <a:ext uri="{FF2B5EF4-FFF2-40B4-BE49-F238E27FC236}">
                <a16:creationId xmlns:a16="http://schemas.microsoft.com/office/drawing/2014/main" id="{8E998C35-1FFF-E956-DCE9-51F81FDB5C8A}"/>
              </a:ext>
            </a:extLst>
          </p:cNvPr>
          <p:cNvSpPr/>
          <p:nvPr/>
        </p:nvSpPr>
        <p:spPr>
          <a:xfrm>
            <a:off x="3569262" y="5027656"/>
            <a:ext cx="2911956" cy="8421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dirty="0">
                <a:latin typeface="Meiryo UI" panose="020B0604030504040204" pitchFamily="50" charset="-128"/>
                <a:ea typeface="Meiryo UI" panose="020B0604030504040204" pitchFamily="50" charset="-128"/>
              </a:rPr>
              <a:t>【</a:t>
            </a:r>
            <a:r>
              <a:rPr lang="ja-JP" altLang="en-US" sz="900" kern="0" spc="50" dirty="0">
                <a:latin typeface="Meiryo UI" panose="020B0604030504040204" pitchFamily="50" charset="-128"/>
                <a:ea typeface="Meiryo UI" panose="020B0604030504040204" pitchFamily="50" charset="-128"/>
              </a:rPr>
              <a:t>記載にあたる留意事項</a:t>
            </a:r>
            <a:r>
              <a:rPr lang="en-US" altLang="ja-JP" sz="900" kern="0" spc="50" dirty="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dirty="0">
                <a:latin typeface="Meiryo UI" panose="020B0604030504040204" pitchFamily="50" charset="-128"/>
                <a:ea typeface="Meiryo UI" panose="020B0604030504040204" pitchFamily="50" charset="-128"/>
              </a:rPr>
              <a:t>役員１人あたり給与支給総額については非公表を希望する場合は、様式</a:t>
            </a:r>
            <a:r>
              <a:rPr lang="en-US" altLang="ja-JP" sz="900" kern="0" spc="50" dirty="0">
                <a:latin typeface="Meiryo UI" panose="020B0604030504040204" pitchFamily="50" charset="-128"/>
                <a:ea typeface="Meiryo UI" panose="020B0604030504040204" pitchFamily="50" charset="-128"/>
              </a:rPr>
              <a:t>2</a:t>
            </a:r>
            <a:r>
              <a:rPr lang="ja-JP" altLang="en-US" sz="900" kern="0" spc="50">
                <a:latin typeface="Meiryo UI" panose="020B0604030504040204" pitchFamily="50" charset="-128"/>
                <a:ea typeface="Meiryo UI" panose="020B0604030504040204" pitchFamily="50" charset="-128"/>
              </a:rPr>
              <a:t>（①申請者情報シート）にて“非公表”を選択することが可能です（</a:t>
            </a:r>
            <a:r>
              <a:rPr lang="en-US" altLang="ja-JP" sz="900" kern="0" spc="50" dirty="0">
                <a:latin typeface="Meiryo UI" panose="020B0604030504040204" pitchFamily="50" charset="-128"/>
                <a:ea typeface="Meiryo UI" panose="020B0604030504040204" pitchFamily="50" charset="-128"/>
              </a:rPr>
              <a:t>HP</a:t>
            </a:r>
            <a:r>
              <a:rPr lang="ja-JP" altLang="en-US" sz="900" kern="0" spc="50" dirty="0">
                <a:latin typeface="Meiryo UI" panose="020B0604030504040204" pitchFamily="50" charset="-128"/>
                <a:ea typeface="Meiryo UI" panose="020B0604030504040204" pitchFamily="50" charset="-128"/>
              </a:rPr>
              <a:t>公開時に事務局にて当該情報のみ非公表とさせていただきます）</a:t>
            </a:r>
          </a:p>
        </p:txBody>
      </p:sp>
    </p:spTree>
    <p:extLst>
      <p:ext uri="{BB962C8B-B14F-4D97-AF65-F5344CB8AC3E}">
        <p14:creationId xmlns:p14="http://schemas.microsoft.com/office/powerpoint/2010/main" val="4140193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フリーフォーム: 図形 10">
            <a:extLst>
              <a:ext uri="{FF2B5EF4-FFF2-40B4-BE49-F238E27FC236}">
                <a16:creationId xmlns:a16="http://schemas.microsoft.com/office/drawing/2014/main" id="{58DDD755-D7DF-97C7-BAF4-3862F26A3BC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2" name="フリーフォーム: 図形 11">
            <a:extLst>
              <a:ext uri="{FF2B5EF4-FFF2-40B4-BE49-F238E27FC236}">
                <a16:creationId xmlns:a16="http://schemas.microsoft.com/office/drawing/2014/main" id="{B727C671-6ACF-6567-5116-A954B9DFEA9F}"/>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3" name="フリーフォーム: 図形 12">
            <a:extLst>
              <a:ext uri="{FF2B5EF4-FFF2-40B4-BE49-F238E27FC236}">
                <a16:creationId xmlns:a16="http://schemas.microsoft.com/office/drawing/2014/main" id="{EFA6B211-E4EE-2C2D-C56D-BF9577272764}"/>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3" name="タイトル 2">
            <a:extLst>
              <a:ext uri="{FF2B5EF4-FFF2-40B4-BE49-F238E27FC236}">
                <a16:creationId xmlns:a16="http://schemas.microsoft.com/office/drawing/2014/main" id="{92830459-84A8-F568-C21B-43CFD7829638}"/>
              </a:ext>
            </a:extLst>
          </p:cNvPr>
          <p:cNvSpPr>
            <a:spLocks noGrp="1"/>
          </p:cNvSpPr>
          <p:nvPr>
            <p:ph type="title"/>
          </p:nvPr>
        </p:nvSpPr>
        <p:spPr>
          <a:xfrm>
            <a:off x="511875" y="239100"/>
            <a:ext cx="8883347" cy="166199"/>
          </a:xfrm>
        </p:spPr>
        <p:txBody>
          <a:bodyPr vert="horz"/>
          <a:lstStyle/>
          <a:p>
            <a:r>
              <a:rPr lang="ja-JP" altLang="en-US" sz="1200"/>
              <a:t>２</a:t>
            </a:r>
            <a:r>
              <a:rPr lang="en-US" altLang="ja-JP" sz="1200"/>
              <a:t>.</a:t>
            </a:r>
            <a:r>
              <a:rPr lang="ja-JP" altLang="en-US" sz="1200"/>
              <a:t>先進性・成長性／製品・生産方式等の優位性確保</a:t>
            </a:r>
            <a:endParaRPr lang="ja-JP" altLang="en-US"/>
          </a:p>
        </p:txBody>
      </p:sp>
      <p:sp>
        <p:nvSpPr>
          <p:cNvPr id="4" name="テキスト プレースホルダー 3">
            <a:extLst>
              <a:ext uri="{FF2B5EF4-FFF2-40B4-BE49-F238E27FC236}">
                <a16:creationId xmlns:a16="http://schemas.microsoft.com/office/drawing/2014/main" id="{350D40CB-6BBC-A596-EB71-90430F09C317}"/>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04E60973-F76E-FAA0-FB1B-28416003EA17}"/>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0" name="フリーフォーム: 図形 9">
            <a:extLst>
              <a:ext uri="{FF2B5EF4-FFF2-40B4-BE49-F238E27FC236}">
                <a16:creationId xmlns:a16="http://schemas.microsoft.com/office/drawing/2014/main" id="{A9A51E21-6415-2355-2DA7-8F13376CA80A}"/>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ウ</a:t>
            </a:r>
          </a:p>
        </p:txBody>
      </p:sp>
      <p:sp>
        <p:nvSpPr>
          <p:cNvPr id="19" name="正方形/長方形 18">
            <a:extLst>
              <a:ext uri="{FF2B5EF4-FFF2-40B4-BE49-F238E27FC236}">
                <a16:creationId xmlns:a16="http://schemas.microsoft.com/office/drawing/2014/main" id="{A8F110BB-C951-463D-067E-98A209BC04FC}"/>
              </a:ext>
            </a:extLst>
          </p:cNvPr>
          <p:cNvSpPr/>
          <p:nvPr/>
        </p:nvSpPr>
        <p:spPr>
          <a:xfrm>
            <a:off x="510777" y="3002809"/>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売り手</a:t>
            </a:r>
          </a:p>
        </p:txBody>
      </p:sp>
      <p:sp>
        <p:nvSpPr>
          <p:cNvPr id="20" name="正方形/長方形 19">
            <a:extLst>
              <a:ext uri="{FF2B5EF4-FFF2-40B4-BE49-F238E27FC236}">
                <a16:creationId xmlns:a16="http://schemas.microsoft.com/office/drawing/2014/main" id="{ECCB545D-45F6-18FE-1D84-859A8D107309}"/>
              </a:ext>
            </a:extLst>
          </p:cNvPr>
          <p:cNvSpPr/>
          <p:nvPr/>
        </p:nvSpPr>
        <p:spPr>
          <a:xfrm>
            <a:off x="3200052" y="4874318"/>
            <a:ext cx="793389" cy="18032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代替品</a:t>
            </a:r>
          </a:p>
        </p:txBody>
      </p:sp>
      <p:sp>
        <p:nvSpPr>
          <p:cNvPr id="22" name="正方形/長方形 21">
            <a:extLst>
              <a:ext uri="{FF2B5EF4-FFF2-40B4-BE49-F238E27FC236}">
                <a16:creationId xmlns:a16="http://schemas.microsoft.com/office/drawing/2014/main" id="{9D72CE1B-6CF4-124C-250B-C4953C6C3EE6}"/>
              </a:ext>
            </a:extLst>
          </p:cNvPr>
          <p:cNvSpPr/>
          <p:nvPr/>
        </p:nvSpPr>
        <p:spPr>
          <a:xfrm>
            <a:off x="3200053" y="3667561"/>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競合他社の状況を記載</a:t>
            </a:r>
            <a:br>
              <a:rPr kumimoji="1" lang="en-US" altLang="ja-JP" sz="1200">
                <a:solidFill>
                  <a:srgbClr val="575757"/>
                </a:solidFill>
                <a:latin typeface="Meiryo UI" panose="020B0604030504040204" pitchFamily="50" charset="-128"/>
                <a:ea typeface="Meiryo UI" panose="020B0604030504040204" pitchFamily="50" charset="-128"/>
              </a:rPr>
            </a:br>
            <a:r>
              <a:rPr kumimoji="1" lang="ja-JP" altLang="en-US" sz="1200">
                <a:solidFill>
                  <a:srgbClr val="575757"/>
                </a:solidFill>
                <a:latin typeface="Meiryo UI" panose="020B0604030504040204" pitchFamily="50" charset="-128"/>
                <a:ea typeface="Meiryo UI" panose="020B0604030504040204" pitchFamily="50" charset="-128"/>
              </a:rPr>
              <a:t>（マーケットの状況、競合他社の状況、各社の製品・サービスの差別化要素、購買力の大きさ等）</a:t>
            </a:r>
          </a:p>
        </p:txBody>
      </p:sp>
      <p:sp>
        <p:nvSpPr>
          <p:cNvPr id="23" name="正方形/長方形 22">
            <a:extLst>
              <a:ext uri="{FF2B5EF4-FFF2-40B4-BE49-F238E27FC236}">
                <a16:creationId xmlns:a16="http://schemas.microsoft.com/office/drawing/2014/main" id="{6DD0ADC6-D28F-C9CF-79C1-06DD1DC7F295}"/>
              </a:ext>
            </a:extLst>
          </p:cNvPr>
          <p:cNvSpPr/>
          <p:nvPr/>
        </p:nvSpPr>
        <p:spPr>
          <a:xfrm>
            <a:off x="7632699" y="3196283"/>
            <a:ext cx="2088000" cy="216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ターゲットとするマーケットの買い手の動向について記載</a:t>
            </a:r>
            <a:br>
              <a:rPr kumimoji="1" lang="en-US" altLang="ja-JP" sz="1200">
                <a:solidFill>
                  <a:srgbClr val="575757"/>
                </a:solidFill>
                <a:latin typeface="Meiryo UI" panose="020B0604030504040204" pitchFamily="50" charset="-128"/>
                <a:ea typeface="Meiryo UI" panose="020B0604030504040204" pitchFamily="50" charset="-128"/>
              </a:rPr>
            </a:br>
            <a:r>
              <a:rPr kumimoji="1" lang="ja-JP" altLang="en-US" sz="1200">
                <a:solidFill>
                  <a:srgbClr val="575757"/>
                </a:solidFill>
                <a:latin typeface="Meiryo UI" panose="020B0604030504040204" pitchFamily="50" charset="-128"/>
                <a:ea typeface="Meiryo UI" panose="020B0604030504040204" pitchFamily="50" charset="-128"/>
              </a:rPr>
              <a:t>（生活傾向の変容や需要の変化、ニーズの多様化等）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E0160155-6F0D-7E13-277E-F5C691D31FE3}"/>
              </a:ext>
            </a:extLst>
          </p:cNvPr>
          <p:cNvSpPr/>
          <p:nvPr/>
        </p:nvSpPr>
        <p:spPr>
          <a:xfrm>
            <a:off x="3200053" y="2280477"/>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ターゲットとするマーケットへ参入する際の障壁について記載（スイッチングコスト、初期投資、人材のケイパビリティ等）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49035078-7335-D314-ED06-CC54492BB8AD}"/>
              </a:ext>
            </a:extLst>
          </p:cNvPr>
          <p:cNvSpPr/>
          <p:nvPr/>
        </p:nvSpPr>
        <p:spPr>
          <a:xfrm>
            <a:off x="510777" y="3196283"/>
            <a:ext cx="2088000" cy="216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ターゲットとするマーケットの売り手について記載</a:t>
            </a:r>
            <a:br>
              <a:rPr kumimoji="1" lang="en-US" altLang="ja-JP" sz="1200">
                <a:solidFill>
                  <a:srgbClr val="575757"/>
                </a:solidFill>
                <a:latin typeface="Meiryo UI" panose="020B0604030504040204" pitchFamily="50" charset="-128"/>
                <a:ea typeface="Meiryo UI" panose="020B0604030504040204" pitchFamily="50" charset="-128"/>
              </a:rPr>
            </a:br>
            <a:r>
              <a:rPr kumimoji="1" lang="ja-JP" altLang="en-US" sz="1200">
                <a:solidFill>
                  <a:srgbClr val="575757"/>
                </a:solidFill>
                <a:latin typeface="Meiryo UI" panose="020B0604030504040204" pitchFamily="50" charset="-128"/>
                <a:ea typeface="Meiryo UI" panose="020B0604030504040204" pitchFamily="50" charset="-128"/>
              </a:rPr>
              <a:t>（業者の数、</a:t>
            </a:r>
            <a:br>
              <a:rPr kumimoji="1" lang="en-US" altLang="ja-JP" sz="1200">
                <a:solidFill>
                  <a:srgbClr val="575757"/>
                </a:solidFill>
                <a:latin typeface="Meiryo UI" panose="020B0604030504040204" pitchFamily="50" charset="-128"/>
                <a:ea typeface="Meiryo UI" panose="020B0604030504040204" pitchFamily="50" charset="-128"/>
              </a:rPr>
            </a:br>
            <a:r>
              <a:rPr kumimoji="1" lang="ja-JP" altLang="en-US" sz="1200">
                <a:solidFill>
                  <a:srgbClr val="575757"/>
                </a:solidFill>
                <a:latin typeface="Meiryo UI" panose="020B0604030504040204" pitchFamily="50" charset="-128"/>
                <a:ea typeface="Meiryo UI" panose="020B0604030504040204" pitchFamily="50" charset="-128"/>
              </a:rPr>
              <a:t>独占技術の有無等）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2687FBE-11DA-DCCC-AD2B-F542DC741A39}"/>
              </a:ext>
            </a:extLst>
          </p:cNvPr>
          <p:cNvSpPr/>
          <p:nvPr/>
        </p:nvSpPr>
        <p:spPr>
          <a:xfrm>
            <a:off x="3200053" y="5054645"/>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ターゲットとするマーケットの代替品となり得るサービスについて記載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4380F21-28AF-62DF-F7CA-F06704111CA3}"/>
              </a:ext>
            </a:extLst>
          </p:cNvPr>
          <p:cNvSpPr/>
          <p:nvPr/>
        </p:nvSpPr>
        <p:spPr>
          <a:xfrm>
            <a:off x="7632699" y="3002809"/>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買い手</a:t>
            </a:r>
          </a:p>
        </p:txBody>
      </p:sp>
      <p:sp>
        <p:nvSpPr>
          <p:cNvPr id="14" name="正方形/長方形 13">
            <a:extLst>
              <a:ext uri="{FF2B5EF4-FFF2-40B4-BE49-F238E27FC236}">
                <a16:creationId xmlns:a16="http://schemas.microsoft.com/office/drawing/2014/main" id="{4ADA0D8E-2CA0-8851-6815-E7903D5D383A}"/>
              </a:ext>
            </a:extLst>
          </p:cNvPr>
          <p:cNvSpPr/>
          <p:nvPr/>
        </p:nvSpPr>
        <p:spPr>
          <a:xfrm>
            <a:off x="3200051" y="3471161"/>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競合他社</a:t>
            </a:r>
          </a:p>
        </p:txBody>
      </p:sp>
      <p:sp>
        <p:nvSpPr>
          <p:cNvPr id="16" name="正方形/長方形 15">
            <a:extLst>
              <a:ext uri="{FF2B5EF4-FFF2-40B4-BE49-F238E27FC236}">
                <a16:creationId xmlns:a16="http://schemas.microsoft.com/office/drawing/2014/main" id="{61925D73-9828-6D33-516C-7009E8F93E17}"/>
              </a:ext>
            </a:extLst>
          </p:cNvPr>
          <p:cNvSpPr/>
          <p:nvPr/>
        </p:nvSpPr>
        <p:spPr>
          <a:xfrm>
            <a:off x="3200051" y="2082821"/>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新規参入</a:t>
            </a:r>
          </a:p>
        </p:txBody>
      </p:sp>
      <p:sp>
        <p:nvSpPr>
          <p:cNvPr id="21" name="矢印: 右 20">
            <a:extLst>
              <a:ext uri="{FF2B5EF4-FFF2-40B4-BE49-F238E27FC236}">
                <a16:creationId xmlns:a16="http://schemas.microsoft.com/office/drawing/2014/main" id="{82234B22-3C5A-E4E1-4D12-9EA5C30CE3DA}"/>
              </a:ext>
            </a:extLst>
          </p:cNvPr>
          <p:cNvSpPr/>
          <p:nvPr/>
        </p:nvSpPr>
        <p:spPr>
          <a:xfrm>
            <a:off x="2750999" y="4042611"/>
            <a:ext cx="296830"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27" name="矢印: 右 26">
            <a:extLst>
              <a:ext uri="{FF2B5EF4-FFF2-40B4-BE49-F238E27FC236}">
                <a16:creationId xmlns:a16="http://schemas.microsoft.com/office/drawing/2014/main" id="{B0459637-5526-D4DA-4D36-9309023DC36B}"/>
              </a:ext>
            </a:extLst>
          </p:cNvPr>
          <p:cNvSpPr/>
          <p:nvPr/>
        </p:nvSpPr>
        <p:spPr>
          <a:xfrm flipH="1">
            <a:off x="7191468" y="4042611"/>
            <a:ext cx="296830"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28" name="矢印: 右 27">
            <a:extLst>
              <a:ext uri="{FF2B5EF4-FFF2-40B4-BE49-F238E27FC236}">
                <a16:creationId xmlns:a16="http://schemas.microsoft.com/office/drawing/2014/main" id="{5A07742C-2763-948F-21B9-06BC1F9C908B}"/>
              </a:ext>
            </a:extLst>
          </p:cNvPr>
          <p:cNvSpPr/>
          <p:nvPr/>
        </p:nvSpPr>
        <p:spPr>
          <a:xfrm rot="16200000" flipH="1">
            <a:off x="5012054" y="3317516"/>
            <a:ext cx="223013"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30" name="矢印: 右 29">
            <a:extLst>
              <a:ext uri="{FF2B5EF4-FFF2-40B4-BE49-F238E27FC236}">
                <a16:creationId xmlns:a16="http://schemas.microsoft.com/office/drawing/2014/main" id="{DA14CD2E-BE24-67E3-3AD2-F3A45AFDE65B}"/>
              </a:ext>
            </a:extLst>
          </p:cNvPr>
          <p:cNvSpPr/>
          <p:nvPr/>
        </p:nvSpPr>
        <p:spPr>
          <a:xfrm rot="5400000" flipH="1" flipV="1">
            <a:off x="5012054" y="4722804"/>
            <a:ext cx="223013"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071A551-E6E4-D466-7904-633629216179}"/>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9C4A0753-F055-03F2-B344-E24013B81A8F}"/>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ターゲットとするマーケットにおける競合他社の状況を把握し、競合他社の製品・サービスを分析したうえで、</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継続的に自社の優位性が確保できる差別化された計画となっているかを記載ください</a:t>
            </a:r>
            <a:endParaRPr kumimoji="1" lang="ja-JP" altLang="en-US" sz="1050">
              <a:solidFill>
                <a:schemeClr val="tx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455049C7-DB6A-A1AB-ADD1-7EB3E44F998D}"/>
              </a:ext>
            </a:extLst>
          </p:cNvPr>
          <p:cNvCxnSpPr>
            <a:cxnSpLocks/>
          </p:cNvCxnSpPr>
          <p:nvPr/>
        </p:nvCxnSpPr>
        <p:spPr>
          <a:xfrm flipV="1">
            <a:off x="1065229" y="2484495"/>
            <a:ext cx="383338" cy="489375"/>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17C3CD7E-2189-74D7-5A42-79888FF73AAC}"/>
              </a:ext>
            </a:extLst>
          </p:cNvPr>
          <p:cNvSpPr/>
          <p:nvPr/>
        </p:nvSpPr>
        <p:spPr>
          <a:xfrm>
            <a:off x="146424" y="2108085"/>
            <a:ext cx="3456152"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事業を実施するうえで必要な備品・材料などを調達する調達先</a:t>
            </a:r>
            <a:br>
              <a:rPr lang="ja-JP" altLang="en-US"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（サプライヤー、ベンダー、調達先とも表現される）</a:t>
            </a:r>
          </a:p>
        </p:txBody>
      </p:sp>
      <p:cxnSp>
        <p:nvCxnSpPr>
          <p:cNvPr id="36" name="直線コネクタ 35">
            <a:extLst>
              <a:ext uri="{FF2B5EF4-FFF2-40B4-BE49-F238E27FC236}">
                <a16:creationId xmlns:a16="http://schemas.microsoft.com/office/drawing/2014/main" id="{432D89C1-9E24-5068-74A2-5B68CA1988C0}"/>
              </a:ext>
            </a:extLst>
          </p:cNvPr>
          <p:cNvCxnSpPr>
            <a:cxnSpLocks/>
          </p:cNvCxnSpPr>
          <p:nvPr/>
        </p:nvCxnSpPr>
        <p:spPr>
          <a:xfrm flipV="1">
            <a:off x="8081777" y="2427436"/>
            <a:ext cx="344311" cy="575373"/>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7" name="正方形/長方形 36">
            <a:extLst>
              <a:ext uri="{FF2B5EF4-FFF2-40B4-BE49-F238E27FC236}">
                <a16:creationId xmlns:a16="http://schemas.microsoft.com/office/drawing/2014/main" id="{C16CCEB0-D207-7D36-34B0-42FD2949A5B0}"/>
              </a:ext>
            </a:extLst>
          </p:cNvPr>
          <p:cNvSpPr/>
          <p:nvPr/>
        </p:nvSpPr>
        <p:spPr>
          <a:xfrm>
            <a:off x="7321213" y="2108085"/>
            <a:ext cx="2534146" cy="642090"/>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商品・サービスを購入する法人・個人</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（クライアント、消費者、顧客とも表現される）</a:t>
            </a:r>
          </a:p>
        </p:txBody>
      </p:sp>
      <p:cxnSp>
        <p:nvCxnSpPr>
          <p:cNvPr id="41" name="直線コネクタ 40">
            <a:extLst>
              <a:ext uri="{FF2B5EF4-FFF2-40B4-BE49-F238E27FC236}">
                <a16:creationId xmlns:a16="http://schemas.microsoft.com/office/drawing/2014/main" id="{778EF6F0-AE4B-C63E-AEF2-4E0995BF06A3}"/>
              </a:ext>
            </a:extLst>
          </p:cNvPr>
          <p:cNvCxnSpPr>
            <a:cxnSpLocks/>
          </p:cNvCxnSpPr>
          <p:nvPr/>
        </p:nvCxnSpPr>
        <p:spPr>
          <a:xfrm>
            <a:off x="1554777" y="4808615"/>
            <a:ext cx="131177" cy="817169"/>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42" name="正方形/長方形 41">
            <a:extLst>
              <a:ext uri="{FF2B5EF4-FFF2-40B4-BE49-F238E27FC236}">
                <a16:creationId xmlns:a16="http://schemas.microsoft.com/office/drawing/2014/main" id="{80E9DD7C-F5A8-29E6-C169-005745722912}"/>
              </a:ext>
            </a:extLst>
          </p:cNvPr>
          <p:cNvSpPr/>
          <p:nvPr/>
        </p:nvSpPr>
        <p:spPr>
          <a:xfrm>
            <a:off x="641954" y="5117103"/>
            <a:ext cx="2088000"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ja-JP" altLang="en-US" sz="900" kern="0" spc="50">
                <a:latin typeface="Meiryo UI" panose="020B0604030504040204" pitchFamily="50" charset="-128"/>
                <a:ea typeface="Meiryo UI" panose="020B0604030504040204" pitchFamily="50" charset="-128"/>
              </a:rPr>
              <a:t>差別化ポイント①</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生産工程の上流～下流を自社で構築し、コスト優位性と品質を両立</a:t>
            </a:r>
          </a:p>
        </p:txBody>
      </p:sp>
      <p:cxnSp>
        <p:nvCxnSpPr>
          <p:cNvPr id="45" name="直線コネクタ 44">
            <a:extLst>
              <a:ext uri="{FF2B5EF4-FFF2-40B4-BE49-F238E27FC236}">
                <a16:creationId xmlns:a16="http://schemas.microsoft.com/office/drawing/2014/main" id="{B79B0E5E-5DBE-2165-E6C2-EAF8F33F2820}"/>
              </a:ext>
            </a:extLst>
          </p:cNvPr>
          <p:cNvCxnSpPr>
            <a:cxnSpLocks/>
          </p:cNvCxnSpPr>
          <p:nvPr/>
        </p:nvCxnSpPr>
        <p:spPr>
          <a:xfrm>
            <a:off x="5930007" y="4458415"/>
            <a:ext cx="346897" cy="79459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46" name="正方形/長方形 45">
            <a:extLst>
              <a:ext uri="{FF2B5EF4-FFF2-40B4-BE49-F238E27FC236}">
                <a16:creationId xmlns:a16="http://schemas.microsoft.com/office/drawing/2014/main" id="{4B357595-7FD1-9CFC-FA6F-0EF2203A389A}"/>
              </a:ext>
            </a:extLst>
          </p:cNvPr>
          <p:cNvSpPr/>
          <p:nvPr/>
        </p:nvSpPr>
        <p:spPr>
          <a:xfrm>
            <a:off x="5232903" y="4744330"/>
            <a:ext cx="2284263" cy="7036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ja-JP" altLang="en-US" sz="900" kern="0" spc="50">
                <a:latin typeface="Meiryo UI" panose="020B0604030504040204" pitchFamily="50" charset="-128"/>
                <a:ea typeface="Meiryo UI" panose="020B0604030504040204" pitchFamily="50" charset="-128"/>
              </a:rPr>
              <a:t>差別化ポイント②</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競合他社と比較して大規模な投資を実施することで「規模の経済性」の発揮を企図し、コスト優位性と品質を両立</a:t>
            </a:r>
          </a:p>
        </p:txBody>
      </p:sp>
      <p:cxnSp>
        <p:nvCxnSpPr>
          <p:cNvPr id="48" name="直線コネクタ 47">
            <a:extLst>
              <a:ext uri="{FF2B5EF4-FFF2-40B4-BE49-F238E27FC236}">
                <a16:creationId xmlns:a16="http://schemas.microsoft.com/office/drawing/2014/main" id="{7D8AE552-53E5-7F1E-1E2E-1E42FBA10696}"/>
              </a:ext>
            </a:extLst>
          </p:cNvPr>
          <p:cNvCxnSpPr>
            <a:cxnSpLocks/>
          </p:cNvCxnSpPr>
          <p:nvPr/>
        </p:nvCxnSpPr>
        <p:spPr>
          <a:xfrm>
            <a:off x="8482355" y="4745713"/>
            <a:ext cx="346897" cy="79459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072A8CB4-10B8-8C36-2944-520F24C93783}"/>
              </a:ext>
            </a:extLst>
          </p:cNvPr>
          <p:cNvSpPr/>
          <p:nvPr/>
        </p:nvSpPr>
        <p:spPr>
          <a:xfrm>
            <a:off x="7785252" y="5031628"/>
            <a:ext cx="2051512" cy="7036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ja-JP" altLang="en-US" sz="900" kern="0" spc="50">
                <a:latin typeface="Meiryo UI" panose="020B0604030504040204" pitchFamily="50" charset="-128"/>
                <a:ea typeface="Meiryo UI" panose="020B0604030504040204" pitchFamily="50" charset="-128"/>
              </a:rPr>
              <a:t>差別化ポイント③</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商流を自社で持つことで、ユーザーのニーズを製品に反映することで、選ばれる会社となっている</a:t>
            </a:r>
          </a:p>
        </p:txBody>
      </p:sp>
    </p:spTree>
    <p:extLst>
      <p:ext uri="{BB962C8B-B14F-4D97-AF65-F5344CB8AC3E}">
        <p14:creationId xmlns:p14="http://schemas.microsoft.com/office/powerpoint/2010/main" val="3788728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フリーフォーム: 図形 25">
            <a:extLst>
              <a:ext uri="{FF2B5EF4-FFF2-40B4-BE49-F238E27FC236}">
                <a16:creationId xmlns:a16="http://schemas.microsoft.com/office/drawing/2014/main" id="{7075DD92-830D-0507-0E8F-DC86F83F7D61}"/>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27" name="フリーフォーム: 図形 26">
            <a:extLst>
              <a:ext uri="{FF2B5EF4-FFF2-40B4-BE49-F238E27FC236}">
                <a16:creationId xmlns:a16="http://schemas.microsoft.com/office/drawing/2014/main" id="{2EEECA7D-E0E2-5C98-CBF9-5CF2D9C9126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8" name="フリーフォーム: 図形 27">
            <a:extLst>
              <a:ext uri="{FF2B5EF4-FFF2-40B4-BE49-F238E27FC236}">
                <a16:creationId xmlns:a16="http://schemas.microsoft.com/office/drawing/2014/main" id="{73C01DE1-A2CC-0D4E-8E66-CB8E5BD01F05}"/>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3" name="タイトル 2">
            <a:extLst>
              <a:ext uri="{FF2B5EF4-FFF2-40B4-BE49-F238E27FC236}">
                <a16:creationId xmlns:a16="http://schemas.microsoft.com/office/drawing/2014/main" id="{13E4DAE0-2B77-2053-CB78-FCAB5F5440A5}"/>
              </a:ext>
            </a:extLst>
          </p:cNvPr>
          <p:cNvSpPr>
            <a:spLocks noGrp="1"/>
          </p:cNvSpPr>
          <p:nvPr>
            <p:ph type="title"/>
          </p:nvPr>
        </p:nvSpPr>
        <p:spPr>
          <a:xfrm>
            <a:off x="511875" y="242563"/>
            <a:ext cx="8883347" cy="166199"/>
          </a:xfrm>
        </p:spPr>
        <p:txBody>
          <a:bodyPr vert="horz"/>
          <a:lstStyle/>
          <a:p>
            <a:r>
              <a:rPr lang="ja-JP" altLang="en-US"/>
              <a:t>２</a:t>
            </a:r>
            <a:r>
              <a:rPr lang="en-US" altLang="ja-JP" sz="1200"/>
              <a:t>.</a:t>
            </a:r>
            <a:r>
              <a:rPr lang="ja-JP" altLang="en-US" sz="1200"/>
              <a:t>先進性・成長性／労働生産性向上の見込み</a:t>
            </a:r>
            <a:endParaRPr lang="ja-JP" altLang="en-US"/>
          </a:p>
        </p:txBody>
      </p:sp>
      <p:sp>
        <p:nvSpPr>
          <p:cNvPr id="4" name="テキスト プレースホルダー 3">
            <a:extLst>
              <a:ext uri="{FF2B5EF4-FFF2-40B4-BE49-F238E27FC236}">
                <a16:creationId xmlns:a16="http://schemas.microsoft.com/office/drawing/2014/main" id="{7183A374-134F-E699-3086-61E640BDB97F}"/>
              </a:ext>
            </a:extLst>
          </p:cNvPr>
          <p:cNvSpPr>
            <a:spLocks noGrp="1"/>
          </p:cNvSpPr>
          <p:nvPr>
            <p:ph type="body" sz="quarter" idx="15"/>
          </p:nvPr>
        </p:nvSpPr>
        <p:spPr/>
        <p:txBody>
          <a:bodyPr/>
          <a:lstStyle/>
          <a:p>
            <a:endParaRPr lang="ja-JP" altLang="en-US"/>
          </a:p>
        </p:txBody>
      </p:sp>
      <p:sp>
        <p:nvSpPr>
          <p:cNvPr id="9" name="正方形/長方形 8">
            <a:extLst>
              <a:ext uri="{FF2B5EF4-FFF2-40B4-BE49-F238E27FC236}">
                <a16:creationId xmlns:a16="http://schemas.microsoft.com/office/drawing/2014/main" id="{F02DC130-563C-ECE9-30D1-33B200ECE5E5}"/>
              </a:ext>
            </a:extLst>
          </p:cNvPr>
          <p:cNvSpPr/>
          <p:nvPr/>
        </p:nvSpPr>
        <p:spPr>
          <a:xfrm>
            <a:off x="578762" y="3996487"/>
            <a:ext cx="1020072"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労働生産性</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sp>
        <p:nvSpPr>
          <p:cNvPr id="10" name="次の値と等しい 9">
            <a:extLst>
              <a:ext uri="{FF2B5EF4-FFF2-40B4-BE49-F238E27FC236}">
                <a16:creationId xmlns:a16="http://schemas.microsoft.com/office/drawing/2014/main" id="{66E69281-0322-02CB-AFA7-17580EFCE88E}"/>
              </a:ext>
            </a:extLst>
          </p:cNvPr>
          <p:cNvSpPr/>
          <p:nvPr/>
        </p:nvSpPr>
        <p:spPr>
          <a:xfrm>
            <a:off x="1606537" y="4050329"/>
            <a:ext cx="516155" cy="516155"/>
          </a:xfrm>
          <a:prstGeom prst="mathEqual">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53C94D-97C8-3851-F9D3-AD49F69179F0}"/>
              </a:ext>
            </a:extLst>
          </p:cNvPr>
          <p:cNvSpPr/>
          <p:nvPr/>
        </p:nvSpPr>
        <p:spPr>
          <a:xfrm>
            <a:off x="2130395" y="4284587"/>
            <a:ext cx="1018800" cy="4763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07C39EA-9F62-41AB-2300-44120A4D2CCE}"/>
              </a:ext>
            </a:extLst>
          </p:cNvPr>
          <p:cNvSpPr/>
          <p:nvPr/>
        </p:nvSpPr>
        <p:spPr>
          <a:xfrm>
            <a:off x="2130395" y="3614333"/>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付加価値額</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sp>
        <p:nvSpPr>
          <p:cNvPr id="13" name="正方形/長方形 12">
            <a:extLst>
              <a:ext uri="{FF2B5EF4-FFF2-40B4-BE49-F238E27FC236}">
                <a16:creationId xmlns:a16="http://schemas.microsoft.com/office/drawing/2014/main" id="{329AD940-92DE-71DB-9A9D-BDC27D974DC3}"/>
              </a:ext>
            </a:extLst>
          </p:cNvPr>
          <p:cNvSpPr/>
          <p:nvPr/>
        </p:nvSpPr>
        <p:spPr>
          <a:xfrm>
            <a:off x="2130395" y="4378287"/>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労働量</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sp>
        <p:nvSpPr>
          <p:cNvPr id="14" name="四角形: 角を丸くする 13">
            <a:extLst>
              <a:ext uri="{FF2B5EF4-FFF2-40B4-BE49-F238E27FC236}">
                <a16:creationId xmlns:a16="http://schemas.microsoft.com/office/drawing/2014/main" id="{E07B007F-37B4-2EA4-C1A1-EF5B364DF1A0}"/>
              </a:ext>
            </a:extLst>
          </p:cNvPr>
          <p:cNvSpPr/>
          <p:nvPr/>
        </p:nvSpPr>
        <p:spPr>
          <a:xfrm>
            <a:off x="617369" y="4549590"/>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a:solidFill>
                  <a:schemeClr val="bg1"/>
                </a:solidFill>
                <a:latin typeface="Meiryo UI"/>
                <a:ea typeface="Meiryo UI"/>
              </a:rPr>
              <a:t>x%</a:t>
            </a:r>
          </a:p>
        </p:txBody>
      </p:sp>
      <p:sp>
        <p:nvSpPr>
          <p:cNvPr id="15" name="四角形: 角を丸くする 14">
            <a:extLst>
              <a:ext uri="{FF2B5EF4-FFF2-40B4-BE49-F238E27FC236}">
                <a16:creationId xmlns:a16="http://schemas.microsoft.com/office/drawing/2014/main" id="{F7110901-821C-280B-1E55-7B86C3818B95}"/>
              </a:ext>
            </a:extLst>
          </p:cNvPr>
          <p:cNvSpPr/>
          <p:nvPr/>
        </p:nvSpPr>
        <p:spPr>
          <a:xfrm>
            <a:off x="2176704" y="4861688"/>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a:solidFill>
                  <a:schemeClr val="bg1"/>
                </a:solidFill>
                <a:latin typeface="Meiryo UI"/>
                <a:ea typeface="Meiryo UI"/>
              </a:rPr>
              <a:t>x%</a:t>
            </a:r>
          </a:p>
        </p:txBody>
      </p:sp>
      <p:sp>
        <p:nvSpPr>
          <p:cNvPr id="16" name="四角形: 角を丸くする 15">
            <a:extLst>
              <a:ext uri="{FF2B5EF4-FFF2-40B4-BE49-F238E27FC236}">
                <a16:creationId xmlns:a16="http://schemas.microsoft.com/office/drawing/2014/main" id="{EDE52C57-AD25-357A-0FA6-B40785AC7BE1}"/>
              </a:ext>
            </a:extLst>
          </p:cNvPr>
          <p:cNvSpPr/>
          <p:nvPr/>
        </p:nvSpPr>
        <p:spPr>
          <a:xfrm>
            <a:off x="2176704" y="3473541"/>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a:solidFill>
                  <a:schemeClr val="bg1"/>
                </a:solidFill>
                <a:latin typeface="Meiryo UI"/>
                <a:ea typeface="Meiryo UI"/>
              </a:rPr>
              <a:t>x%</a:t>
            </a:r>
          </a:p>
        </p:txBody>
      </p:sp>
      <p:cxnSp>
        <p:nvCxnSpPr>
          <p:cNvPr id="17" name="直線矢印コネクタ 16">
            <a:extLst>
              <a:ext uri="{FF2B5EF4-FFF2-40B4-BE49-F238E27FC236}">
                <a16:creationId xmlns:a16="http://schemas.microsoft.com/office/drawing/2014/main" id="{EFC7674D-476E-3CC9-BD64-6CEEC70391BD}"/>
              </a:ext>
            </a:extLst>
          </p:cNvPr>
          <p:cNvCxnSpPr>
            <a:cxnSpLocks/>
          </p:cNvCxnSpPr>
          <p:nvPr/>
        </p:nvCxnSpPr>
        <p:spPr>
          <a:xfrm>
            <a:off x="3491183" y="4296496"/>
            <a:ext cx="5771105" cy="23820"/>
          </a:xfrm>
          <a:prstGeom prst="straightConnector1">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02E1C129-AD0A-E80C-0A99-5B8701C55B76}"/>
              </a:ext>
            </a:extLst>
          </p:cNvPr>
          <p:cNvSpPr/>
          <p:nvPr/>
        </p:nvSpPr>
        <p:spPr>
          <a:xfrm>
            <a:off x="3491183" y="2329543"/>
            <a:ext cx="5771105" cy="190546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（付加価値額変動</a:t>
            </a:r>
            <a:r>
              <a:rPr kumimoji="1" lang="ja-JP" altLang="en-US" sz="1200">
                <a:solidFill>
                  <a:schemeClr val="tx1"/>
                </a:solidFill>
                <a:latin typeface="Meiryo UI" panose="020B0604030504040204" pitchFamily="50" charset="-128"/>
                <a:ea typeface="Meiryo UI" panose="020B0604030504040204" pitchFamily="50" charset="-128"/>
              </a:rPr>
              <a:t>の根拠を、考え方や計算式含むロジックなどと共にご記載ください。）</a:t>
            </a:r>
          </a:p>
        </p:txBody>
      </p:sp>
      <p:sp>
        <p:nvSpPr>
          <p:cNvPr id="19" name="正方形/長方形 18">
            <a:extLst>
              <a:ext uri="{FF2B5EF4-FFF2-40B4-BE49-F238E27FC236}">
                <a16:creationId xmlns:a16="http://schemas.microsoft.com/office/drawing/2014/main" id="{CF8EEF85-4498-302D-624E-A88ED17A2B15}"/>
              </a:ext>
            </a:extLst>
          </p:cNvPr>
          <p:cNvSpPr/>
          <p:nvPr/>
        </p:nvSpPr>
        <p:spPr>
          <a:xfrm>
            <a:off x="3491183" y="4498263"/>
            <a:ext cx="5771105" cy="172303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（労働量変動</a:t>
            </a:r>
            <a:r>
              <a:rPr kumimoji="1" lang="ja-JP" altLang="en-US" sz="1200">
                <a:solidFill>
                  <a:schemeClr val="tx1"/>
                </a:solidFill>
                <a:latin typeface="Meiryo UI" panose="020B0604030504040204" pitchFamily="50" charset="-128"/>
                <a:ea typeface="Meiryo UI" panose="020B0604030504040204" pitchFamily="50" charset="-128"/>
              </a:rPr>
              <a:t>の根拠を、考え方や計算式含むロジックなどと共にご記載ください。）</a:t>
            </a:r>
          </a:p>
        </p:txBody>
      </p:sp>
      <p:cxnSp>
        <p:nvCxnSpPr>
          <p:cNvPr id="20" name="直線矢印コネクタ 19">
            <a:extLst>
              <a:ext uri="{FF2B5EF4-FFF2-40B4-BE49-F238E27FC236}">
                <a16:creationId xmlns:a16="http://schemas.microsoft.com/office/drawing/2014/main" id="{D6251BCF-FEBA-20B1-883C-653B534F1F0B}"/>
              </a:ext>
            </a:extLst>
          </p:cNvPr>
          <p:cNvCxnSpPr>
            <a:cxnSpLocks/>
          </p:cNvCxnSpPr>
          <p:nvPr/>
        </p:nvCxnSpPr>
        <p:spPr>
          <a:xfrm>
            <a:off x="3316637" y="2382472"/>
            <a:ext cx="0" cy="3850142"/>
          </a:xfrm>
          <a:prstGeom prst="straightConnector1">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3F266F46-344E-9FD4-613F-E50E8649E402}"/>
              </a:ext>
            </a:extLst>
          </p:cNvPr>
          <p:cNvSpPr txBox="1"/>
          <p:nvPr/>
        </p:nvSpPr>
        <p:spPr>
          <a:xfrm>
            <a:off x="380177" y="1967872"/>
            <a:ext cx="2959744" cy="4384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労働生産性向上の見込み</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（現状と</a:t>
            </a:r>
            <a:r>
              <a:rPr kumimoji="1" lang="zh-TW" altLang="en-US" sz="1200">
                <a:solidFill>
                  <a:schemeClr val="tx1"/>
                </a:solidFill>
                <a:latin typeface="Meiryo UI" panose="020B0604030504040204" pitchFamily="50" charset="-128"/>
                <a:ea typeface="Meiryo UI" panose="020B0604030504040204" pitchFamily="50" charset="-128"/>
              </a:rPr>
              <a:t>事業化報告</a:t>
            </a:r>
            <a:r>
              <a:rPr kumimoji="1" lang="ja-JP" altLang="en-US" sz="1200">
                <a:solidFill>
                  <a:schemeClr val="tx1"/>
                </a:solidFill>
                <a:latin typeface="Meiryo UI" panose="020B0604030504040204" pitchFamily="50" charset="-128"/>
                <a:ea typeface="Meiryo UI" panose="020B0604030504040204" pitchFamily="50" charset="-128"/>
              </a:rPr>
              <a:t>最終年度比較）</a:t>
            </a:r>
          </a:p>
        </p:txBody>
      </p:sp>
      <p:sp>
        <p:nvSpPr>
          <p:cNvPr id="22" name="テキスト ボックス 21">
            <a:extLst>
              <a:ext uri="{FF2B5EF4-FFF2-40B4-BE49-F238E27FC236}">
                <a16:creationId xmlns:a16="http://schemas.microsoft.com/office/drawing/2014/main" id="{1EF03264-9716-B1AA-1068-55ED60C5BDE7}"/>
              </a:ext>
            </a:extLst>
          </p:cNvPr>
          <p:cNvSpPr txBox="1"/>
          <p:nvPr/>
        </p:nvSpPr>
        <p:spPr>
          <a:xfrm>
            <a:off x="3491182" y="1967872"/>
            <a:ext cx="5771105"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付加価値額および労働量変動の考え方・根拠</a:t>
            </a:r>
          </a:p>
        </p:txBody>
      </p:sp>
      <p:sp>
        <p:nvSpPr>
          <p:cNvPr id="24" name="フリーフォーム: 図形 23">
            <a:extLst>
              <a:ext uri="{FF2B5EF4-FFF2-40B4-BE49-F238E27FC236}">
                <a16:creationId xmlns:a16="http://schemas.microsoft.com/office/drawing/2014/main" id="{44410418-5CE2-6B23-D1D4-DFBEECCDBD5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29" name="四角形: 角を丸くする 28">
            <a:extLst>
              <a:ext uri="{FF2B5EF4-FFF2-40B4-BE49-F238E27FC236}">
                <a16:creationId xmlns:a16="http://schemas.microsoft.com/office/drawing/2014/main" id="{BCF60AD4-AD01-EE5B-49E9-08EBC577D984}"/>
              </a:ext>
            </a:extLst>
          </p:cNvPr>
          <p:cNvSpPr/>
          <p:nvPr/>
        </p:nvSpPr>
        <p:spPr>
          <a:xfrm>
            <a:off x="3484080" y="2209854"/>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付加価値額変動理由</a:t>
            </a:r>
            <a:endParaRPr kumimoji="1" lang="en-US" altLang="ja-JP" sz="1200" b="1">
              <a:solidFill>
                <a:schemeClr val="bg1"/>
              </a:solidFill>
              <a:latin typeface="Meiryo UI"/>
              <a:ea typeface="Meiryo UI"/>
            </a:endParaRPr>
          </a:p>
        </p:txBody>
      </p:sp>
      <p:sp>
        <p:nvSpPr>
          <p:cNvPr id="30" name="四角形: 角を丸くする 29">
            <a:extLst>
              <a:ext uri="{FF2B5EF4-FFF2-40B4-BE49-F238E27FC236}">
                <a16:creationId xmlns:a16="http://schemas.microsoft.com/office/drawing/2014/main" id="{9F44EA48-64D5-DE75-3B1A-30E7893D4CE9}"/>
              </a:ext>
            </a:extLst>
          </p:cNvPr>
          <p:cNvSpPr/>
          <p:nvPr/>
        </p:nvSpPr>
        <p:spPr>
          <a:xfrm>
            <a:off x="3484080" y="4352922"/>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労働量変動理由</a:t>
            </a:r>
            <a:endParaRPr kumimoji="1" lang="en-US" altLang="ja-JP" sz="1200" b="1">
              <a:solidFill>
                <a:schemeClr val="bg1"/>
              </a:solidFill>
              <a:latin typeface="Meiryo UI"/>
              <a:ea typeface="Meiryo UI"/>
            </a:endParaRPr>
          </a:p>
        </p:txBody>
      </p:sp>
      <p:graphicFrame>
        <p:nvGraphicFramePr>
          <p:cNvPr id="32" name="表 15">
            <a:extLst>
              <a:ext uri="{FF2B5EF4-FFF2-40B4-BE49-F238E27FC236}">
                <a16:creationId xmlns:a16="http://schemas.microsoft.com/office/drawing/2014/main" id="{76631723-E5C1-7945-5E51-5FE7F251B6DB}"/>
              </a:ext>
            </a:extLst>
          </p:cNvPr>
          <p:cNvGraphicFramePr>
            <a:graphicFrameLocks noGrp="1"/>
          </p:cNvGraphicFramePr>
          <p:nvPr>
            <p:extLst>
              <p:ext uri="{D42A27DB-BD31-4B8C-83A1-F6EECF244321}">
                <p14:modId xmlns:p14="http://schemas.microsoft.com/office/powerpoint/2010/main" val="613006474"/>
              </p:ext>
            </p:extLst>
          </p:nvPr>
        </p:nvGraphicFramePr>
        <p:xfrm>
          <a:off x="3556045" y="2627866"/>
          <a:ext cx="2664000" cy="1555200"/>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574974242"/>
                    </a:ext>
                  </a:extLst>
                </a:gridCol>
                <a:gridCol w="792000">
                  <a:extLst>
                    <a:ext uri="{9D8B030D-6E8A-4147-A177-3AD203B41FA5}">
                      <a16:colId xmlns:a16="http://schemas.microsoft.com/office/drawing/2014/main" val="2830091423"/>
                    </a:ext>
                  </a:extLst>
                </a:gridCol>
                <a:gridCol w="792000">
                  <a:extLst>
                    <a:ext uri="{9D8B030D-6E8A-4147-A177-3AD203B41FA5}">
                      <a16:colId xmlns:a16="http://schemas.microsoft.com/office/drawing/2014/main" val="2166087666"/>
                    </a:ext>
                  </a:extLst>
                </a:gridCol>
              </a:tblGrid>
              <a:tr h="183513">
                <a:tc>
                  <a:txBody>
                    <a:bodyPr/>
                    <a:lstStyle/>
                    <a:p>
                      <a:pPr algn="ctr"/>
                      <a:r>
                        <a:rPr kumimoji="1" lang="ja-JP" altLang="en-US" sz="1100">
                          <a:latin typeface="Meiryo UI" panose="020B0604030504040204" pitchFamily="50" charset="-128"/>
                          <a:ea typeface="Meiryo UI" panose="020B0604030504040204" pitchFamily="50" charset="-128"/>
                        </a:rPr>
                        <a:t>単位：百万円</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183513">
                <a:tc>
                  <a:txBody>
                    <a:bodyPr/>
                    <a:lstStyle/>
                    <a:p>
                      <a:pPr algn="l"/>
                      <a:r>
                        <a:rPr kumimoji="1" lang="ja-JP" altLang="en-US" sz="1100">
                          <a:latin typeface="Meiryo UI" panose="020B0604030504040204" pitchFamily="50" charset="-128"/>
                          <a:ea typeface="Meiryo UI" panose="020B0604030504040204" pitchFamily="50" charset="-128"/>
                        </a:rPr>
                        <a:t>参考：売上高</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a:latin typeface="Meiryo UI" panose="020B0604030504040204" pitchFamily="50" charset="-128"/>
                          <a:ea typeface="Meiryo UI" panose="020B0604030504040204" pitchFamily="50" charset="-128"/>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a:latin typeface="Meiryo UI" panose="020B0604030504040204" pitchFamily="50" charset="-128"/>
                          <a:ea typeface="Meiryo UI" panose="020B0604030504040204" pitchFamily="50" charset="-128"/>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183513">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①営業利益</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87222542"/>
                  </a:ext>
                </a:extLst>
              </a:tr>
              <a:tr h="183513">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②給与支給総額</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66855533"/>
                  </a:ext>
                </a:extLst>
              </a:tr>
              <a:tr h="183513">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③減価償却費</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294899562"/>
                  </a:ext>
                </a:extLst>
              </a:tr>
              <a:tr h="290015">
                <a:tc>
                  <a:txBody>
                    <a:bodyPr/>
                    <a:lstStyle/>
                    <a:p>
                      <a:pPr algn="l"/>
                      <a:r>
                        <a:rPr kumimoji="1" lang="ja-JP" altLang="en-US" sz="1100">
                          <a:latin typeface="Meiryo UI" panose="020B0604030504040204" pitchFamily="50" charset="-128"/>
                          <a:ea typeface="Meiryo UI" panose="020B0604030504040204" pitchFamily="50" charset="-128"/>
                        </a:rPr>
                        <a:t>付加価値額</a:t>
                      </a:r>
                      <a:br>
                        <a:rPr kumimoji="1" lang="en-US" altLang="ja-JP" sz="1100">
                          <a:latin typeface="Meiryo UI" panose="020B0604030504040204" pitchFamily="50" charset="-128"/>
                          <a:ea typeface="Meiryo UI" panose="020B0604030504040204" pitchFamily="50" charset="-128"/>
                        </a:rPr>
                      </a:br>
                      <a:r>
                        <a:rPr kumimoji="1" lang="ja-JP" altLang="en-US" sz="900">
                          <a:latin typeface="Meiryo UI" panose="020B0604030504040204" pitchFamily="50" charset="-128"/>
                          <a:ea typeface="Meiryo UI" panose="020B0604030504040204" pitchFamily="50" charset="-128"/>
                        </a:rPr>
                        <a:t>（①＋②＋③）</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833717241"/>
                  </a:ext>
                </a:extLst>
              </a:tr>
            </a:tbl>
          </a:graphicData>
        </a:graphic>
      </p:graphicFrame>
      <p:graphicFrame>
        <p:nvGraphicFramePr>
          <p:cNvPr id="34" name="表 15">
            <a:extLst>
              <a:ext uri="{FF2B5EF4-FFF2-40B4-BE49-F238E27FC236}">
                <a16:creationId xmlns:a16="http://schemas.microsoft.com/office/drawing/2014/main" id="{78A1A109-6A40-CD9C-BBA4-E64E97115EF2}"/>
              </a:ext>
            </a:extLst>
          </p:cNvPr>
          <p:cNvGraphicFramePr>
            <a:graphicFrameLocks noGrp="1"/>
          </p:cNvGraphicFramePr>
          <p:nvPr>
            <p:extLst>
              <p:ext uri="{D42A27DB-BD31-4B8C-83A1-F6EECF244321}">
                <p14:modId xmlns:p14="http://schemas.microsoft.com/office/powerpoint/2010/main" val="3483798475"/>
              </p:ext>
            </p:extLst>
          </p:nvPr>
        </p:nvGraphicFramePr>
        <p:xfrm>
          <a:off x="3556045" y="4796630"/>
          <a:ext cx="3728157" cy="709020"/>
        </p:xfrm>
        <a:graphic>
          <a:graphicData uri="http://schemas.openxmlformats.org/drawingml/2006/table">
            <a:tbl>
              <a:tblPr firstRow="1" bandRow="1">
                <a:tableStyleId>{5C22544A-7EE6-4342-B048-85BDC9FD1C3A}</a:tableStyleId>
              </a:tblPr>
              <a:tblGrid>
                <a:gridCol w="1511415">
                  <a:extLst>
                    <a:ext uri="{9D8B030D-6E8A-4147-A177-3AD203B41FA5}">
                      <a16:colId xmlns:a16="http://schemas.microsoft.com/office/drawing/2014/main" val="574974242"/>
                    </a:ext>
                  </a:extLst>
                </a:gridCol>
                <a:gridCol w="1108371">
                  <a:extLst>
                    <a:ext uri="{9D8B030D-6E8A-4147-A177-3AD203B41FA5}">
                      <a16:colId xmlns:a16="http://schemas.microsoft.com/office/drawing/2014/main" val="2830091423"/>
                    </a:ext>
                  </a:extLst>
                </a:gridCol>
                <a:gridCol w="1108371">
                  <a:extLst>
                    <a:ext uri="{9D8B030D-6E8A-4147-A177-3AD203B41FA5}">
                      <a16:colId xmlns:a16="http://schemas.microsoft.com/office/drawing/2014/main" val="2166087666"/>
                    </a:ext>
                  </a:extLst>
                </a:gridCol>
              </a:tblGrid>
              <a:tr h="0">
                <a:tc>
                  <a:txBody>
                    <a:bodyPr/>
                    <a:lstStyle/>
                    <a:p>
                      <a:pPr algn="ctr"/>
                      <a:r>
                        <a:rPr kumimoji="1" lang="ja-JP" altLang="en-US" sz="1100">
                          <a:latin typeface="Meiryo UI" panose="020B0604030504040204" pitchFamily="50" charset="-128"/>
                          <a:ea typeface="Meiryo UI" panose="020B0604030504040204" pitchFamily="50" charset="-128"/>
                        </a:rPr>
                        <a:t>項目</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0">
                <a:tc>
                  <a:txBody>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常時使用する従業員数</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a:solidFill>
                            <a:schemeClr val="tx1"/>
                          </a:solidFill>
                          <a:latin typeface="Meiryo UI" panose="020B0604030504040204" pitchFamily="50" charset="-128"/>
                          <a:ea typeface="Meiryo UI" panose="020B0604030504040204" pitchFamily="50" charset="-128"/>
                        </a:rPr>
                        <a:t>xxx</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a:solidFill>
                            <a:schemeClr val="tx1"/>
                          </a:solidFill>
                          <a:latin typeface="Meiryo UI" panose="020B0604030504040204" pitchFamily="50" charset="-128"/>
                          <a:ea typeface="Meiryo UI" panose="020B0604030504040204" pitchFamily="50" charset="-128"/>
                        </a:rPr>
                        <a:t>xxx</a:t>
                      </a:r>
                      <a:endParaRPr kumimoji="1" lang="ja-JP" altLang="en-US" sz="1100">
                        <a:solidFill>
                          <a:schemeClr val="tx1"/>
                        </a:solidFill>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0">
                <a:tc>
                  <a:txBody>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役員数</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xxx</a:t>
                      </a:r>
                      <a:endParaRPr kumimoji="1" lang="ja-JP" altLang="en-US" sz="11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endPar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47289707"/>
                  </a:ext>
                </a:extLst>
              </a:tr>
            </a:tbl>
          </a:graphicData>
        </a:graphic>
      </p:graphicFrame>
      <p:sp>
        <p:nvSpPr>
          <p:cNvPr id="35" name="正方形/長方形 34">
            <a:extLst>
              <a:ext uri="{FF2B5EF4-FFF2-40B4-BE49-F238E27FC236}">
                <a16:creationId xmlns:a16="http://schemas.microsoft.com/office/drawing/2014/main" id="{A327A30D-4F31-64CD-4B6E-2100530CF7BC}"/>
              </a:ext>
            </a:extLst>
          </p:cNvPr>
          <p:cNvSpPr/>
          <p:nvPr/>
        </p:nvSpPr>
        <p:spPr>
          <a:xfrm>
            <a:off x="3602847" y="5508217"/>
            <a:ext cx="5606796" cy="652871"/>
          </a:xfrm>
          <a:prstGeom prst="rect">
            <a:avLst/>
          </a:prstGeom>
          <a:noFill/>
          <a:ln>
            <a:noFill/>
          </a:ln>
        </p:spPr>
        <p:txBody>
          <a:bodyPr wrap="square" lIns="36000" rIns="36000" anchor="ctr">
            <a:noAutofit/>
          </a:bodyPr>
          <a:lstStyle/>
          <a:p>
            <a:pPr defTabSz="914400">
              <a:lnSpc>
                <a:spcPct val="110000"/>
              </a:lnSpc>
            </a:pPr>
            <a:r>
              <a:rPr kumimoji="1" lang="ja-JP" altLang="en-US" sz="1200">
                <a:solidFill>
                  <a:sysClr val="windowText" lastClr="000000"/>
                </a:solidFill>
                <a:latin typeface="Meiryo UI"/>
                <a:ea typeface="Meiryo UI"/>
              </a:rPr>
              <a:t>新工場に導入する生産設備は類似設備と比較し、</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等の作業工程が自動化されているため、現在</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人体制で操業を行っているが生産能力を倍増しても、必要な従業員数は、２倍以下の</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人での稼働が可能となる。</a:t>
            </a:r>
            <a:endParaRPr kumimoji="1" lang="en-US" altLang="ja-JP" sz="1200">
              <a:solidFill>
                <a:sysClr val="windowText" lastClr="000000"/>
              </a:solidFill>
              <a:latin typeface="Meiryo UI"/>
              <a:ea typeface="Meiryo UI"/>
            </a:endParaRPr>
          </a:p>
        </p:txBody>
      </p:sp>
      <p:sp>
        <p:nvSpPr>
          <p:cNvPr id="33" name="正方形/長方形 32">
            <a:extLst>
              <a:ext uri="{FF2B5EF4-FFF2-40B4-BE49-F238E27FC236}">
                <a16:creationId xmlns:a16="http://schemas.microsoft.com/office/drawing/2014/main" id="{3ED8A441-02D5-4EE4-7290-9BF1FABF7961}"/>
              </a:ext>
            </a:extLst>
          </p:cNvPr>
          <p:cNvSpPr/>
          <p:nvPr/>
        </p:nvSpPr>
        <p:spPr>
          <a:xfrm>
            <a:off x="6326590" y="2729273"/>
            <a:ext cx="2883053" cy="1418040"/>
          </a:xfrm>
          <a:prstGeom prst="rect">
            <a:avLst/>
          </a:prstGeom>
          <a:noFill/>
          <a:ln>
            <a:noFill/>
          </a:ln>
        </p:spPr>
        <p:txBody>
          <a:bodyPr wrap="square" lIns="36000" rIns="36000" anchor="t">
            <a:noAutofit/>
          </a:bodyPr>
          <a:lstStyle/>
          <a:p>
            <a:pPr defTabSz="914400">
              <a:lnSpc>
                <a:spcPct val="110000"/>
              </a:lnSpc>
            </a:pPr>
            <a:r>
              <a:rPr kumimoji="1" lang="ja-JP" altLang="en-US" sz="1200">
                <a:solidFill>
                  <a:sysClr val="windowText" lastClr="000000"/>
                </a:solidFill>
                <a:latin typeface="Meiryo UI"/>
                <a:ea typeface="Meiryo UI"/>
              </a:rPr>
              <a:t>新工場稼働に伴い、</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等の要因によって生産能力が倍増することから、売上</a:t>
            </a:r>
            <a:r>
              <a:rPr kumimoji="1" lang="en-US" altLang="ja-JP" sz="1200">
                <a:solidFill>
                  <a:sysClr val="windowText" lastClr="000000"/>
                </a:solidFill>
                <a:latin typeface="Meiryo UI"/>
                <a:ea typeface="Meiryo UI"/>
              </a:rPr>
              <a:t>200%</a:t>
            </a:r>
            <a:r>
              <a:rPr kumimoji="1" lang="ja-JP" altLang="en-US" sz="1200">
                <a:solidFill>
                  <a:sysClr val="windowText" lastClr="000000"/>
                </a:solidFill>
                <a:latin typeface="Meiryo UI"/>
                <a:ea typeface="Meiryo UI"/>
              </a:rPr>
              <a:t>・営業利益</a:t>
            </a:r>
            <a:r>
              <a:rPr kumimoji="1" lang="en-US" altLang="ja-JP" sz="1200">
                <a:solidFill>
                  <a:sysClr val="windowText" lastClr="000000"/>
                </a:solidFill>
                <a:latin typeface="Meiryo UI"/>
                <a:ea typeface="Meiryo UI"/>
              </a:rPr>
              <a:t>XXX%</a:t>
            </a:r>
            <a:r>
              <a:rPr kumimoji="1" lang="ja-JP" altLang="en-US" sz="1200">
                <a:solidFill>
                  <a:sysClr val="windowText" lastClr="000000"/>
                </a:solidFill>
                <a:latin typeface="Meiryo UI"/>
                <a:ea typeface="Meiryo UI"/>
              </a:rPr>
              <a:t>・</a:t>
            </a:r>
            <a:r>
              <a:rPr kumimoji="1" lang="ja-JP" altLang="en-US" sz="1200">
                <a:latin typeface="Meiryo UI"/>
                <a:ea typeface="Meiryo UI"/>
              </a:rPr>
              <a:t>給与支給総額</a:t>
            </a:r>
            <a:r>
              <a:rPr kumimoji="1" lang="en-US" altLang="ja-JP" sz="1200">
                <a:latin typeface="Meiryo UI"/>
                <a:ea typeface="Meiryo UI"/>
              </a:rPr>
              <a:t>XXX%</a:t>
            </a:r>
            <a:r>
              <a:rPr kumimoji="1" lang="ja-JP" altLang="en-US" sz="1200">
                <a:latin typeface="Meiryo UI"/>
                <a:ea typeface="Meiryo UI"/>
              </a:rPr>
              <a:t>を見込む。結果として付加価値額は</a:t>
            </a:r>
            <a:r>
              <a:rPr kumimoji="1" lang="en-US" altLang="ja-JP" sz="1200">
                <a:latin typeface="Meiryo UI"/>
                <a:ea typeface="Meiryo UI"/>
              </a:rPr>
              <a:t>XXX%</a:t>
            </a:r>
            <a:r>
              <a:rPr kumimoji="1" lang="ja-JP" altLang="en-US" sz="1200">
                <a:latin typeface="Meiryo UI"/>
                <a:ea typeface="Meiryo UI"/>
              </a:rPr>
              <a:t>増となり、年平均成長率</a:t>
            </a:r>
            <a:r>
              <a:rPr kumimoji="1" lang="en-US" altLang="ja-JP" sz="1200">
                <a:latin typeface="Meiryo UI"/>
                <a:ea typeface="Meiryo UI"/>
              </a:rPr>
              <a:t>x%</a:t>
            </a:r>
            <a:r>
              <a:rPr kumimoji="1" lang="ja-JP" altLang="en-US" sz="1200">
                <a:latin typeface="Meiryo UI"/>
                <a:ea typeface="Meiryo UI"/>
              </a:rPr>
              <a:t>である。</a:t>
            </a:r>
            <a:endParaRPr kumimoji="1" lang="en-US" altLang="ja-JP" sz="1200">
              <a:latin typeface="Meiryo UI"/>
              <a:ea typeface="Meiryo UI"/>
            </a:endParaRPr>
          </a:p>
          <a:p>
            <a:pPr defTabSz="914400">
              <a:lnSpc>
                <a:spcPct val="110000"/>
              </a:lnSpc>
              <a:spcBef>
                <a:spcPts val="300"/>
              </a:spcBef>
            </a:pPr>
            <a:r>
              <a:rPr kumimoji="1" lang="en-US" altLang="ja-JP" sz="900">
                <a:latin typeface="Meiryo UI"/>
                <a:ea typeface="Meiryo UI"/>
              </a:rPr>
              <a:t>※</a:t>
            </a:r>
            <a:r>
              <a:rPr kumimoji="1" lang="ja-JP" altLang="en-US" sz="900">
                <a:latin typeface="Meiryo UI"/>
                <a:ea typeface="Meiryo UI"/>
              </a:rPr>
              <a:t>付加価値額は、</a:t>
            </a:r>
            <a:r>
              <a:rPr kumimoji="1" lang="ja-JP" altLang="en-US" sz="900">
                <a:latin typeface="Meiryo UI" panose="020B0604030504040204" pitchFamily="50" charset="-128"/>
                <a:ea typeface="Meiryo UI" panose="020B0604030504040204" pitchFamily="50" charset="-128"/>
              </a:rPr>
              <a:t>様式</a:t>
            </a:r>
            <a:r>
              <a:rPr kumimoji="1" lang="en-US" altLang="ja-JP" sz="900">
                <a:latin typeface="Meiryo UI" panose="020B0604030504040204" pitchFamily="50" charset="-128"/>
                <a:ea typeface="Meiryo UI" panose="020B0604030504040204" pitchFamily="50" charset="-128"/>
              </a:rPr>
              <a:t>2_</a:t>
            </a:r>
            <a:r>
              <a:rPr kumimoji="1" lang="ja-JP" altLang="en-US" sz="900">
                <a:latin typeface="Meiryo UI" panose="020B0604030504040204" pitchFamily="50" charset="-128"/>
                <a:ea typeface="Meiryo UI" panose="020B0604030504040204" pitchFamily="50" charset="-128"/>
              </a:rPr>
              <a:t>②補助事業情報の「</a:t>
            </a:r>
            <a:r>
              <a:rPr kumimoji="1" lang="en-US" altLang="ja-JP" sz="900">
                <a:latin typeface="Meiryo UI" panose="020B0604030504040204" pitchFamily="50" charset="-128"/>
                <a:ea typeface="Meiryo UI" panose="020B0604030504040204" pitchFamily="50" charset="-128"/>
              </a:rPr>
              <a:t>6-7</a:t>
            </a:r>
            <a:r>
              <a:rPr kumimoji="1" lang="ja-JP" altLang="en-US" sz="900">
                <a:latin typeface="Meiryo UI" panose="020B0604030504040204" pitchFamily="50" charset="-128"/>
                <a:ea typeface="Meiryo UI" panose="020B0604030504040204" pitchFamily="50" charset="-128"/>
              </a:rPr>
              <a:t> 付加価値額」と整合するようにご記入ください</a:t>
            </a:r>
            <a:endParaRPr kumimoji="1" lang="en-US" altLang="ja-JP" sz="900">
              <a:latin typeface="Meiryo UI"/>
              <a:ea typeface="Meiryo UI"/>
            </a:endParaRPr>
          </a:p>
        </p:txBody>
      </p:sp>
      <p:sp>
        <p:nvSpPr>
          <p:cNvPr id="8" name="フリーフォーム: 図形 7">
            <a:extLst>
              <a:ext uri="{FF2B5EF4-FFF2-40B4-BE49-F238E27FC236}">
                <a16:creationId xmlns:a16="http://schemas.microsoft.com/office/drawing/2014/main" id="{F829D7E9-A59C-EBEB-492E-AEFD52532DD8}"/>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
        <p:nvSpPr>
          <p:cNvPr id="31" name="正方形/長方形 30">
            <a:extLst>
              <a:ext uri="{FF2B5EF4-FFF2-40B4-BE49-F238E27FC236}">
                <a16:creationId xmlns:a16="http://schemas.microsoft.com/office/drawing/2014/main" id="{CA7C65AD-D22C-8521-B461-9D3B88BA3E91}"/>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42814ADA-301E-D4A8-E443-2341118B91F9}"/>
              </a:ext>
            </a:extLst>
          </p:cNvPr>
          <p:cNvSpPr/>
          <p:nvPr/>
        </p:nvSpPr>
        <p:spPr>
          <a:xfrm>
            <a:off x="510778" y="1263355"/>
            <a:ext cx="8884444" cy="631535"/>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補助事業により、省力化及び労働生産性の抜本的な向上が図られ、人手不足の状況が改善される取組となっている（労働生産性の伸び率及び付加価値の増加額が十分に高い取組である）ことをご記載ください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付加価値額と労働力それぞれに分けて、定量的な数字の根拠をご記載ください</a:t>
            </a:r>
          </a:p>
        </p:txBody>
      </p:sp>
      <p:sp>
        <p:nvSpPr>
          <p:cNvPr id="36" name="正方形/長方形 35">
            <a:extLst>
              <a:ext uri="{FF2B5EF4-FFF2-40B4-BE49-F238E27FC236}">
                <a16:creationId xmlns:a16="http://schemas.microsoft.com/office/drawing/2014/main" id="{BB274B0B-D3D6-3787-253C-79A5A1795D22}"/>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cxnSp>
        <p:nvCxnSpPr>
          <p:cNvPr id="37" name="直線コネクタ 36">
            <a:extLst>
              <a:ext uri="{FF2B5EF4-FFF2-40B4-BE49-F238E27FC236}">
                <a16:creationId xmlns:a16="http://schemas.microsoft.com/office/drawing/2014/main" id="{698610CC-EFCC-58E4-24DF-B5EF1C1E41DC}"/>
              </a:ext>
            </a:extLst>
          </p:cNvPr>
          <p:cNvCxnSpPr>
            <a:cxnSpLocks/>
          </p:cNvCxnSpPr>
          <p:nvPr/>
        </p:nvCxnSpPr>
        <p:spPr>
          <a:xfrm flipH="1" flipV="1">
            <a:off x="2122692" y="2988297"/>
            <a:ext cx="422455" cy="55906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8" name="正方形/長方形 37">
            <a:extLst>
              <a:ext uri="{FF2B5EF4-FFF2-40B4-BE49-F238E27FC236}">
                <a16:creationId xmlns:a16="http://schemas.microsoft.com/office/drawing/2014/main" id="{0E8D0071-37AA-CF28-20A9-119E49290E51}"/>
              </a:ext>
            </a:extLst>
          </p:cNvPr>
          <p:cNvSpPr/>
          <p:nvPr/>
        </p:nvSpPr>
        <p:spPr>
          <a:xfrm>
            <a:off x="200573" y="1955276"/>
            <a:ext cx="2798364" cy="1057588"/>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下記算式に沿って、青色の枠内にご記載ください。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事業化報告最終年度の付加価値額</a:t>
            </a:r>
            <a:br>
              <a:rPr lang="ja-JP" altLang="en-US" sz="900" kern="0" spc="50">
                <a:latin typeface="Meiryo UI" panose="020B0604030504040204" pitchFamily="50" charset="-128"/>
                <a:ea typeface="Meiryo UI" panose="020B0604030504040204" pitchFamily="50" charset="-128"/>
              </a:rPr>
            </a:b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直近決算年度の付加価値額</a:t>
            </a:r>
            <a:br>
              <a:rPr lang="en-US" altLang="ja-JP"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（新設会社などで直近決算数値がない、もしくは</a:t>
            </a:r>
            <a:r>
              <a:rPr lang="en-US" altLang="ja-JP" sz="900" kern="0" spc="50">
                <a:latin typeface="Meiryo UI" panose="020B0604030504040204" pitchFamily="50" charset="-128"/>
                <a:ea typeface="Meiryo UI" panose="020B0604030504040204" pitchFamily="50" charset="-128"/>
              </a:rPr>
              <a:t>12</a:t>
            </a:r>
            <a:r>
              <a:rPr lang="ja-JP" altLang="en-US" sz="900" kern="0" spc="50">
                <a:latin typeface="Meiryo UI" panose="020B0604030504040204" pitchFamily="50" charset="-128"/>
                <a:ea typeface="Meiryo UI" panose="020B0604030504040204" pitchFamily="50" charset="-128"/>
              </a:rPr>
              <a:t>カ月に満たない場合は、基準年度の数値で計算）</a:t>
            </a:r>
          </a:p>
        </p:txBody>
      </p:sp>
      <p:sp>
        <p:nvSpPr>
          <p:cNvPr id="41" name="正方形/長方形 40">
            <a:extLst>
              <a:ext uri="{FF2B5EF4-FFF2-40B4-BE49-F238E27FC236}">
                <a16:creationId xmlns:a16="http://schemas.microsoft.com/office/drawing/2014/main" id="{39BA3CE0-2B23-4EAA-80CE-1A6A2A77BF8C}"/>
              </a:ext>
            </a:extLst>
          </p:cNvPr>
          <p:cNvSpPr/>
          <p:nvPr/>
        </p:nvSpPr>
        <p:spPr>
          <a:xfrm>
            <a:off x="198727" y="5397903"/>
            <a:ext cx="2800213" cy="1057588"/>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下記算式に沿って、青色の枠内にご記載ください。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事業化報告最終年度の常時使用する従業員数</a:t>
            </a:r>
            <a:br>
              <a:rPr lang="ja-JP" altLang="en-US" sz="900" kern="0" spc="50">
                <a:latin typeface="Meiryo UI" panose="020B0604030504040204" pitchFamily="50" charset="-128"/>
                <a:ea typeface="Meiryo UI" panose="020B0604030504040204" pitchFamily="50" charset="-128"/>
              </a:rPr>
            </a:b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直近決算年度の常時使用する従業員数</a:t>
            </a:r>
            <a:br>
              <a:rPr lang="en-US" altLang="ja-JP"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（新設会社などで直近決算数値がない、もしくは</a:t>
            </a:r>
            <a:r>
              <a:rPr lang="en-US" altLang="ja-JP" sz="900" kern="0" spc="50">
                <a:latin typeface="Meiryo UI" panose="020B0604030504040204" pitchFamily="50" charset="-128"/>
                <a:ea typeface="Meiryo UI" panose="020B0604030504040204" pitchFamily="50" charset="-128"/>
              </a:rPr>
              <a:t>12</a:t>
            </a:r>
            <a:r>
              <a:rPr lang="ja-JP" altLang="en-US" sz="900" kern="0" spc="50">
                <a:latin typeface="Meiryo UI" panose="020B0604030504040204" pitchFamily="50" charset="-128"/>
                <a:ea typeface="Meiryo UI" panose="020B0604030504040204" pitchFamily="50" charset="-128"/>
              </a:rPr>
              <a:t>カ月に満たない場合は、基準年度の数値で計算）</a:t>
            </a:r>
          </a:p>
        </p:txBody>
      </p:sp>
      <p:cxnSp>
        <p:nvCxnSpPr>
          <p:cNvPr id="42" name="直線コネクタ 41">
            <a:extLst>
              <a:ext uri="{FF2B5EF4-FFF2-40B4-BE49-F238E27FC236}">
                <a16:creationId xmlns:a16="http://schemas.microsoft.com/office/drawing/2014/main" id="{5096BC94-4B26-4538-79E2-08DE7CE6F769}"/>
              </a:ext>
            </a:extLst>
          </p:cNvPr>
          <p:cNvCxnSpPr>
            <a:cxnSpLocks/>
          </p:cNvCxnSpPr>
          <p:nvPr/>
        </p:nvCxnSpPr>
        <p:spPr>
          <a:xfrm flipH="1">
            <a:off x="2107112" y="5133213"/>
            <a:ext cx="442573" cy="46143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5996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フリーフォーム: 図形 15">
            <a:extLst>
              <a:ext uri="{FF2B5EF4-FFF2-40B4-BE49-F238E27FC236}">
                <a16:creationId xmlns:a16="http://schemas.microsoft.com/office/drawing/2014/main" id="{9E0C13E2-78D3-26CE-F4AE-03386A423EB8}"/>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7" name="フリーフォーム: 図形 16">
            <a:extLst>
              <a:ext uri="{FF2B5EF4-FFF2-40B4-BE49-F238E27FC236}">
                <a16:creationId xmlns:a16="http://schemas.microsoft.com/office/drawing/2014/main" id="{8F083571-DB90-3939-0F7F-9F003CBBC171}"/>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8" name="フリーフォーム: 図形 17">
            <a:extLst>
              <a:ext uri="{FF2B5EF4-FFF2-40B4-BE49-F238E27FC236}">
                <a16:creationId xmlns:a16="http://schemas.microsoft.com/office/drawing/2014/main" id="{EB86EA49-D36B-122F-89B4-4FF77B66EA60}"/>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3" name="タイトル 2">
            <a:extLst>
              <a:ext uri="{FF2B5EF4-FFF2-40B4-BE49-F238E27FC236}">
                <a16:creationId xmlns:a16="http://schemas.microsoft.com/office/drawing/2014/main" id="{16FB47FA-F339-C95D-76E0-51E988DB1DCB}"/>
              </a:ext>
            </a:extLst>
          </p:cNvPr>
          <p:cNvSpPr>
            <a:spLocks noGrp="1"/>
          </p:cNvSpPr>
          <p:nvPr>
            <p:ph type="title"/>
          </p:nvPr>
        </p:nvSpPr>
        <p:spPr>
          <a:xfrm>
            <a:off x="511875" y="242563"/>
            <a:ext cx="8883347" cy="166199"/>
          </a:xfrm>
        </p:spPr>
        <p:txBody>
          <a:bodyPr vert="horz"/>
          <a:lstStyle/>
          <a:p>
            <a:r>
              <a:rPr lang="ja-JP" altLang="en-US"/>
              <a:t>２</a:t>
            </a:r>
            <a:r>
              <a:rPr lang="en-US" altLang="ja-JP" sz="1200"/>
              <a:t>.</a:t>
            </a:r>
            <a:r>
              <a:rPr lang="ja-JP" altLang="en-US" sz="1200"/>
              <a:t>先進性・成長性／売上向上の見込み</a:t>
            </a:r>
            <a:endParaRPr lang="ja-JP" altLang="en-US"/>
          </a:p>
        </p:txBody>
      </p:sp>
      <p:sp>
        <p:nvSpPr>
          <p:cNvPr id="5" name="テキスト プレースホルダー 4">
            <a:extLst>
              <a:ext uri="{FF2B5EF4-FFF2-40B4-BE49-F238E27FC236}">
                <a16:creationId xmlns:a16="http://schemas.microsoft.com/office/drawing/2014/main" id="{178D07CF-8221-0041-AEF4-C09DF0484B5D}"/>
              </a:ext>
            </a:extLst>
          </p:cNvPr>
          <p:cNvSpPr>
            <a:spLocks noGrp="1"/>
          </p:cNvSpPr>
          <p:nvPr>
            <p:ph type="body" sz="quarter" idx="15"/>
          </p:nvPr>
        </p:nvSpPr>
        <p:spPr/>
        <p:txBody>
          <a:bodyPr/>
          <a:lstStyle/>
          <a:p>
            <a:endParaRPr lang="ja-JP" altLang="en-US"/>
          </a:p>
        </p:txBody>
      </p:sp>
      <p:sp>
        <p:nvSpPr>
          <p:cNvPr id="14" name="フリーフォーム: 図形 13">
            <a:extLst>
              <a:ext uri="{FF2B5EF4-FFF2-40B4-BE49-F238E27FC236}">
                <a16:creationId xmlns:a16="http://schemas.microsoft.com/office/drawing/2014/main" id="{A44D2E27-AFF6-A636-5F51-F1DC27E8E8CE}"/>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22" name="テキスト ボックス 21">
            <a:extLst>
              <a:ext uri="{FF2B5EF4-FFF2-40B4-BE49-F238E27FC236}">
                <a16:creationId xmlns:a16="http://schemas.microsoft.com/office/drawing/2014/main" id="{F3B4B8BA-5E05-704B-3E1F-E8C1E93155A6}"/>
              </a:ext>
            </a:extLst>
          </p:cNvPr>
          <p:cNvSpPr txBox="1"/>
          <p:nvPr/>
        </p:nvSpPr>
        <p:spPr>
          <a:xfrm>
            <a:off x="4223043" y="5446213"/>
            <a:ext cx="44709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年度</a:t>
            </a:r>
          </a:p>
        </p:txBody>
      </p:sp>
      <p:sp>
        <p:nvSpPr>
          <p:cNvPr id="54" name="テキスト ボックス 53">
            <a:extLst>
              <a:ext uri="{FF2B5EF4-FFF2-40B4-BE49-F238E27FC236}">
                <a16:creationId xmlns:a16="http://schemas.microsoft.com/office/drawing/2014/main" id="{A86A98D4-AA61-D877-9435-EFE50DA91136}"/>
              </a:ext>
            </a:extLst>
          </p:cNvPr>
          <p:cNvSpPr txBox="1"/>
          <p:nvPr/>
        </p:nvSpPr>
        <p:spPr>
          <a:xfrm>
            <a:off x="435058" y="2089456"/>
            <a:ext cx="4406283"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2025</a:t>
            </a:r>
            <a:r>
              <a:rPr kumimoji="1" lang="ja-JP" altLang="en-US" sz="1400" dirty="0">
                <a:solidFill>
                  <a:schemeClr val="tx1"/>
                </a:solidFill>
                <a:latin typeface="Meiryo UI" panose="020B0604030504040204" pitchFamily="50" charset="-128"/>
                <a:ea typeface="Meiryo UI" panose="020B0604030504040204" pitchFamily="50" charset="-128"/>
              </a:rPr>
              <a:t>年度補助事業売上を</a:t>
            </a:r>
            <a:r>
              <a:rPr kumimoji="1" lang="en-US" altLang="ja-JP" sz="1400" dirty="0">
                <a:solidFill>
                  <a:schemeClr val="tx1"/>
                </a:solidFill>
                <a:latin typeface="Meiryo UI" panose="020B0604030504040204" pitchFamily="50" charset="-128"/>
                <a:ea typeface="Meiryo UI" panose="020B0604030504040204" pitchFamily="50" charset="-128"/>
              </a:rPr>
              <a:t>100</a:t>
            </a:r>
            <a:r>
              <a:rPr kumimoji="1" lang="ja-JP" altLang="en-US" sz="1400" dirty="0">
                <a:solidFill>
                  <a:schemeClr val="tx1"/>
                </a:solidFill>
                <a:latin typeface="Meiryo UI" panose="020B0604030504040204" pitchFamily="50" charset="-128"/>
                <a:ea typeface="Meiryo UI" panose="020B0604030504040204" pitchFamily="50" charset="-128"/>
              </a:rPr>
              <a:t>とした時の売上指数推移</a:t>
            </a:r>
          </a:p>
        </p:txBody>
      </p:sp>
      <p:sp>
        <p:nvSpPr>
          <p:cNvPr id="55" name="吹き出し: 四角形 54">
            <a:extLst>
              <a:ext uri="{FF2B5EF4-FFF2-40B4-BE49-F238E27FC236}">
                <a16:creationId xmlns:a16="http://schemas.microsoft.com/office/drawing/2014/main" id="{5BBE59FF-9B60-F620-17AA-07560008F28E}"/>
              </a:ext>
            </a:extLst>
          </p:cNvPr>
          <p:cNvSpPr/>
          <p:nvPr/>
        </p:nvSpPr>
        <p:spPr>
          <a:xfrm>
            <a:off x="663178" y="5826643"/>
            <a:ext cx="4673405" cy="478858"/>
          </a:xfrm>
          <a:prstGeom prst="wedgeRectCallout">
            <a:avLst>
              <a:gd name="adj1" fmla="val -12542"/>
              <a:gd name="adj2" fmla="val -67017"/>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（過去から今までの市場規模推移と自社の売上の伸び率の差をどのように分析しているかご記載ください。）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1E20168A-5AF4-1EA9-8999-94E81A8F18D4}"/>
              </a:ext>
            </a:extLst>
          </p:cNvPr>
          <p:cNvSpPr/>
          <p:nvPr/>
        </p:nvSpPr>
        <p:spPr>
          <a:xfrm>
            <a:off x="5529263" y="2046848"/>
            <a:ext cx="3874615" cy="192309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（対象業界の将来市場規模（年平均成長率）を想定する</a:t>
            </a:r>
            <a:r>
              <a:rPr kumimoji="1" lang="ja-JP" altLang="en-US" sz="1200">
                <a:solidFill>
                  <a:schemeClr val="tx1"/>
                </a:solidFill>
                <a:latin typeface="Meiryo UI" panose="020B0604030504040204" pitchFamily="50" charset="-128"/>
                <a:ea typeface="Meiryo UI" panose="020B0604030504040204" pitchFamily="50" charset="-128"/>
              </a:rPr>
              <a:t>根拠をご記載ください。）</a:t>
            </a:r>
          </a:p>
        </p:txBody>
      </p:sp>
      <p:sp>
        <p:nvSpPr>
          <p:cNvPr id="57" name="四角形: 角を丸くする 56">
            <a:extLst>
              <a:ext uri="{FF2B5EF4-FFF2-40B4-BE49-F238E27FC236}">
                <a16:creationId xmlns:a16="http://schemas.microsoft.com/office/drawing/2014/main" id="{01BD0EC9-0186-6858-D14D-ECDDB1E9C096}"/>
              </a:ext>
            </a:extLst>
          </p:cNvPr>
          <p:cNvSpPr/>
          <p:nvPr/>
        </p:nvSpPr>
        <p:spPr>
          <a:xfrm>
            <a:off x="5529263" y="1899134"/>
            <a:ext cx="1675082" cy="232714"/>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ja-JP" altLang="en-US" sz="1200" b="1">
                <a:solidFill>
                  <a:sysClr val="windowText" lastClr="000000"/>
                </a:solidFill>
                <a:latin typeface="Meiryo UI"/>
                <a:ea typeface="Meiryo UI"/>
              </a:rPr>
              <a:t>対象業界の市場規模</a:t>
            </a:r>
            <a:endParaRPr kumimoji="1" lang="en-US" altLang="ja-JP" sz="1200" b="1">
              <a:solidFill>
                <a:sysClr val="windowText" lastClr="000000"/>
              </a:solidFill>
              <a:latin typeface="Meiryo UI"/>
              <a:ea typeface="Meiryo UI"/>
            </a:endParaRPr>
          </a:p>
        </p:txBody>
      </p:sp>
      <p:sp>
        <p:nvSpPr>
          <p:cNvPr id="58" name="正方形/長方形 57">
            <a:extLst>
              <a:ext uri="{FF2B5EF4-FFF2-40B4-BE49-F238E27FC236}">
                <a16:creationId xmlns:a16="http://schemas.microsoft.com/office/drawing/2014/main" id="{7571EB2D-0F06-68B1-A017-DC41539F5760}"/>
              </a:ext>
            </a:extLst>
          </p:cNvPr>
          <p:cNvSpPr/>
          <p:nvPr/>
        </p:nvSpPr>
        <p:spPr>
          <a:xfrm>
            <a:off x="5529263" y="4222610"/>
            <a:ext cx="3874615" cy="192309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（補助事業後の自社売上の推移を算出する根拠を</a:t>
            </a:r>
            <a:r>
              <a:rPr kumimoji="1" lang="ja-JP" altLang="en-US" sz="1200">
                <a:solidFill>
                  <a:schemeClr val="tx1"/>
                </a:solidFill>
                <a:latin typeface="Meiryo UI" panose="020B0604030504040204" pitchFamily="50" charset="-128"/>
                <a:ea typeface="Meiryo UI" panose="020B0604030504040204" pitchFamily="50" charset="-128"/>
              </a:rPr>
              <a:t>ご記載ください。）</a:t>
            </a:r>
          </a:p>
        </p:txBody>
      </p:sp>
      <p:sp>
        <p:nvSpPr>
          <p:cNvPr id="59" name="四角形: 角を丸くする 58">
            <a:extLst>
              <a:ext uri="{FF2B5EF4-FFF2-40B4-BE49-F238E27FC236}">
                <a16:creationId xmlns:a16="http://schemas.microsoft.com/office/drawing/2014/main" id="{DEE9D98A-604A-FC53-353C-1D6CE6076BE3}"/>
              </a:ext>
            </a:extLst>
          </p:cNvPr>
          <p:cNvSpPr/>
          <p:nvPr/>
        </p:nvSpPr>
        <p:spPr>
          <a:xfrm>
            <a:off x="5529263" y="4074896"/>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lang="ja-JP" altLang="en-US" sz="1200" b="1">
                <a:solidFill>
                  <a:schemeClr val="bg1"/>
                </a:solidFill>
                <a:latin typeface="Meiryo UI"/>
                <a:ea typeface="Meiryo UI"/>
              </a:rPr>
              <a:t>補助事業後の当社売上</a:t>
            </a:r>
            <a:endParaRPr kumimoji="1" lang="en-US" altLang="ja-JP" sz="1200" b="1">
              <a:solidFill>
                <a:schemeClr val="bg1"/>
              </a:solidFill>
              <a:latin typeface="Meiryo UI"/>
              <a:ea typeface="Meiryo UI"/>
            </a:endParaRPr>
          </a:p>
        </p:txBody>
      </p:sp>
      <p:sp>
        <p:nvSpPr>
          <p:cNvPr id="19" name="正方形/長方形 18">
            <a:extLst>
              <a:ext uri="{FF2B5EF4-FFF2-40B4-BE49-F238E27FC236}">
                <a16:creationId xmlns:a16="http://schemas.microsoft.com/office/drawing/2014/main" id="{6AAA3C4C-0784-D767-45A4-48889E951E87}"/>
              </a:ext>
            </a:extLst>
          </p:cNvPr>
          <p:cNvSpPr/>
          <p:nvPr/>
        </p:nvSpPr>
        <p:spPr>
          <a:xfrm>
            <a:off x="3989390" y="3683868"/>
            <a:ext cx="914400" cy="46923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対象業界の市場規模</a:t>
            </a:r>
          </a:p>
        </p:txBody>
      </p:sp>
      <p:cxnSp>
        <p:nvCxnSpPr>
          <p:cNvPr id="20" name="直線矢印コネクタ 19">
            <a:extLst>
              <a:ext uri="{FF2B5EF4-FFF2-40B4-BE49-F238E27FC236}">
                <a16:creationId xmlns:a16="http://schemas.microsoft.com/office/drawing/2014/main" id="{4E985C21-9FAD-692B-5514-2D024478AE69}"/>
              </a:ext>
            </a:extLst>
          </p:cNvPr>
          <p:cNvCxnSpPr>
            <a:cxnSpLocks/>
          </p:cNvCxnSpPr>
          <p:nvPr/>
        </p:nvCxnSpPr>
        <p:spPr>
          <a:xfrm>
            <a:off x="952357" y="5345352"/>
            <a:ext cx="3016558" cy="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30EFF0C6-C7EC-79E9-69A6-70A874428B75}"/>
              </a:ext>
            </a:extLst>
          </p:cNvPr>
          <p:cNvCxnSpPr>
            <a:cxnSpLocks/>
          </p:cNvCxnSpPr>
          <p:nvPr/>
        </p:nvCxnSpPr>
        <p:spPr>
          <a:xfrm flipV="1">
            <a:off x="952357" y="3111125"/>
            <a:ext cx="0" cy="2234227"/>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7D2873FF-34B0-15A9-C843-AC2A02EB5EED}"/>
              </a:ext>
            </a:extLst>
          </p:cNvPr>
          <p:cNvSpPr txBox="1"/>
          <p:nvPr/>
        </p:nvSpPr>
        <p:spPr>
          <a:xfrm>
            <a:off x="374641" y="2760394"/>
            <a:ext cx="1107550"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補助事業</a:t>
            </a:r>
            <a:br>
              <a:rPr kumimoji="1" lang="en-US" altLang="ja-JP" sz="1000">
                <a:solidFill>
                  <a:srgbClr val="575757"/>
                </a:solidFill>
                <a:latin typeface="Meiryo UI" panose="020B0604030504040204" pitchFamily="50" charset="-128"/>
                <a:ea typeface="Meiryo UI" panose="020B0604030504040204" pitchFamily="50" charset="-128"/>
              </a:rPr>
            </a:br>
            <a:r>
              <a:rPr kumimoji="1" lang="ja-JP" altLang="en-US" sz="1000">
                <a:solidFill>
                  <a:srgbClr val="575757"/>
                </a:solidFill>
                <a:latin typeface="Meiryo UI" panose="020B0604030504040204" pitchFamily="50" charset="-128"/>
                <a:ea typeface="Meiryo UI" panose="020B0604030504040204" pitchFamily="50" charset="-128"/>
              </a:rPr>
              <a:t>売上指数</a:t>
            </a:r>
            <a:r>
              <a:rPr kumimoji="1" lang="en-US" altLang="ja-JP" sz="1000">
                <a:solidFill>
                  <a:srgbClr val="575757"/>
                </a:solidFill>
                <a:latin typeface="Meiryo UI" panose="020B0604030504040204" pitchFamily="50" charset="-128"/>
                <a:ea typeface="Meiryo UI" panose="020B0604030504040204" pitchFamily="50" charset="-128"/>
              </a:rPr>
              <a:t>(%)</a:t>
            </a:r>
            <a:endParaRPr kumimoji="1" lang="ja-JP" altLang="en-US" sz="1000">
              <a:solidFill>
                <a:srgbClr val="575757"/>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97D0ADA6-F51E-5A96-E326-6122C7C0FD38}"/>
              </a:ext>
            </a:extLst>
          </p:cNvPr>
          <p:cNvCxnSpPr>
            <a:cxnSpLocks/>
          </p:cNvCxnSpPr>
          <p:nvPr/>
        </p:nvCxnSpPr>
        <p:spPr>
          <a:xfrm flipH="1" flipV="1">
            <a:off x="2485914" y="3083028"/>
            <a:ext cx="0"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8B9E3695-F3F4-6136-7647-9B1416B975A9}"/>
              </a:ext>
            </a:extLst>
          </p:cNvPr>
          <p:cNvSpPr txBox="1"/>
          <p:nvPr/>
        </p:nvSpPr>
        <p:spPr>
          <a:xfrm>
            <a:off x="2108178"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2025</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26" name="直線矢印コネクタ 25">
            <a:extLst>
              <a:ext uri="{FF2B5EF4-FFF2-40B4-BE49-F238E27FC236}">
                <a16:creationId xmlns:a16="http://schemas.microsoft.com/office/drawing/2014/main" id="{8151CB8A-8FF0-84C9-3CE5-CAF4E808F678}"/>
              </a:ext>
            </a:extLst>
          </p:cNvPr>
          <p:cNvCxnSpPr>
            <a:cxnSpLocks/>
          </p:cNvCxnSpPr>
          <p:nvPr/>
        </p:nvCxnSpPr>
        <p:spPr>
          <a:xfrm flipV="1">
            <a:off x="2471191" y="3904774"/>
            <a:ext cx="1497724" cy="552275"/>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F56726EB-C6B0-0E04-D38C-26C8F1EC61EA}"/>
              </a:ext>
            </a:extLst>
          </p:cNvPr>
          <p:cNvCxnSpPr>
            <a:cxnSpLocks/>
          </p:cNvCxnSpPr>
          <p:nvPr/>
        </p:nvCxnSpPr>
        <p:spPr>
          <a:xfrm flipV="1">
            <a:off x="1142460" y="4457049"/>
            <a:ext cx="1328730" cy="228984"/>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3F2867FB-FE25-D50B-D2DA-D1A8176AF799}"/>
              </a:ext>
            </a:extLst>
          </p:cNvPr>
          <p:cNvSpPr txBox="1"/>
          <p:nvPr/>
        </p:nvSpPr>
        <p:spPr>
          <a:xfrm>
            <a:off x="734715"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2020</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29" name="直線矢印コネクタ 28">
            <a:extLst>
              <a:ext uri="{FF2B5EF4-FFF2-40B4-BE49-F238E27FC236}">
                <a16:creationId xmlns:a16="http://schemas.microsoft.com/office/drawing/2014/main" id="{B341B262-EF2D-171A-80FF-8E5F957EA07D}"/>
              </a:ext>
            </a:extLst>
          </p:cNvPr>
          <p:cNvCxnSpPr>
            <a:cxnSpLocks/>
          </p:cNvCxnSpPr>
          <p:nvPr/>
        </p:nvCxnSpPr>
        <p:spPr>
          <a:xfrm flipH="1" flipV="1">
            <a:off x="1124488" y="3083028"/>
            <a:ext cx="0"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2EE4FCCB-A136-FBC3-C04F-835E0B295298}"/>
              </a:ext>
            </a:extLst>
          </p:cNvPr>
          <p:cNvSpPr txBox="1"/>
          <p:nvPr/>
        </p:nvSpPr>
        <p:spPr>
          <a:xfrm>
            <a:off x="3587931"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2030</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32" name="直線矢印コネクタ 31">
            <a:extLst>
              <a:ext uri="{FF2B5EF4-FFF2-40B4-BE49-F238E27FC236}">
                <a16:creationId xmlns:a16="http://schemas.microsoft.com/office/drawing/2014/main" id="{C3965160-A0E1-C2CE-EDAB-2A4E09EDDE49}"/>
              </a:ext>
            </a:extLst>
          </p:cNvPr>
          <p:cNvCxnSpPr>
            <a:cxnSpLocks/>
          </p:cNvCxnSpPr>
          <p:nvPr/>
        </p:nvCxnSpPr>
        <p:spPr>
          <a:xfrm flipH="1">
            <a:off x="952357" y="4457049"/>
            <a:ext cx="1536806" cy="980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28ECB80D-423D-AF80-BF1E-DC9906AC1DC7}"/>
              </a:ext>
            </a:extLst>
          </p:cNvPr>
          <p:cNvSpPr txBox="1"/>
          <p:nvPr/>
        </p:nvSpPr>
        <p:spPr>
          <a:xfrm>
            <a:off x="393059" y="4324614"/>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100</a:t>
            </a:r>
            <a:endParaRPr kumimoji="1" lang="ja-JP" altLang="en-US" sz="1400">
              <a:solidFill>
                <a:srgbClr val="575757"/>
              </a:solidFill>
              <a:latin typeface="Meiryo UI" panose="020B0604030504040204" pitchFamily="50" charset="-128"/>
              <a:ea typeface="Meiryo UI" panose="020B0604030504040204" pitchFamily="50" charset="-128"/>
            </a:endParaRPr>
          </a:p>
        </p:txBody>
      </p:sp>
      <p:cxnSp>
        <p:nvCxnSpPr>
          <p:cNvPr id="34" name="直線矢印コネクタ 33">
            <a:extLst>
              <a:ext uri="{FF2B5EF4-FFF2-40B4-BE49-F238E27FC236}">
                <a16:creationId xmlns:a16="http://schemas.microsoft.com/office/drawing/2014/main" id="{31E89732-2E33-0B54-255F-7300D1613390}"/>
              </a:ext>
            </a:extLst>
          </p:cNvPr>
          <p:cNvCxnSpPr>
            <a:cxnSpLocks/>
          </p:cNvCxnSpPr>
          <p:nvPr/>
        </p:nvCxnSpPr>
        <p:spPr>
          <a:xfrm flipH="1" flipV="1">
            <a:off x="952357" y="3907734"/>
            <a:ext cx="3016558" cy="90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20A6CFDA-EA6C-C5CB-ED01-007487A288F6}"/>
              </a:ext>
            </a:extLst>
          </p:cNvPr>
          <p:cNvSpPr txBox="1"/>
          <p:nvPr/>
        </p:nvSpPr>
        <p:spPr>
          <a:xfrm>
            <a:off x="393059" y="3765490"/>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116</a:t>
            </a:r>
            <a:endParaRPr kumimoji="1" lang="ja-JP" altLang="en-US" sz="1400">
              <a:solidFill>
                <a:srgbClr val="575757"/>
              </a:solidFill>
              <a:latin typeface="Meiryo UI" panose="020B0604030504040204" pitchFamily="50" charset="-128"/>
              <a:ea typeface="Meiryo UI" panose="020B0604030504040204" pitchFamily="50" charset="-128"/>
            </a:endParaRPr>
          </a:p>
        </p:txBody>
      </p:sp>
      <p:cxnSp>
        <p:nvCxnSpPr>
          <p:cNvPr id="38" name="直線矢印コネクタ 37">
            <a:extLst>
              <a:ext uri="{FF2B5EF4-FFF2-40B4-BE49-F238E27FC236}">
                <a16:creationId xmlns:a16="http://schemas.microsoft.com/office/drawing/2014/main" id="{8AA1E44B-F7D3-0008-1632-D144C3B13D04}"/>
              </a:ext>
            </a:extLst>
          </p:cNvPr>
          <p:cNvCxnSpPr>
            <a:cxnSpLocks/>
          </p:cNvCxnSpPr>
          <p:nvPr/>
        </p:nvCxnSpPr>
        <p:spPr>
          <a:xfrm flipV="1">
            <a:off x="1119644" y="4284589"/>
            <a:ext cx="1941234" cy="596989"/>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08B3E79C-AF7D-632C-EA38-1597AD16E4FD}"/>
              </a:ext>
            </a:extLst>
          </p:cNvPr>
          <p:cNvCxnSpPr>
            <a:cxnSpLocks/>
          </p:cNvCxnSpPr>
          <p:nvPr/>
        </p:nvCxnSpPr>
        <p:spPr>
          <a:xfrm flipV="1">
            <a:off x="3060878" y="3404728"/>
            <a:ext cx="908037" cy="879861"/>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4E05EF3E-8FFD-9BC7-39E3-8BFC3234EA27}"/>
              </a:ext>
            </a:extLst>
          </p:cNvPr>
          <p:cNvCxnSpPr>
            <a:cxnSpLocks/>
          </p:cNvCxnSpPr>
          <p:nvPr/>
        </p:nvCxnSpPr>
        <p:spPr>
          <a:xfrm flipH="1" flipV="1">
            <a:off x="952357" y="3402562"/>
            <a:ext cx="3016558" cy="90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id="{91230B31-97A4-AF79-E865-6470918E3C4F}"/>
              </a:ext>
            </a:extLst>
          </p:cNvPr>
          <p:cNvSpPr txBox="1"/>
          <p:nvPr/>
        </p:nvSpPr>
        <p:spPr>
          <a:xfrm>
            <a:off x="393059" y="3260318"/>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rgbClr val="575757"/>
                </a:solidFill>
                <a:latin typeface="Meiryo UI" panose="020B0604030504040204" pitchFamily="50" charset="-128"/>
                <a:ea typeface="Meiryo UI" panose="020B0604030504040204" pitchFamily="50" charset="-128"/>
              </a:rPr>
              <a:t>128</a:t>
            </a:r>
            <a:endParaRPr kumimoji="1" lang="ja-JP" altLang="en-US" sz="1400">
              <a:solidFill>
                <a:srgbClr val="575757"/>
              </a:solidFill>
              <a:latin typeface="Meiryo UI" panose="020B0604030504040204" pitchFamily="50" charset="-128"/>
              <a:ea typeface="Meiryo UI" panose="020B0604030504040204" pitchFamily="50" charset="-128"/>
            </a:endParaRPr>
          </a:p>
        </p:txBody>
      </p:sp>
      <p:sp>
        <p:nvSpPr>
          <p:cNvPr id="46" name="吹き出し: 四角形 45">
            <a:extLst>
              <a:ext uri="{FF2B5EF4-FFF2-40B4-BE49-F238E27FC236}">
                <a16:creationId xmlns:a16="http://schemas.microsoft.com/office/drawing/2014/main" id="{FC22CF47-3EA4-7D75-D140-22C2A960168D}"/>
              </a:ext>
            </a:extLst>
          </p:cNvPr>
          <p:cNvSpPr/>
          <p:nvPr/>
        </p:nvSpPr>
        <p:spPr>
          <a:xfrm>
            <a:off x="1612180" y="4872849"/>
            <a:ext cx="516155" cy="259823"/>
          </a:xfrm>
          <a:prstGeom prst="wedgeRectCallout">
            <a:avLst>
              <a:gd name="adj1" fmla="val -23887"/>
              <a:gd name="adj2" fmla="val -113466"/>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rgbClr val="575757"/>
                </a:solidFill>
                <a:latin typeface="Meiryo UI" panose="020B0604030504040204" pitchFamily="50" charset="-128"/>
                <a:ea typeface="Meiryo UI" panose="020B0604030504040204" pitchFamily="50" charset="-128"/>
              </a:rPr>
              <a:t>2%</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47" name="吹き出し: 四角形 46">
            <a:extLst>
              <a:ext uri="{FF2B5EF4-FFF2-40B4-BE49-F238E27FC236}">
                <a16:creationId xmlns:a16="http://schemas.microsoft.com/office/drawing/2014/main" id="{A19C1558-678B-72F1-9F14-125A7322D415}"/>
              </a:ext>
            </a:extLst>
          </p:cNvPr>
          <p:cNvSpPr/>
          <p:nvPr/>
        </p:nvSpPr>
        <p:spPr>
          <a:xfrm>
            <a:off x="1269047" y="4220067"/>
            <a:ext cx="516155" cy="259823"/>
          </a:xfrm>
          <a:prstGeom prst="wedgeRectCallout">
            <a:avLst>
              <a:gd name="adj1" fmla="val -11669"/>
              <a:gd name="adj2" fmla="val 95873"/>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rgbClr val="575757"/>
                </a:solidFill>
                <a:latin typeface="Meiryo UI" panose="020B0604030504040204" pitchFamily="50" charset="-128"/>
                <a:ea typeface="Meiryo UI" panose="020B0604030504040204" pitchFamily="50" charset="-128"/>
              </a:rPr>
              <a:t>1%</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994F815E-2176-2FFE-CB84-282F090359A4}"/>
              </a:ext>
            </a:extLst>
          </p:cNvPr>
          <p:cNvSpPr/>
          <p:nvPr/>
        </p:nvSpPr>
        <p:spPr>
          <a:xfrm>
            <a:off x="4351549" y="2347647"/>
            <a:ext cx="489792" cy="40139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rgbClr val="575757"/>
                </a:solidFill>
                <a:latin typeface="Meiryo UI" panose="020B0604030504040204" pitchFamily="50" charset="-128"/>
                <a:ea typeface="Meiryo UI" panose="020B0604030504040204" pitchFamily="50" charset="-128"/>
              </a:rPr>
              <a:t>年平均</a:t>
            </a:r>
            <a:br>
              <a:rPr kumimoji="1" lang="en-US" altLang="ja-JP" sz="1000">
                <a:solidFill>
                  <a:srgbClr val="575757"/>
                </a:solidFill>
                <a:latin typeface="Meiryo UI" panose="020B0604030504040204" pitchFamily="50" charset="-128"/>
                <a:ea typeface="Meiryo UI" panose="020B0604030504040204" pitchFamily="50" charset="-128"/>
              </a:rPr>
            </a:br>
            <a:r>
              <a:rPr kumimoji="1" lang="ja-JP" altLang="en-US" sz="1000">
                <a:solidFill>
                  <a:srgbClr val="575757"/>
                </a:solidFill>
                <a:latin typeface="Meiryo UI" panose="020B0604030504040204" pitchFamily="50" charset="-128"/>
                <a:ea typeface="Meiryo UI" panose="020B0604030504040204" pitchFamily="50" charset="-128"/>
              </a:rPr>
              <a:t>成長率</a:t>
            </a:r>
          </a:p>
        </p:txBody>
      </p:sp>
      <p:sp>
        <p:nvSpPr>
          <p:cNvPr id="49" name="正方形/長方形 48">
            <a:extLst>
              <a:ext uri="{FF2B5EF4-FFF2-40B4-BE49-F238E27FC236}">
                <a16:creationId xmlns:a16="http://schemas.microsoft.com/office/drawing/2014/main" id="{2B98E7F1-1FD5-968E-7730-94063EE9B3C7}"/>
              </a:ext>
            </a:extLst>
          </p:cNvPr>
          <p:cNvSpPr/>
          <p:nvPr/>
        </p:nvSpPr>
        <p:spPr>
          <a:xfrm>
            <a:off x="3989390" y="3249397"/>
            <a:ext cx="914400" cy="28531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当社の売上</a:t>
            </a:r>
          </a:p>
        </p:txBody>
      </p:sp>
      <p:cxnSp>
        <p:nvCxnSpPr>
          <p:cNvPr id="50" name="直線矢印コネクタ 49">
            <a:extLst>
              <a:ext uri="{FF2B5EF4-FFF2-40B4-BE49-F238E27FC236}">
                <a16:creationId xmlns:a16="http://schemas.microsoft.com/office/drawing/2014/main" id="{B4534650-29C0-7E19-5EC9-29414192751E}"/>
              </a:ext>
            </a:extLst>
          </p:cNvPr>
          <p:cNvCxnSpPr>
            <a:cxnSpLocks/>
          </p:cNvCxnSpPr>
          <p:nvPr/>
        </p:nvCxnSpPr>
        <p:spPr>
          <a:xfrm flipV="1">
            <a:off x="3048381" y="3083028"/>
            <a:ext cx="12496"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吹き出し: 四角形 50">
            <a:extLst>
              <a:ext uri="{FF2B5EF4-FFF2-40B4-BE49-F238E27FC236}">
                <a16:creationId xmlns:a16="http://schemas.microsoft.com/office/drawing/2014/main" id="{2399BEF4-FCBD-EC91-0A24-99682741D1E5}"/>
              </a:ext>
            </a:extLst>
          </p:cNvPr>
          <p:cNvSpPr/>
          <p:nvPr/>
        </p:nvSpPr>
        <p:spPr>
          <a:xfrm>
            <a:off x="2909619" y="3525187"/>
            <a:ext cx="516155" cy="259823"/>
          </a:xfrm>
          <a:prstGeom prst="wedgeRectCallout">
            <a:avLst>
              <a:gd name="adj1" fmla="val 49419"/>
              <a:gd name="adj2" fmla="val 98907"/>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rgbClr val="575757"/>
                </a:solidFill>
                <a:latin typeface="Meiryo UI" panose="020B0604030504040204" pitchFamily="50" charset="-128"/>
                <a:ea typeface="Meiryo UI" panose="020B0604030504040204" pitchFamily="50" charset="-128"/>
              </a:rPr>
              <a:t>5%</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666735C2-C76E-988A-48DC-A24148218AFC}"/>
              </a:ext>
            </a:extLst>
          </p:cNvPr>
          <p:cNvSpPr/>
          <p:nvPr/>
        </p:nvSpPr>
        <p:spPr>
          <a:xfrm>
            <a:off x="2493107" y="4743996"/>
            <a:ext cx="567771" cy="41844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設備投資期間</a:t>
            </a:r>
          </a:p>
        </p:txBody>
      </p:sp>
      <p:sp>
        <p:nvSpPr>
          <p:cNvPr id="53" name="テキスト ボックス 52">
            <a:extLst>
              <a:ext uri="{FF2B5EF4-FFF2-40B4-BE49-F238E27FC236}">
                <a16:creationId xmlns:a16="http://schemas.microsoft.com/office/drawing/2014/main" id="{82C24D6A-74B6-8D53-3CF4-2E5E4A23DBAA}"/>
              </a:ext>
            </a:extLst>
          </p:cNvPr>
          <p:cNvSpPr txBox="1"/>
          <p:nvPr/>
        </p:nvSpPr>
        <p:spPr>
          <a:xfrm>
            <a:off x="2675948"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2027</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FDBD692D-FC43-D386-C924-5223B12C9241}"/>
              </a:ext>
            </a:extLst>
          </p:cNvPr>
          <p:cNvSpPr/>
          <p:nvPr/>
        </p:nvSpPr>
        <p:spPr>
          <a:xfrm>
            <a:off x="3891089" y="2420189"/>
            <a:ext cx="460459" cy="234147"/>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en-US" altLang="ja-JP" sz="1000">
                <a:solidFill>
                  <a:srgbClr val="575757"/>
                </a:solidFill>
                <a:latin typeface="Meiryo UI" panose="020B0604030504040204" pitchFamily="50" charset="-128"/>
                <a:ea typeface="Meiryo UI" panose="020B0604030504040204" pitchFamily="50" charset="-128"/>
              </a:rPr>
              <a:t>【</a:t>
            </a:r>
            <a:r>
              <a:rPr kumimoji="1" lang="ja-JP" altLang="en-US" sz="1000">
                <a:solidFill>
                  <a:srgbClr val="575757"/>
                </a:solidFill>
                <a:latin typeface="Meiryo UI" panose="020B0604030504040204" pitchFamily="50" charset="-128"/>
                <a:ea typeface="Meiryo UI" panose="020B0604030504040204" pitchFamily="50" charset="-128"/>
              </a:rPr>
              <a:t>凡例</a:t>
            </a:r>
            <a:r>
              <a:rPr kumimoji="1" lang="en-US" altLang="ja-JP" sz="1000">
                <a:solidFill>
                  <a:srgbClr val="575757"/>
                </a:solidFill>
                <a:latin typeface="Meiryo UI" panose="020B0604030504040204" pitchFamily="50" charset="-128"/>
                <a:ea typeface="Meiryo UI" panose="020B0604030504040204" pitchFamily="50" charset="-128"/>
              </a:rPr>
              <a:t>】</a:t>
            </a:r>
            <a:endParaRPr kumimoji="1" lang="ja-JP" altLang="en-US" sz="1000">
              <a:solidFill>
                <a:srgbClr val="575757"/>
              </a:solidFill>
              <a:latin typeface="Meiryo UI" panose="020B0604030504040204" pitchFamily="50" charset="-128"/>
              <a:ea typeface="Meiryo UI" panose="020B0604030504040204" pitchFamily="50" charset="-128"/>
            </a:endParaRPr>
          </a:p>
        </p:txBody>
      </p:sp>
      <p:cxnSp>
        <p:nvCxnSpPr>
          <p:cNvPr id="10" name="直線矢印コネクタ 9">
            <a:extLst>
              <a:ext uri="{FF2B5EF4-FFF2-40B4-BE49-F238E27FC236}">
                <a16:creationId xmlns:a16="http://schemas.microsoft.com/office/drawing/2014/main" id="{8D3FDFF2-6480-76C7-2686-23458298334E}"/>
              </a:ext>
            </a:extLst>
          </p:cNvPr>
          <p:cNvCxnSpPr>
            <a:cxnSpLocks/>
          </p:cNvCxnSpPr>
          <p:nvPr/>
        </p:nvCxnSpPr>
        <p:spPr>
          <a:xfrm flipV="1">
            <a:off x="3967025" y="3111125"/>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8324245-0864-AB32-D0EA-3D9C4F183373}"/>
              </a:ext>
            </a:extLst>
          </p:cNvPr>
          <p:cNvSpPr txBox="1"/>
          <p:nvPr/>
        </p:nvSpPr>
        <p:spPr>
          <a:xfrm>
            <a:off x="3369099" y="2779437"/>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市場規模</a:t>
            </a:r>
          </a:p>
        </p:txBody>
      </p:sp>
      <p:sp>
        <p:nvSpPr>
          <p:cNvPr id="45" name="吹き出し: 四角形 44">
            <a:extLst>
              <a:ext uri="{FF2B5EF4-FFF2-40B4-BE49-F238E27FC236}">
                <a16:creationId xmlns:a16="http://schemas.microsoft.com/office/drawing/2014/main" id="{F89FA878-9097-BD2D-513A-0FA5DFBAD880}"/>
              </a:ext>
            </a:extLst>
          </p:cNvPr>
          <p:cNvSpPr/>
          <p:nvPr/>
        </p:nvSpPr>
        <p:spPr>
          <a:xfrm>
            <a:off x="3559814" y="4181196"/>
            <a:ext cx="516155" cy="259823"/>
          </a:xfrm>
          <a:prstGeom prst="wedgeRectCallout">
            <a:avLst>
              <a:gd name="adj1" fmla="val -23887"/>
              <a:gd name="adj2" fmla="val -113466"/>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rgbClr val="575757"/>
                </a:solidFill>
                <a:latin typeface="Meiryo UI" panose="020B0604030504040204" pitchFamily="50" charset="-128"/>
                <a:ea typeface="Meiryo UI" panose="020B0604030504040204" pitchFamily="50" charset="-128"/>
              </a:rPr>
              <a:t>3%</a:t>
            </a:r>
            <a:endParaRPr kumimoji="1" lang="ja-JP" altLang="en-US" sz="1200" b="1">
              <a:solidFill>
                <a:srgbClr val="575757"/>
              </a:solidFill>
              <a:latin typeface="Meiryo UI" panose="020B0604030504040204" pitchFamily="50" charset="-128"/>
              <a:ea typeface="Meiryo UI" panose="020B0604030504040204" pitchFamily="50" charset="-128"/>
            </a:endParaRPr>
          </a:p>
        </p:txBody>
      </p:sp>
      <p:sp>
        <p:nvSpPr>
          <p:cNvPr id="8" name="フリーフォーム: 図形 7">
            <a:extLst>
              <a:ext uri="{FF2B5EF4-FFF2-40B4-BE49-F238E27FC236}">
                <a16:creationId xmlns:a16="http://schemas.microsoft.com/office/drawing/2014/main" id="{222AF8C8-5247-1A04-FCBE-C13D2760B46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a:t>
            </a:r>
            <a:r>
              <a:rPr kumimoji="1" lang="ja-JP" altLang="en-US" sz="800" b="1">
                <a:solidFill>
                  <a:schemeClr val="bg1"/>
                </a:solidFill>
                <a:latin typeface="Meiryo UI" panose="020B0604030504040204" pitchFamily="50" charset="-128"/>
                <a:ea typeface="Meiryo UI" panose="020B0604030504040204" pitchFamily="50" charset="-128"/>
              </a:rPr>
              <a:t>ウ</a:t>
            </a:r>
          </a:p>
        </p:txBody>
      </p:sp>
      <p:sp>
        <p:nvSpPr>
          <p:cNvPr id="12" name="正方形/長方形 11">
            <a:extLst>
              <a:ext uri="{FF2B5EF4-FFF2-40B4-BE49-F238E27FC236}">
                <a16:creationId xmlns:a16="http://schemas.microsoft.com/office/drawing/2014/main" id="{5B6BC85E-A2F4-AF9B-A364-165B4696E45E}"/>
              </a:ext>
            </a:extLst>
          </p:cNvPr>
          <p:cNvSpPr/>
          <p:nvPr/>
        </p:nvSpPr>
        <p:spPr>
          <a:xfrm>
            <a:off x="10169"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28835428-2AD3-1C14-8ED1-9354855CBFCE}"/>
              </a:ext>
            </a:extLst>
          </p:cNvPr>
          <p:cNvSpPr/>
          <p:nvPr/>
        </p:nvSpPr>
        <p:spPr>
          <a:xfrm>
            <a:off x="510778" y="1263356"/>
            <a:ext cx="8884444" cy="483286"/>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補助事業により提供される製品・サービス等の売上高の持続的な成長が見込まれることについてご記載ください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さらに、その成長率は、補助事業の関連する市場規模全体の伸びを上回るものであるということについてご記載ください</a:t>
            </a:r>
          </a:p>
        </p:txBody>
      </p:sp>
      <p:sp>
        <p:nvSpPr>
          <p:cNvPr id="6" name="正方形/長方形 5">
            <a:extLst>
              <a:ext uri="{FF2B5EF4-FFF2-40B4-BE49-F238E27FC236}">
                <a16:creationId xmlns:a16="http://schemas.microsoft.com/office/drawing/2014/main" id="{BF39B013-6203-1B8A-3F14-553D06CB320F}"/>
              </a:ext>
            </a:extLst>
          </p:cNvPr>
          <p:cNvSpPr/>
          <p:nvPr/>
        </p:nvSpPr>
        <p:spPr>
          <a:xfrm>
            <a:off x="510778" y="1779387"/>
            <a:ext cx="1428750" cy="262471"/>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ja-JP" altLang="en-US" sz="1000">
                <a:solidFill>
                  <a:srgbClr val="575757"/>
                </a:solidFill>
                <a:latin typeface="Meiryo UI" panose="020B0604030504040204" pitchFamily="50" charset="-128"/>
                <a:ea typeface="Meiryo UI" panose="020B0604030504040204" pitchFamily="50" charset="-128"/>
              </a:rPr>
              <a:t>グラフイメージ</a:t>
            </a:r>
          </a:p>
        </p:txBody>
      </p:sp>
      <p:sp>
        <p:nvSpPr>
          <p:cNvPr id="15" name="正方形/長方形 14">
            <a:extLst>
              <a:ext uri="{FF2B5EF4-FFF2-40B4-BE49-F238E27FC236}">
                <a16:creationId xmlns:a16="http://schemas.microsoft.com/office/drawing/2014/main" id="{659F4439-60E7-6264-B75A-F7986B493B34}"/>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cxnSp>
        <p:nvCxnSpPr>
          <p:cNvPr id="30" name="直線コネクタ 29">
            <a:extLst>
              <a:ext uri="{FF2B5EF4-FFF2-40B4-BE49-F238E27FC236}">
                <a16:creationId xmlns:a16="http://schemas.microsoft.com/office/drawing/2014/main" id="{2BF08F7F-30A0-36D9-33BB-015A939BBCB1}"/>
              </a:ext>
            </a:extLst>
          </p:cNvPr>
          <p:cNvCxnSpPr>
            <a:cxnSpLocks/>
          </p:cNvCxnSpPr>
          <p:nvPr/>
        </p:nvCxnSpPr>
        <p:spPr>
          <a:xfrm flipV="1">
            <a:off x="4803726" y="3392052"/>
            <a:ext cx="547028" cy="52018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8E9C3287-2EA3-527D-D602-002F48B5B195}"/>
              </a:ext>
            </a:extLst>
          </p:cNvPr>
          <p:cNvSpPr/>
          <p:nvPr/>
        </p:nvSpPr>
        <p:spPr>
          <a:xfrm>
            <a:off x="5027141" y="3088048"/>
            <a:ext cx="2475375" cy="7036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「年平均成長率」については、様式</a:t>
            </a:r>
            <a:r>
              <a:rPr lang="en-US" altLang="ja-JP" sz="900" kern="0" spc="50">
                <a:latin typeface="Meiryo UI" panose="020B0604030504040204" pitchFamily="50" charset="-128"/>
                <a:ea typeface="Meiryo UI" panose="020B0604030504040204" pitchFamily="50" charset="-128"/>
              </a:rPr>
              <a:t>2_②</a:t>
            </a:r>
            <a:r>
              <a:rPr lang="ja-JP" altLang="en-US" sz="900" kern="0" spc="50">
                <a:latin typeface="Meiryo UI" panose="020B0604030504040204" pitchFamily="50" charset="-128"/>
                <a:ea typeface="Meiryo UI" panose="020B0604030504040204" pitchFamily="50" charset="-128"/>
              </a:rPr>
              <a:t>補助事業情報の「</a:t>
            </a:r>
            <a:r>
              <a:rPr lang="en-US" altLang="ja-JP" sz="900" kern="0" spc="50">
                <a:latin typeface="Meiryo UI" panose="020B0604030504040204" pitchFamily="50" charset="-128"/>
                <a:ea typeface="Meiryo UI" panose="020B0604030504040204" pitchFamily="50" charset="-128"/>
              </a:rPr>
              <a:t>6-15 </a:t>
            </a:r>
            <a:r>
              <a:rPr lang="ja-JP" altLang="en-US" sz="900" kern="0" spc="50">
                <a:latin typeface="Meiryo UI" panose="020B0604030504040204" pitchFamily="50" charset="-128"/>
                <a:ea typeface="Meiryo UI" panose="020B0604030504040204" pitchFamily="50" charset="-128"/>
              </a:rPr>
              <a:t>市場伸び率」の数値と整合させてご記入ください</a:t>
            </a:r>
          </a:p>
        </p:txBody>
      </p:sp>
    </p:spTree>
    <p:extLst>
      <p:ext uri="{BB962C8B-B14F-4D97-AF65-F5344CB8AC3E}">
        <p14:creationId xmlns:p14="http://schemas.microsoft.com/office/powerpoint/2010/main" val="1736228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0A7C82-68DE-4E62-1AFF-A45730AEDBAB}"/>
            </a:ext>
          </a:extLst>
        </p:cNvPr>
        <p:cNvGrpSpPr/>
        <p:nvPr/>
      </p:nvGrpSpPr>
      <p:grpSpPr>
        <a:xfrm>
          <a:off x="0" y="0"/>
          <a:ext cx="0" cy="0"/>
          <a:chOff x="0" y="0"/>
          <a:chExt cx="0" cy="0"/>
        </a:xfrm>
      </p:grpSpPr>
      <p:sp>
        <p:nvSpPr>
          <p:cNvPr id="16" name="フリーフォーム: 図形 15">
            <a:extLst>
              <a:ext uri="{FF2B5EF4-FFF2-40B4-BE49-F238E27FC236}">
                <a16:creationId xmlns:a16="http://schemas.microsoft.com/office/drawing/2014/main" id="{96AD43AE-ABD9-88D7-99ED-76FA87966CDC}"/>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7" name="フリーフォーム: 図形 16">
            <a:extLst>
              <a:ext uri="{FF2B5EF4-FFF2-40B4-BE49-F238E27FC236}">
                <a16:creationId xmlns:a16="http://schemas.microsoft.com/office/drawing/2014/main" id="{2AE80C1A-BAB4-4EF0-21E2-A995AB34374D}"/>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8" name="フリーフォーム: 図形 17">
            <a:extLst>
              <a:ext uri="{FF2B5EF4-FFF2-40B4-BE49-F238E27FC236}">
                <a16:creationId xmlns:a16="http://schemas.microsoft.com/office/drawing/2014/main" id="{3E8C12B6-7FDC-B39E-ADAA-FB69231D756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3" name="タイトル 2">
            <a:extLst>
              <a:ext uri="{FF2B5EF4-FFF2-40B4-BE49-F238E27FC236}">
                <a16:creationId xmlns:a16="http://schemas.microsoft.com/office/drawing/2014/main" id="{FF6658DA-9053-936B-6A8F-BB555E55738A}"/>
              </a:ext>
            </a:extLst>
          </p:cNvPr>
          <p:cNvSpPr>
            <a:spLocks noGrp="1"/>
          </p:cNvSpPr>
          <p:nvPr>
            <p:ph type="title"/>
          </p:nvPr>
        </p:nvSpPr>
        <p:spPr>
          <a:xfrm>
            <a:off x="511875" y="242563"/>
            <a:ext cx="8883347" cy="166199"/>
          </a:xfrm>
        </p:spPr>
        <p:txBody>
          <a:bodyPr vert="horz"/>
          <a:lstStyle/>
          <a:p>
            <a:r>
              <a:rPr lang="ja-JP" altLang="en-US"/>
              <a:t>２</a:t>
            </a:r>
            <a:r>
              <a:rPr lang="en-US" altLang="ja-JP" sz="1200"/>
              <a:t>.</a:t>
            </a:r>
            <a:r>
              <a:rPr lang="ja-JP" altLang="en-US" sz="1200"/>
              <a:t>先進性・成長性／売上向上の見込み</a:t>
            </a:r>
            <a:endParaRPr lang="ja-JP" altLang="en-US"/>
          </a:p>
        </p:txBody>
      </p:sp>
      <p:sp>
        <p:nvSpPr>
          <p:cNvPr id="5" name="テキスト プレースホルダー 4">
            <a:extLst>
              <a:ext uri="{FF2B5EF4-FFF2-40B4-BE49-F238E27FC236}">
                <a16:creationId xmlns:a16="http://schemas.microsoft.com/office/drawing/2014/main" id="{42140ACA-9B42-80A6-3133-95F4462B2A87}"/>
              </a:ext>
            </a:extLst>
          </p:cNvPr>
          <p:cNvSpPr>
            <a:spLocks noGrp="1"/>
          </p:cNvSpPr>
          <p:nvPr>
            <p:ph type="body" sz="quarter" idx="15"/>
          </p:nvPr>
        </p:nvSpPr>
        <p:spPr/>
        <p:txBody>
          <a:bodyPr/>
          <a:lstStyle/>
          <a:p>
            <a:endParaRPr lang="ja-JP" altLang="en-US"/>
          </a:p>
        </p:txBody>
      </p:sp>
      <p:sp>
        <p:nvSpPr>
          <p:cNvPr id="14" name="フリーフォーム: 図形 13">
            <a:extLst>
              <a:ext uri="{FF2B5EF4-FFF2-40B4-BE49-F238E27FC236}">
                <a16:creationId xmlns:a16="http://schemas.microsoft.com/office/drawing/2014/main" id="{088B2B8A-F179-C903-073A-CEA0F0EE3C20}"/>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4" name="正方形/長方形 3">
            <a:extLst>
              <a:ext uri="{FF2B5EF4-FFF2-40B4-BE49-F238E27FC236}">
                <a16:creationId xmlns:a16="http://schemas.microsoft.com/office/drawing/2014/main" id="{F5CA0110-6E9D-A23B-2A69-0A7DE74A5BD9}"/>
              </a:ext>
            </a:extLst>
          </p:cNvPr>
          <p:cNvSpPr/>
          <p:nvPr/>
        </p:nvSpPr>
        <p:spPr>
          <a:xfrm>
            <a:off x="415925" y="2081213"/>
            <a:ext cx="8987953" cy="318673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116585" rIns="80201" bIns="40101" numCol="1" spcCol="0" rtlCol="0" fromWordArt="0" anchor="t" anchorCtr="0" forceAA="0" compatLnSpc="1">
            <a:prstTxWarp prst="textNoShape">
              <a:avLst/>
            </a:prstTxWarp>
            <a:noAutofit/>
          </a:bodyPr>
          <a:lstStyle/>
          <a:p>
            <a:pPr defTabSz="987095" fontAlgn="auto">
              <a:spcBef>
                <a:spcPts val="324"/>
              </a:spcBef>
              <a:spcAft>
                <a:spcPts val="0"/>
              </a:spcAft>
            </a:pPr>
            <a:r>
              <a:rPr lang="ja-JP" altLang="en-US" sz="1400" b="1">
                <a:solidFill>
                  <a:prstClr val="black"/>
                </a:solidFill>
                <a:latin typeface="Meiryo UI" panose="020B0604030504040204" pitchFamily="50" charset="-128"/>
                <a:ea typeface="Meiryo UI" panose="020B0604030504040204" pitchFamily="50" charset="-128"/>
              </a:rPr>
              <a:t>下記の項目例等について、今後の大学連携の予定を記載ください</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324"/>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実施事項（共同研究等）</a:t>
            </a:r>
            <a:br>
              <a:rPr lang="en-US" altLang="ja-JP" sz="1400" b="1">
                <a:solidFill>
                  <a:prstClr val="black"/>
                </a:solidFill>
                <a:latin typeface="Meiryo UI" panose="020B0604030504040204" pitchFamily="50" charset="-128"/>
                <a:ea typeface="Meiryo UI" panose="020B0604030504040204" pitchFamily="50" charset="-128"/>
              </a:rPr>
            </a:br>
            <a:r>
              <a:rPr lang="en-US" altLang="ja-JP" sz="1400" b="1" i="1">
                <a:solidFill>
                  <a:prstClr val="black"/>
                </a:solidFill>
                <a:latin typeface="Meiryo UI" panose="020B0604030504040204" pitchFamily="50" charset="-128"/>
                <a:ea typeface="Meiryo UI" panose="020B0604030504040204" pitchFamily="50" charset="-128"/>
              </a:rPr>
              <a:t>※</a:t>
            </a:r>
            <a:r>
              <a:rPr lang="ja-JP" altLang="en-US" sz="1400" b="1" i="1">
                <a:solidFill>
                  <a:prstClr val="black"/>
                </a:solidFill>
                <a:latin typeface="Meiryo UI" panose="020B0604030504040204" pitchFamily="50" charset="-128"/>
                <a:ea typeface="Meiryo UI" panose="020B0604030504040204" pitchFamily="50" charset="-128"/>
              </a:rPr>
              <a:t>写真等を活用し、実施内容が伝わりやすいよう工夫ください</a:t>
            </a:r>
          </a:p>
          <a:p>
            <a:pPr marL="483424" indent="-342900" defTabSz="987095" fontAlgn="auto">
              <a:spcBef>
                <a:spcPts val="324"/>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狙い（企業イメージ向上や製品への理解促進、地域への環境教育、人材確保等）</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324"/>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想定する役割分担</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324"/>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期待される連携の成果・効果</a:t>
            </a:r>
            <a:endParaRPr lang="en-US" altLang="ja-JP" sz="1400" b="1">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endParaRPr lang="en-US" altLang="ja-JP" sz="1400">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endParaRPr lang="en-US" altLang="ja-JP" sz="1400">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r>
              <a:rPr lang="en-US" altLang="ja-JP" sz="1400">
                <a:solidFill>
                  <a:srgbClr val="0070C0"/>
                </a:solidFill>
                <a:latin typeface="Meiryo UI" panose="020B0604030504040204" pitchFamily="50" charset="-128"/>
                <a:ea typeface="Meiryo UI" panose="020B0604030504040204" pitchFamily="50" charset="-128"/>
              </a:rPr>
              <a:t>※</a:t>
            </a:r>
            <a:r>
              <a:rPr lang="ja-JP" altLang="en-US" sz="1400">
                <a:solidFill>
                  <a:srgbClr val="0070C0"/>
                </a:solidFill>
                <a:latin typeface="Meiryo UI" panose="020B0604030504040204" pitchFamily="50" charset="-128"/>
                <a:ea typeface="Meiryo UI" panose="020B0604030504040204" pitchFamily="50" charset="-128"/>
              </a:rPr>
              <a:t>既に産学連携の実績がある場合、補記として記載いただくことは構いません。</a:t>
            </a:r>
            <a:endParaRPr lang="en-US" altLang="ja-JP" sz="1400">
              <a:solidFill>
                <a:srgbClr val="0070C0"/>
              </a:solidFill>
              <a:latin typeface="Meiryo UI" panose="020B0604030504040204" pitchFamily="50" charset="-128"/>
              <a:ea typeface="Meiryo UI" panose="020B0604030504040204" pitchFamily="50" charset="-128"/>
            </a:endParaRPr>
          </a:p>
        </p:txBody>
      </p:sp>
      <p:sp>
        <p:nvSpPr>
          <p:cNvPr id="6" name="吹き出し: 角を丸めた四角形 5">
            <a:extLst>
              <a:ext uri="{FF2B5EF4-FFF2-40B4-BE49-F238E27FC236}">
                <a16:creationId xmlns:a16="http://schemas.microsoft.com/office/drawing/2014/main" id="{878026D9-B7F6-1460-484C-5EE49ABBE1A1}"/>
              </a:ext>
            </a:extLst>
          </p:cNvPr>
          <p:cNvSpPr/>
          <p:nvPr/>
        </p:nvSpPr>
        <p:spPr>
          <a:xfrm>
            <a:off x="3045125" y="5115723"/>
            <a:ext cx="6478437" cy="1232800"/>
          </a:xfrm>
          <a:prstGeom prst="wedgeRoundRectCallout">
            <a:avLst>
              <a:gd name="adj1" fmla="val -38879"/>
              <a:gd name="adj2" fmla="val -73039"/>
              <a:gd name="adj3" fmla="val 16667"/>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3" tIns="40101" rIns="77723" bIns="40101" numCol="1" spcCol="0" rtlCol="0" fromWordArt="0" anchor="ctr" anchorCtr="0" forceAA="0" compatLnSpc="1">
            <a:prstTxWarp prst="textNoShape">
              <a:avLst/>
            </a:prstTxWarp>
            <a:noAutofit/>
          </a:bodyPr>
          <a:lstStyle/>
          <a:p>
            <a:pPr marL="285750" indent="-285750" defTabSz="802015" fontAlgn="auto">
              <a:spcBef>
                <a:spcPts val="0"/>
              </a:spcBef>
              <a:spcAft>
                <a:spcPts val="0"/>
              </a:spcAft>
              <a:buFont typeface="Arial" panose="020B0604020202020204" pitchFamily="34" charset="0"/>
              <a:buChar char="•"/>
            </a:pPr>
            <a:r>
              <a:rPr lang="ja-JP" altLang="en-US" sz="1511" b="1">
                <a:solidFill>
                  <a:prstClr val="black"/>
                </a:solidFill>
                <a:latin typeface="Meiryo UI" panose="020B0604030504040204" pitchFamily="50" charset="-128"/>
                <a:ea typeface="Meiryo UI" panose="020B0604030504040204" pitchFamily="50" charset="-128"/>
              </a:rPr>
              <a:t>本スライドは、該当する今後の取組予定がある場合のみ記載ください</a:t>
            </a:r>
            <a:endParaRPr lang="en-US" altLang="ja-JP" sz="1511" b="1">
              <a:solidFill>
                <a:prstClr val="black"/>
              </a:solidFill>
              <a:latin typeface="Meiryo UI" panose="020B0604030504040204" pitchFamily="50" charset="-128"/>
              <a:ea typeface="Meiryo UI" panose="020B0604030504040204" pitchFamily="50" charset="-128"/>
            </a:endParaRPr>
          </a:p>
          <a:p>
            <a:pPr marL="285750" indent="-285750" defTabSz="802015" fontAlgn="auto">
              <a:spcBef>
                <a:spcPts val="0"/>
              </a:spcBef>
              <a:spcAft>
                <a:spcPts val="0"/>
              </a:spcAft>
              <a:buFont typeface="Arial" panose="020B0604020202020204" pitchFamily="34" charset="0"/>
              <a:buChar char="•"/>
            </a:pPr>
            <a:r>
              <a:rPr lang="ja-JP" altLang="en-US" sz="1511" b="1">
                <a:solidFill>
                  <a:prstClr val="black"/>
                </a:solidFill>
                <a:latin typeface="Meiryo UI" panose="020B0604030504040204" pitchFamily="50" charset="-128"/>
                <a:ea typeface="Meiryo UI" panose="020B0604030504040204" pitchFamily="50" charset="-128"/>
              </a:rPr>
              <a:t>フリー</a:t>
            </a:r>
            <a:r>
              <a:rPr lang="en-US" altLang="ja-JP" sz="1511" b="1">
                <a:solidFill>
                  <a:prstClr val="black"/>
                </a:solidFill>
                <a:latin typeface="Meiryo UI" panose="020B0604030504040204" pitchFamily="50" charset="-128"/>
                <a:ea typeface="Meiryo UI" panose="020B0604030504040204" pitchFamily="50" charset="-128"/>
              </a:rPr>
              <a:t>FMT</a:t>
            </a:r>
            <a:r>
              <a:rPr lang="ja-JP" altLang="en-US" sz="1511" b="1">
                <a:solidFill>
                  <a:prstClr val="black"/>
                </a:solidFill>
                <a:latin typeface="Meiryo UI" panose="020B0604030504040204" pitchFamily="50" charset="-128"/>
                <a:ea typeface="Meiryo UI" panose="020B0604030504040204" pitchFamily="50" charset="-128"/>
              </a:rPr>
              <a:t>の様式のため、記載方法は問いません</a:t>
            </a:r>
            <a:br>
              <a:rPr lang="en-US" altLang="ja-JP" sz="1511" b="1">
                <a:solidFill>
                  <a:prstClr val="black"/>
                </a:solidFill>
                <a:latin typeface="Meiryo UI" panose="020B0604030504040204" pitchFamily="50" charset="-128"/>
                <a:ea typeface="Meiryo UI" panose="020B0604030504040204" pitchFamily="50" charset="-128"/>
              </a:rPr>
            </a:br>
            <a:r>
              <a:rPr lang="ja-JP" altLang="en-US" sz="1511" b="1">
                <a:solidFill>
                  <a:prstClr val="black"/>
                </a:solidFill>
                <a:latin typeface="Meiryo UI" panose="020B0604030504040204" pitchFamily="50" charset="-128"/>
                <a:ea typeface="Meiryo UI" panose="020B0604030504040204" pitchFamily="50" charset="-128"/>
              </a:rPr>
              <a:t>（できるだけ、上記</a:t>
            </a:r>
            <a:r>
              <a:rPr lang="en-US" altLang="ja-JP" sz="1511" b="1">
                <a:solidFill>
                  <a:prstClr val="black"/>
                </a:solidFill>
                <a:latin typeface="Meiryo UI" panose="020B0604030504040204" pitchFamily="50" charset="-128"/>
                <a:ea typeface="Meiryo UI" panose="020B0604030504040204" pitchFamily="50" charset="-128"/>
              </a:rPr>
              <a:t>1~4</a:t>
            </a:r>
            <a:r>
              <a:rPr lang="ja-JP" altLang="en-US" sz="1511" b="1">
                <a:solidFill>
                  <a:prstClr val="black"/>
                </a:solidFill>
                <a:latin typeface="Meiryo UI" panose="020B0604030504040204" pitchFamily="50" charset="-128"/>
                <a:ea typeface="Meiryo UI" panose="020B0604030504040204" pitchFamily="50" charset="-128"/>
              </a:rPr>
              <a:t>項目例は抑えてください）</a:t>
            </a:r>
            <a:endParaRPr lang="en-US" altLang="ja-JP" sz="1511" b="1">
              <a:solidFill>
                <a:prstClr val="black"/>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BE0483C-5BC3-67EF-C3A4-A5C6E1A7948C}"/>
              </a:ext>
            </a:extLst>
          </p:cNvPr>
          <p:cNvSpPr/>
          <p:nvPr/>
        </p:nvSpPr>
        <p:spPr>
          <a:xfrm rot="1981251">
            <a:off x="6764554" y="2867698"/>
            <a:ext cx="2677447" cy="621943"/>
          </a:xfrm>
          <a:prstGeom prst="rect">
            <a:avLst/>
          </a:prstGeom>
          <a:solidFill>
            <a:srgbClr val="30C1D7"/>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800">
                <a:solidFill>
                  <a:schemeClr val="bg1">
                    <a:lumMod val="50000"/>
                  </a:schemeClr>
                </a:solidFill>
                <a:latin typeface="Meiryo UI" panose="020B0604030504040204" pitchFamily="50" charset="-128"/>
                <a:ea typeface="Meiryo UI" panose="020B0604030504040204" pitchFamily="50" charset="-128"/>
              </a:rPr>
              <a:t>様式</a:t>
            </a:r>
            <a:r>
              <a:rPr kumimoji="1" lang="en-US" altLang="ja-JP" sz="1800">
                <a:solidFill>
                  <a:schemeClr val="bg1">
                    <a:lumMod val="50000"/>
                  </a:schemeClr>
                </a:solidFill>
                <a:latin typeface="Meiryo UI" panose="020B0604030504040204" pitchFamily="50" charset="-128"/>
                <a:ea typeface="Meiryo UI" panose="020B0604030504040204" pitchFamily="50" charset="-128"/>
              </a:rPr>
              <a:t>FMT</a:t>
            </a:r>
            <a:r>
              <a:rPr kumimoji="1" lang="ja-JP" altLang="en-US" sz="1800">
                <a:solidFill>
                  <a:schemeClr val="bg1">
                    <a:lumMod val="50000"/>
                  </a:schemeClr>
                </a:solidFill>
                <a:latin typeface="Meiryo UI" panose="020B0604030504040204" pitchFamily="50" charset="-128"/>
                <a:ea typeface="Meiryo UI" panose="020B0604030504040204" pitchFamily="50" charset="-128"/>
              </a:rPr>
              <a:t>　サンプル</a:t>
            </a:r>
          </a:p>
        </p:txBody>
      </p:sp>
      <p:sp>
        <p:nvSpPr>
          <p:cNvPr id="9" name="フリーフォーム: 図形 8">
            <a:extLst>
              <a:ext uri="{FF2B5EF4-FFF2-40B4-BE49-F238E27FC236}">
                <a16:creationId xmlns:a16="http://schemas.microsoft.com/office/drawing/2014/main" id="{EF95B024-0091-5330-46A0-7C4E1EC9893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 イ ウ</a:t>
            </a:r>
          </a:p>
        </p:txBody>
      </p:sp>
      <p:sp>
        <p:nvSpPr>
          <p:cNvPr id="10" name="正方形/長方形 9">
            <a:extLst>
              <a:ext uri="{FF2B5EF4-FFF2-40B4-BE49-F238E27FC236}">
                <a16:creationId xmlns:a16="http://schemas.microsoft.com/office/drawing/2014/main" id="{DF9F5E16-2A06-041A-DB21-DD3C4E44C31D}"/>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431B56BB-35C0-2C9D-C2BB-279B323AE50C}"/>
              </a:ext>
            </a:extLst>
          </p:cNvPr>
          <p:cNvSpPr/>
          <p:nvPr/>
        </p:nvSpPr>
        <p:spPr>
          <a:xfrm>
            <a:off x="510778" y="1263356"/>
            <a:ext cx="8884444" cy="483286"/>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（今後の取組みがある場合は、）</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今後の大学連携の予定を記載ください</a:t>
            </a:r>
          </a:p>
        </p:txBody>
      </p:sp>
    </p:spTree>
    <p:extLst>
      <p:ext uri="{BB962C8B-B14F-4D97-AF65-F5344CB8AC3E}">
        <p14:creationId xmlns:p14="http://schemas.microsoft.com/office/powerpoint/2010/main" val="2785072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フリーフォーム: 図形 59">
            <a:extLst>
              <a:ext uri="{FF2B5EF4-FFF2-40B4-BE49-F238E27FC236}">
                <a16:creationId xmlns:a16="http://schemas.microsoft.com/office/drawing/2014/main" id="{745233F8-11D2-10DC-B6FA-1659000FBA96}"/>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a:t>
            </a:r>
            <a:r>
              <a:rPr kumimoji="1" lang="ja-JP" altLang="en-US" sz="800" b="1" dirty="0">
                <a:solidFill>
                  <a:schemeClr val="tx1"/>
                </a:solidFill>
                <a:latin typeface="Meiryo UI" panose="020B0604030504040204" pitchFamily="50" charset="-128"/>
                <a:ea typeface="Meiryo UI" panose="020B0604030504040204" pitchFamily="50" charset="-128"/>
              </a:rPr>
              <a:t>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イ </a:t>
            </a:r>
          </a:p>
        </p:txBody>
      </p:sp>
      <p:sp>
        <p:nvSpPr>
          <p:cNvPr id="61" name="フリーフォーム: 図形 60">
            <a:extLst>
              <a:ext uri="{FF2B5EF4-FFF2-40B4-BE49-F238E27FC236}">
                <a16:creationId xmlns:a16="http://schemas.microsoft.com/office/drawing/2014/main" id="{99B7B542-9FF3-0C00-C8CA-64FE9A01CC99}"/>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62" name="フリーフォーム: 図形 61">
            <a:extLst>
              <a:ext uri="{FF2B5EF4-FFF2-40B4-BE49-F238E27FC236}">
                <a16:creationId xmlns:a16="http://schemas.microsoft.com/office/drawing/2014/main" id="{A0D74967-41CD-225A-FE5F-E183A325C000}"/>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3" name="タイトル 2">
            <a:extLst>
              <a:ext uri="{FF2B5EF4-FFF2-40B4-BE49-F238E27FC236}">
                <a16:creationId xmlns:a16="http://schemas.microsoft.com/office/drawing/2014/main" id="{8FE6BEC1-9B83-AB03-12A1-51C60186A0E3}"/>
              </a:ext>
            </a:extLst>
          </p:cNvPr>
          <p:cNvSpPr>
            <a:spLocks noGrp="1"/>
          </p:cNvSpPr>
          <p:nvPr>
            <p:ph type="title"/>
          </p:nvPr>
        </p:nvSpPr>
        <p:spPr>
          <a:xfrm>
            <a:off x="511875" y="242563"/>
            <a:ext cx="8883347" cy="166199"/>
          </a:xfrm>
        </p:spPr>
        <p:txBody>
          <a:bodyPr vert="horz"/>
          <a:lstStyle/>
          <a:p>
            <a:r>
              <a:rPr lang="ja-JP" altLang="en-US"/>
              <a:t>３</a:t>
            </a:r>
            <a:r>
              <a:rPr lang="en-US" altLang="ja-JP" sz="1200"/>
              <a:t>.</a:t>
            </a:r>
            <a:r>
              <a:rPr lang="ja-JP" altLang="en-US" sz="1200"/>
              <a:t>地域への波及効果／賃上げ計画</a:t>
            </a:r>
            <a:endParaRPr lang="ja-JP" altLang="en-US"/>
          </a:p>
        </p:txBody>
      </p:sp>
      <p:sp>
        <p:nvSpPr>
          <p:cNvPr id="4" name="テキスト プレースホルダー 3">
            <a:extLst>
              <a:ext uri="{FF2B5EF4-FFF2-40B4-BE49-F238E27FC236}">
                <a16:creationId xmlns:a16="http://schemas.microsoft.com/office/drawing/2014/main" id="{D5719852-57D2-4F4C-BFD0-2E77B8AFF98D}"/>
              </a:ext>
            </a:extLst>
          </p:cNvPr>
          <p:cNvSpPr>
            <a:spLocks noGrp="1"/>
          </p:cNvSpPr>
          <p:nvPr>
            <p:ph type="body" sz="quarter" idx="15"/>
          </p:nvPr>
        </p:nvSpPr>
        <p:spPr/>
        <p:txBody>
          <a:bodyPr/>
          <a:lstStyle/>
          <a:p>
            <a:endParaRPr lang="ja-JP" altLang="en-US"/>
          </a:p>
        </p:txBody>
      </p:sp>
      <p:sp>
        <p:nvSpPr>
          <p:cNvPr id="14" name="四角形: 角を丸くする 13">
            <a:extLst>
              <a:ext uri="{FF2B5EF4-FFF2-40B4-BE49-F238E27FC236}">
                <a16:creationId xmlns:a16="http://schemas.microsoft.com/office/drawing/2014/main" id="{7DE17286-984D-E625-B035-5E972300A69C}"/>
              </a:ext>
            </a:extLst>
          </p:cNvPr>
          <p:cNvSpPr/>
          <p:nvPr/>
        </p:nvSpPr>
        <p:spPr>
          <a:xfrm>
            <a:off x="1714931" y="2084973"/>
            <a:ext cx="1578459" cy="374787"/>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en-US" altLang="ja-JP" sz="1200" b="1">
                <a:solidFill>
                  <a:sysClr val="windowText" lastClr="000000"/>
                </a:solidFill>
                <a:latin typeface="Meiryo UI"/>
                <a:ea typeface="Meiryo UI"/>
              </a:rPr>
              <a:t>20xx</a:t>
            </a:r>
            <a:r>
              <a:rPr lang="ja-JP" altLang="en-US" sz="1200" b="1">
                <a:solidFill>
                  <a:sysClr val="windowText" lastClr="000000"/>
                </a:solidFill>
                <a:latin typeface="Meiryo UI"/>
                <a:ea typeface="Meiryo UI"/>
              </a:rPr>
              <a:t>年度</a:t>
            </a:r>
            <a:br>
              <a:rPr lang="en-US" altLang="ja-JP" sz="1200" b="1">
                <a:solidFill>
                  <a:sysClr val="windowText" lastClr="000000"/>
                </a:solidFill>
                <a:latin typeface="Meiryo UI"/>
                <a:ea typeface="Meiryo UI"/>
              </a:rPr>
            </a:br>
            <a:r>
              <a:rPr lang="en-US" altLang="ja-JP" sz="1200" b="1">
                <a:solidFill>
                  <a:sysClr val="windowText" lastClr="000000"/>
                </a:solidFill>
                <a:latin typeface="Meiryo UI"/>
                <a:ea typeface="Meiryo UI"/>
              </a:rPr>
              <a:t> (</a:t>
            </a:r>
            <a:r>
              <a:rPr lang="ja-JP" altLang="en-US" sz="1200" b="1">
                <a:solidFill>
                  <a:sysClr val="windowText" lastClr="000000"/>
                </a:solidFill>
                <a:latin typeface="Meiryo UI"/>
                <a:ea typeface="Meiryo UI"/>
              </a:rPr>
              <a:t>基準年度</a:t>
            </a:r>
            <a:r>
              <a:rPr lang="en-US" altLang="ja-JP" sz="1200" b="1">
                <a:solidFill>
                  <a:sysClr val="windowText" lastClr="000000"/>
                </a:solidFill>
                <a:latin typeface="Meiryo UI"/>
                <a:ea typeface="Meiryo UI"/>
              </a:rPr>
              <a:t>)</a:t>
            </a:r>
            <a:endParaRPr kumimoji="1" lang="en-US" altLang="ja-JP" sz="1200" b="1">
              <a:solidFill>
                <a:sysClr val="windowText" lastClr="000000"/>
              </a:solidFill>
              <a:latin typeface="Meiryo UI"/>
              <a:ea typeface="Meiryo UI"/>
            </a:endParaRPr>
          </a:p>
        </p:txBody>
      </p:sp>
      <p:sp>
        <p:nvSpPr>
          <p:cNvPr id="20" name="四角形: 角を丸くする 19">
            <a:extLst>
              <a:ext uri="{FF2B5EF4-FFF2-40B4-BE49-F238E27FC236}">
                <a16:creationId xmlns:a16="http://schemas.microsoft.com/office/drawing/2014/main" id="{5ACD3E11-12DE-4DCD-44CE-262FFFE7BD71}"/>
              </a:ext>
            </a:extLst>
          </p:cNvPr>
          <p:cNvSpPr/>
          <p:nvPr/>
        </p:nvSpPr>
        <p:spPr>
          <a:xfrm>
            <a:off x="3475562" y="2084973"/>
            <a:ext cx="1578459" cy="374787"/>
          </a:xfrm>
          <a:prstGeom prst="roundRect">
            <a:avLst>
              <a:gd name="adj" fmla="val 40234"/>
            </a:avLst>
          </a:prstGeom>
          <a:solidFill>
            <a:srgbClr val="002060"/>
          </a:solidFill>
          <a:ln>
            <a:noFill/>
          </a:ln>
        </p:spPr>
        <p:txBody>
          <a:bodyPr wrap="square" lIns="36000" rIns="36000" anchor="ctr">
            <a:noAutofit/>
          </a:bodyPr>
          <a:lstStyle/>
          <a:p>
            <a:pPr algn="ctr" defTabSz="914400"/>
            <a:r>
              <a:rPr lang="en-US" altLang="ja-JP" sz="1200" b="1">
                <a:solidFill>
                  <a:schemeClr val="bg1"/>
                </a:solidFill>
                <a:latin typeface="Meiryo UI"/>
                <a:ea typeface="Meiryo UI"/>
              </a:rPr>
              <a:t>20xx</a:t>
            </a:r>
            <a:r>
              <a:rPr lang="ja-JP" altLang="en-US" sz="1200" b="1">
                <a:solidFill>
                  <a:schemeClr val="bg1"/>
                </a:solidFill>
                <a:latin typeface="Meiryo UI"/>
                <a:ea typeface="Meiryo UI"/>
              </a:rPr>
              <a:t>年度</a:t>
            </a:r>
            <a:br>
              <a:rPr lang="en-US" altLang="ja-JP" sz="1200" b="1">
                <a:solidFill>
                  <a:schemeClr val="bg1"/>
                </a:solidFill>
                <a:latin typeface="Meiryo UI"/>
                <a:ea typeface="Meiryo UI"/>
              </a:rPr>
            </a:br>
            <a:r>
              <a:rPr lang="en-US" altLang="ja-JP" sz="1200" b="1">
                <a:solidFill>
                  <a:schemeClr val="bg1"/>
                </a:solidFill>
                <a:latin typeface="Meiryo UI"/>
                <a:ea typeface="Meiryo UI"/>
              </a:rPr>
              <a:t> (</a:t>
            </a:r>
            <a:r>
              <a:rPr lang="ja-JP" altLang="en-US" sz="1200" b="1">
                <a:solidFill>
                  <a:schemeClr val="bg1"/>
                </a:solidFill>
                <a:latin typeface="Meiryo UI"/>
                <a:ea typeface="Meiryo UI"/>
              </a:rPr>
              <a:t>基準年度</a:t>
            </a:r>
            <a:r>
              <a:rPr lang="en-US" altLang="ja-JP" sz="1200" b="1">
                <a:solidFill>
                  <a:schemeClr val="bg1"/>
                </a:solidFill>
                <a:latin typeface="Meiryo UI"/>
                <a:ea typeface="Meiryo UI"/>
              </a:rPr>
              <a:t>+3</a:t>
            </a:r>
            <a:r>
              <a:rPr lang="ja-JP" altLang="en-US" sz="1200" b="1">
                <a:solidFill>
                  <a:schemeClr val="bg1"/>
                </a:solidFill>
                <a:latin typeface="Meiryo UI"/>
                <a:ea typeface="Meiryo UI"/>
              </a:rPr>
              <a:t>年後</a:t>
            </a:r>
            <a:r>
              <a:rPr lang="en-US" altLang="ja-JP" sz="1200" b="1">
                <a:solidFill>
                  <a:schemeClr val="bg1"/>
                </a:solidFill>
                <a:latin typeface="Meiryo UI"/>
                <a:ea typeface="Meiryo UI"/>
              </a:rPr>
              <a:t>)</a:t>
            </a:r>
            <a:endParaRPr kumimoji="1" lang="en-US" altLang="ja-JP" sz="1200" b="1">
              <a:solidFill>
                <a:schemeClr val="bg1"/>
              </a:solidFill>
              <a:latin typeface="Meiryo UI"/>
              <a:ea typeface="Meiryo UI"/>
            </a:endParaRPr>
          </a:p>
        </p:txBody>
      </p:sp>
      <p:sp>
        <p:nvSpPr>
          <p:cNvPr id="27" name="四角形: 角を丸くする 26">
            <a:extLst>
              <a:ext uri="{FF2B5EF4-FFF2-40B4-BE49-F238E27FC236}">
                <a16:creationId xmlns:a16="http://schemas.microsoft.com/office/drawing/2014/main" id="{5C1890AE-BF96-71D3-ED70-4BDA49199032}"/>
              </a:ext>
            </a:extLst>
          </p:cNvPr>
          <p:cNvSpPr/>
          <p:nvPr/>
        </p:nvSpPr>
        <p:spPr>
          <a:xfrm>
            <a:off x="5236192" y="2084973"/>
            <a:ext cx="4159029" cy="374787"/>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ja-JP" altLang="en-US" sz="1200" b="1">
                <a:solidFill>
                  <a:sysClr val="windowText" lastClr="000000"/>
                </a:solidFill>
                <a:latin typeface="Meiryo UI"/>
                <a:ea typeface="Meiryo UI"/>
              </a:rPr>
              <a:t>基準年度</a:t>
            </a:r>
            <a:r>
              <a:rPr lang="en-US" altLang="ja-JP" sz="1200" b="1">
                <a:solidFill>
                  <a:sysClr val="windowText" lastClr="000000"/>
                </a:solidFill>
                <a:latin typeface="Meiryo UI"/>
                <a:ea typeface="Meiryo UI"/>
              </a:rPr>
              <a:t>+3</a:t>
            </a:r>
            <a:r>
              <a:rPr lang="ja-JP" altLang="en-US" sz="1200" b="1">
                <a:solidFill>
                  <a:sysClr val="windowText" lastClr="000000"/>
                </a:solidFill>
                <a:latin typeface="Meiryo UI"/>
                <a:ea typeface="Meiryo UI"/>
              </a:rPr>
              <a:t>年後の数値実現に向けた取組内容・根拠</a:t>
            </a:r>
            <a:endParaRPr kumimoji="1" lang="en-US" altLang="ja-JP" sz="1200" b="1">
              <a:solidFill>
                <a:sysClr val="windowText" lastClr="000000"/>
              </a:solidFill>
              <a:latin typeface="Meiryo UI"/>
              <a:ea typeface="Meiryo UI"/>
            </a:endParaRPr>
          </a:p>
        </p:txBody>
      </p:sp>
      <p:sp>
        <p:nvSpPr>
          <p:cNvPr id="58" name="フリーフォーム: 図形 57">
            <a:extLst>
              <a:ext uri="{FF2B5EF4-FFF2-40B4-BE49-F238E27FC236}">
                <a16:creationId xmlns:a16="http://schemas.microsoft.com/office/drawing/2014/main" id="{4561781E-4F49-C36B-D25F-ECA61B08A2FA}"/>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59" name="フリーフォーム: 図形 58">
            <a:extLst>
              <a:ext uri="{FF2B5EF4-FFF2-40B4-BE49-F238E27FC236}">
                <a16:creationId xmlns:a16="http://schemas.microsoft.com/office/drawing/2014/main" id="{A97D8C28-07C9-0AC8-8B2D-DEEB399ED03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5" name="正方形/長方形 4">
            <a:extLst>
              <a:ext uri="{FF2B5EF4-FFF2-40B4-BE49-F238E27FC236}">
                <a16:creationId xmlns:a16="http://schemas.microsoft.com/office/drawing/2014/main" id="{73797DEA-7CC5-D243-988C-E652C175B7EB}"/>
              </a:ext>
            </a:extLst>
          </p:cNvPr>
          <p:cNvSpPr/>
          <p:nvPr/>
        </p:nvSpPr>
        <p:spPr>
          <a:xfrm>
            <a:off x="431987" y="3535356"/>
            <a:ext cx="1160271" cy="891620"/>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en-US" altLang="ja-JP" sz="1200" b="1">
                <a:solidFill>
                  <a:schemeClr val="bg1"/>
                </a:solidFill>
                <a:latin typeface="Meiryo UI"/>
                <a:ea typeface="Meiryo UI"/>
              </a:rPr>
              <a:t>B </a:t>
            </a:r>
            <a:r>
              <a:rPr lang="ja-JP" altLang="en-US" sz="1200" b="1">
                <a:solidFill>
                  <a:schemeClr val="bg1"/>
                </a:solidFill>
                <a:latin typeface="Meiryo UI"/>
                <a:ea typeface="Meiryo UI"/>
              </a:rPr>
              <a:t>従業員</a:t>
            </a:r>
            <a:r>
              <a:rPr lang="en-US" altLang="ja-JP" sz="1200" b="1">
                <a:solidFill>
                  <a:schemeClr val="bg1"/>
                </a:solidFill>
                <a:latin typeface="Meiryo UI"/>
                <a:ea typeface="Meiryo UI"/>
              </a:rPr>
              <a:t>1</a:t>
            </a:r>
            <a:r>
              <a:rPr lang="ja-JP" altLang="en-US" sz="1200" b="1">
                <a:solidFill>
                  <a:schemeClr val="bg1"/>
                </a:solidFill>
                <a:latin typeface="Meiryo UI"/>
                <a:ea typeface="Meiryo UI"/>
              </a:rPr>
              <a:t>人</a:t>
            </a:r>
            <a:br>
              <a:rPr lang="en-US" altLang="ja-JP" sz="1200" b="1">
                <a:solidFill>
                  <a:schemeClr val="bg1"/>
                </a:solidFill>
                <a:latin typeface="Meiryo UI"/>
                <a:ea typeface="Meiryo UI"/>
              </a:rPr>
            </a:br>
            <a:r>
              <a:rPr lang="ja-JP" altLang="en-US" sz="1200" b="1">
                <a:solidFill>
                  <a:schemeClr val="bg1"/>
                </a:solidFill>
                <a:latin typeface="Meiryo UI"/>
                <a:ea typeface="Meiryo UI"/>
              </a:rPr>
              <a:t>あたり</a:t>
            </a:r>
            <a:br>
              <a:rPr lang="en-US" altLang="ja-JP" sz="1200" b="1">
                <a:solidFill>
                  <a:schemeClr val="bg1"/>
                </a:solidFill>
                <a:latin typeface="Meiryo UI"/>
                <a:ea typeface="Meiryo UI"/>
              </a:rPr>
            </a:br>
            <a:r>
              <a:rPr lang="ja-JP" altLang="en-US" sz="1200" b="1">
                <a:solidFill>
                  <a:schemeClr val="bg1"/>
                </a:solidFill>
                <a:latin typeface="Meiryo UI"/>
                <a:ea typeface="Meiryo UI"/>
              </a:rPr>
              <a:t>給与支給総額</a:t>
            </a:r>
            <a:endParaRPr kumimoji="1" lang="en-US" altLang="ja-JP" sz="1200" b="1">
              <a:solidFill>
                <a:schemeClr val="bg1"/>
              </a:solidFill>
              <a:latin typeface="Meiryo UI"/>
              <a:ea typeface="Meiryo UI"/>
            </a:endParaRPr>
          </a:p>
        </p:txBody>
      </p:sp>
      <p:sp>
        <p:nvSpPr>
          <p:cNvPr id="6" name="正方形/長方形 5">
            <a:extLst>
              <a:ext uri="{FF2B5EF4-FFF2-40B4-BE49-F238E27FC236}">
                <a16:creationId xmlns:a16="http://schemas.microsoft.com/office/drawing/2014/main" id="{05642847-340F-53F0-A7B4-82F9007EDCA6}"/>
              </a:ext>
            </a:extLst>
          </p:cNvPr>
          <p:cNvSpPr/>
          <p:nvPr/>
        </p:nvSpPr>
        <p:spPr>
          <a:xfrm>
            <a:off x="1714931" y="3535356"/>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千円</a:t>
            </a:r>
            <a:endParaRPr kumimoji="1" lang="en-US" altLang="ja-JP" sz="1200" b="1">
              <a:solidFill>
                <a:sysClr val="windowText" lastClr="000000"/>
              </a:solidFill>
              <a:latin typeface="Meiryo UI"/>
              <a:ea typeface="Meiryo UI"/>
            </a:endParaRPr>
          </a:p>
        </p:txBody>
      </p:sp>
      <p:sp>
        <p:nvSpPr>
          <p:cNvPr id="7" name="正方形/長方形 6">
            <a:extLst>
              <a:ext uri="{FF2B5EF4-FFF2-40B4-BE49-F238E27FC236}">
                <a16:creationId xmlns:a16="http://schemas.microsoft.com/office/drawing/2014/main" id="{02632119-6DAE-0B7B-089F-5641EDA16230}"/>
              </a:ext>
            </a:extLst>
          </p:cNvPr>
          <p:cNvSpPr/>
          <p:nvPr/>
        </p:nvSpPr>
        <p:spPr>
          <a:xfrm>
            <a:off x="3475561" y="3535356"/>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千円</a:t>
            </a:r>
            <a:br>
              <a:rPr lang="en-US" altLang="ja-JP" sz="1200" b="1">
                <a:solidFill>
                  <a:sysClr val="windowText" lastClr="000000"/>
                </a:solidFill>
                <a:latin typeface="Meiryo UI"/>
                <a:ea typeface="Meiryo UI"/>
              </a:rPr>
            </a:br>
            <a:r>
              <a:rPr lang="ja-JP" altLang="en-US" sz="1200" b="1">
                <a:solidFill>
                  <a:sysClr val="windowText" lastClr="000000"/>
                </a:solidFill>
                <a:latin typeface="Meiryo UI"/>
                <a:ea typeface="Meiryo UI"/>
              </a:rPr>
              <a:t>（年平均</a:t>
            </a:r>
            <a:r>
              <a:rPr lang="en-US" altLang="ja-JP" sz="1200" b="1">
                <a:solidFill>
                  <a:sysClr val="windowText" lastClr="000000"/>
                </a:solidFill>
                <a:latin typeface="Meiryo UI"/>
                <a:ea typeface="Meiryo UI"/>
              </a:rPr>
              <a:t>3%up</a:t>
            </a:r>
            <a:r>
              <a:rPr lang="ja-JP" altLang="en-US" sz="1200" b="1">
                <a:solidFill>
                  <a:sysClr val="windowText" lastClr="000000"/>
                </a:solidFill>
                <a:latin typeface="Meiryo UI"/>
                <a:ea typeface="Meiryo UI"/>
              </a:rPr>
              <a:t>）</a:t>
            </a:r>
            <a:endParaRPr kumimoji="1" lang="en-US" altLang="ja-JP" sz="1200" b="1">
              <a:solidFill>
                <a:sysClr val="windowText" lastClr="000000"/>
              </a:solidFill>
              <a:latin typeface="Meiryo UI"/>
              <a:ea typeface="Meiryo UI"/>
            </a:endParaRPr>
          </a:p>
        </p:txBody>
      </p:sp>
      <p:sp>
        <p:nvSpPr>
          <p:cNvPr id="8" name="正方形/長方形 7">
            <a:extLst>
              <a:ext uri="{FF2B5EF4-FFF2-40B4-BE49-F238E27FC236}">
                <a16:creationId xmlns:a16="http://schemas.microsoft.com/office/drawing/2014/main" id="{532F5902-B443-3036-58E3-0111529A2F61}"/>
              </a:ext>
            </a:extLst>
          </p:cNvPr>
          <p:cNvSpPr/>
          <p:nvPr/>
        </p:nvSpPr>
        <p:spPr>
          <a:xfrm>
            <a:off x="5236192" y="3535356"/>
            <a:ext cx="4159029" cy="891620"/>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ja-JP" altLang="en-US" sz="1200">
                <a:solidFill>
                  <a:sysClr val="windowText" lastClr="000000"/>
                </a:solidFill>
                <a:latin typeface="Meiryo UI"/>
                <a:ea typeface="Meiryo UI"/>
              </a:rPr>
              <a:t>労働生産性は年平均</a:t>
            </a:r>
            <a:r>
              <a:rPr lang="en-US" altLang="ja-JP" sz="1200">
                <a:solidFill>
                  <a:sysClr val="windowText" lastClr="000000"/>
                </a:solidFill>
                <a:latin typeface="Meiryo UI"/>
                <a:ea typeface="Meiryo UI"/>
              </a:rPr>
              <a:t>5%up</a:t>
            </a:r>
            <a:r>
              <a:rPr lang="ja-JP" altLang="en-US" sz="1200">
                <a:solidFill>
                  <a:sysClr val="windowText" lastClr="000000"/>
                </a:solidFill>
                <a:latin typeface="Meiryo UI"/>
                <a:ea typeface="Meiryo UI"/>
              </a:rPr>
              <a:t>を想定しており、伸びの半数以上を従業員給与へ反映・残りは更なる投資資金へ充てることを想定</a:t>
            </a:r>
            <a:endParaRPr kumimoji="1" lang="en-US" altLang="ja-JP" sz="1200">
              <a:solidFill>
                <a:sysClr val="windowText" lastClr="000000"/>
              </a:solidFill>
              <a:latin typeface="Meiryo UI"/>
              <a:ea typeface="Meiryo UI"/>
            </a:endParaRPr>
          </a:p>
        </p:txBody>
      </p:sp>
      <p:sp>
        <p:nvSpPr>
          <p:cNvPr id="9" name="正方形/長方形 8">
            <a:extLst>
              <a:ext uri="{FF2B5EF4-FFF2-40B4-BE49-F238E27FC236}">
                <a16:creationId xmlns:a16="http://schemas.microsoft.com/office/drawing/2014/main" id="{A5ED2D97-949B-7097-96FA-FC6ECFE27E5B}"/>
              </a:ext>
            </a:extLst>
          </p:cNvPr>
          <p:cNvSpPr/>
          <p:nvPr/>
        </p:nvSpPr>
        <p:spPr>
          <a:xfrm>
            <a:off x="431987" y="4507307"/>
            <a:ext cx="1160271" cy="891620"/>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en-US" altLang="ja-JP" sz="1200" b="1">
                <a:solidFill>
                  <a:schemeClr val="bg1"/>
                </a:solidFill>
                <a:latin typeface="Meiryo UI"/>
                <a:ea typeface="Meiryo UI"/>
              </a:rPr>
              <a:t>C </a:t>
            </a:r>
            <a:r>
              <a:rPr lang="ja-JP" altLang="en-US" sz="1200" b="1">
                <a:solidFill>
                  <a:schemeClr val="bg1"/>
                </a:solidFill>
                <a:latin typeface="Meiryo UI"/>
                <a:ea typeface="Meiryo UI"/>
              </a:rPr>
              <a:t>常時使用する</a:t>
            </a:r>
            <a:br>
              <a:rPr lang="en-US" altLang="ja-JP" sz="1200" b="1">
                <a:solidFill>
                  <a:schemeClr val="bg1"/>
                </a:solidFill>
                <a:latin typeface="Meiryo UI"/>
                <a:ea typeface="Meiryo UI"/>
              </a:rPr>
            </a:br>
            <a:r>
              <a:rPr lang="ja-JP" altLang="en-US" sz="1200" b="1">
                <a:solidFill>
                  <a:schemeClr val="bg1"/>
                </a:solidFill>
                <a:latin typeface="Meiryo UI"/>
                <a:ea typeface="Meiryo UI"/>
              </a:rPr>
              <a:t>雇用人数</a:t>
            </a:r>
            <a:endParaRPr kumimoji="1" lang="en-US" altLang="ja-JP" sz="1200" b="1">
              <a:solidFill>
                <a:schemeClr val="bg1"/>
              </a:solidFill>
              <a:latin typeface="Meiryo UI"/>
              <a:ea typeface="Meiryo UI"/>
            </a:endParaRPr>
          </a:p>
        </p:txBody>
      </p:sp>
      <p:sp>
        <p:nvSpPr>
          <p:cNvPr id="13" name="正方形/長方形 12">
            <a:extLst>
              <a:ext uri="{FF2B5EF4-FFF2-40B4-BE49-F238E27FC236}">
                <a16:creationId xmlns:a16="http://schemas.microsoft.com/office/drawing/2014/main" id="{840E5D52-5222-073D-51C2-F3794823456C}"/>
              </a:ext>
            </a:extLst>
          </p:cNvPr>
          <p:cNvSpPr/>
          <p:nvPr/>
        </p:nvSpPr>
        <p:spPr>
          <a:xfrm>
            <a:off x="1714931" y="4507307"/>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人</a:t>
            </a:r>
            <a:endParaRPr kumimoji="1" lang="en-US" altLang="ja-JP" sz="1200" b="1">
              <a:solidFill>
                <a:sysClr val="windowText" lastClr="000000"/>
              </a:solidFill>
              <a:latin typeface="Meiryo UI"/>
              <a:ea typeface="Meiryo UI"/>
            </a:endParaRPr>
          </a:p>
        </p:txBody>
      </p:sp>
      <p:sp>
        <p:nvSpPr>
          <p:cNvPr id="19" name="正方形/長方形 18">
            <a:extLst>
              <a:ext uri="{FF2B5EF4-FFF2-40B4-BE49-F238E27FC236}">
                <a16:creationId xmlns:a16="http://schemas.microsoft.com/office/drawing/2014/main" id="{DA87F5A9-A7F8-77E0-41BF-4E6C4E6958BB}"/>
              </a:ext>
            </a:extLst>
          </p:cNvPr>
          <p:cNvSpPr/>
          <p:nvPr/>
        </p:nvSpPr>
        <p:spPr>
          <a:xfrm>
            <a:off x="3475561" y="4507307"/>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人</a:t>
            </a:r>
            <a:br>
              <a:rPr lang="en-US" altLang="ja-JP" sz="1200" b="1">
                <a:solidFill>
                  <a:sysClr val="windowText" lastClr="000000"/>
                </a:solidFill>
                <a:latin typeface="Meiryo UI"/>
                <a:ea typeface="Meiryo UI"/>
              </a:rPr>
            </a:br>
            <a:r>
              <a:rPr lang="ja-JP" altLang="en-US" sz="1200" b="1">
                <a:solidFill>
                  <a:sysClr val="windowText" lastClr="000000"/>
                </a:solidFill>
                <a:latin typeface="Meiryo UI"/>
                <a:ea typeface="Meiryo UI"/>
              </a:rPr>
              <a:t>（年平均</a:t>
            </a:r>
            <a:r>
              <a:rPr lang="en-US" altLang="ja-JP" sz="1200" b="1" err="1">
                <a:solidFill>
                  <a:sysClr val="windowText" lastClr="000000"/>
                </a:solidFill>
                <a:latin typeface="Meiryo UI"/>
                <a:ea typeface="Meiryo UI"/>
              </a:rPr>
              <a:t>xx%up</a:t>
            </a:r>
            <a:r>
              <a:rPr lang="ja-JP" altLang="en-US" sz="1200" b="1">
                <a:solidFill>
                  <a:sysClr val="windowText" lastClr="000000"/>
                </a:solidFill>
                <a:latin typeface="Meiryo UI"/>
                <a:ea typeface="Meiryo UI"/>
              </a:rPr>
              <a:t>）</a:t>
            </a:r>
            <a:endParaRPr kumimoji="1" lang="en-US" altLang="ja-JP" sz="1200" b="1">
              <a:solidFill>
                <a:sysClr val="windowText" lastClr="000000"/>
              </a:solidFill>
              <a:latin typeface="Meiryo UI"/>
              <a:ea typeface="Meiryo UI"/>
            </a:endParaRPr>
          </a:p>
        </p:txBody>
      </p:sp>
      <p:sp>
        <p:nvSpPr>
          <p:cNvPr id="26" name="正方形/長方形 25">
            <a:extLst>
              <a:ext uri="{FF2B5EF4-FFF2-40B4-BE49-F238E27FC236}">
                <a16:creationId xmlns:a16="http://schemas.microsoft.com/office/drawing/2014/main" id="{D07FFD9D-EC1C-FC14-B561-98F7E8405AD2}"/>
              </a:ext>
            </a:extLst>
          </p:cNvPr>
          <p:cNvSpPr/>
          <p:nvPr/>
        </p:nvSpPr>
        <p:spPr>
          <a:xfrm>
            <a:off x="5236192" y="4507307"/>
            <a:ext cx="4159029" cy="891620"/>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en-US" altLang="ja-JP" sz="1200">
                <a:solidFill>
                  <a:sysClr val="windowText" lastClr="000000"/>
                </a:solidFill>
                <a:latin typeface="Meiryo UI"/>
                <a:ea typeface="Meiryo UI"/>
              </a:rPr>
              <a:t>xxx</a:t>
            </a:r>
            <a:endParaRPr kumimoji="1" lang="en-US" altLang="ja-JP" sz="1200">
              <a:solidFill>
                <a:sysClr val="windowText" lastClr="000000"/>
              </a:solidFill>
              <a:latin typeface="Meiryo UI"/>
              <a:ea typeface="Meiryo UI"/>
            </a:endParaRPr>
          </a:p>
        </p:txBody>
      </p:sp>
      <p:sp>
        <p:nvSpPr>
          <p:cNvPr id="36" name="正方形/長方形 35">
            <a:extLst>
              <a:ext uri="{FF2B5EF4-FFF2-40B4-BE49-F238E27FC236}">
                <a16:creationId xmlns:a16="http://schemas.microsoft.com/office/drawing/2014/main" id="{763A4021-3475-0220-BA2F-B86190C2277C}"/>
              </a:ext>
            </a:extLst>
          </p:cNvPr>
          <p:cNvSpPr/>
          <p:nvPr/>
        </p:nvSpPr>
        <p:spPr>
          <a:xfrm>
            <a:off x="1714931" y="5478449"/>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endParaRPr kumimoji="1" lang="en-US" altLang="ja-JP" sz="1200" b="1">
              <a:solidFill>
                <a:sysClr val="windowText" lastClr="000000"/>
              </a:solidFill>
              <a:latin typeface="Meiryo UI"/>
              <a:ea typeface="Meiryo UI"/>
            </a:endParaRPr>
          </a:p>
        </p:txBody>
      </p:sp>
      <p:sp>
        <p:nvSpPr>
          <p:cNvPr id="37" name="正方形/長方形 36">
            <a:extLst>
              <a:ext uri="{FF2B5EF4-FFF2-40B4-BE49-F238E27FC236}">
                <a16:creationId xmlns:a16="http://schemas.microsoft.com/office/drawing/2014/main" id="{9E324B94-A8A3-9FC6-E2FC-D38F0F1EDA83}"/>
              </a:ext>
            </a:extLst>
          </p:cNvPr>
          <p:cNvSpPr/>
          <p:nvPr/>
        </p:nvSpPr>
        <p:spPr>
          <a:xfrm>
            <a:off x="3475561" y="5478449"/>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br>
              <a:rPr lang="en-US" altLang="ja-JP" sz="1200" b="1">
                <a:solidFill>
                  <a:sysClr val="windowText" lastClr="000000"/>
                </a:solidFill>
                <a:latin typeface="Meiryo UI"/>
                <a:ea typeface="Meiryo UI"/>
              </a:rPr>
            </a:br>
            <a:r>
              <a:rPr lang="ja-JP" altLang="en-US" sz="1200" b="1">
                <a:solidFill>
                  <a:sysClr val="windowText" lastClr="000000"/>
                </a:solidFill>
                <a:latin typeface="Meiryo UI"/>
                <a:ea typeface="Meiryo UI"/>
              </a:rPr>
              <a:t>（年平均</a:t>
            </a:r>
            <a:r>
              <a:rPr lang="en-US" altLang="ja-JP" sz="1200" b="1" err="1">
                <a:solidFill>
                  <a:sysClr val="windowText" lastClr="000000"/>
                </a:solidFill>
                <a:latin typeface="Meiryo UI"/>
                <a:ea typeface="Meiryo UI"/>
              </a:rPr>
              <a:t>xx%up</a:t>
            </a:r>
            <a:r>
              <a:rPr lang="ja-JP" altLang="en-US" sz="1200" b="1">
                <a:solidFill>
                  <a:sysClr val="windowText" lastClr="000000"/>
                </a:solidFill>
                <a:latin typeface="Meiryo UI"/>
                <a:ea typeface="Meiryo UI"/>
              </a:rPr>
              <a:t>）</a:t>
            </a:r>
            <a:endParaRPr kumimoji="1" lang="en-US" altLang="ja-JP" sz="1200" b="1">
              <a:solidFill>
                <a:sysClr val="windowText" lastClr="000000"/>
              </a:solidFill>
              <a:latin typeface="Meiryo UI"/>
              <a:ea typeface="Meiryo UI"/>
            </a:endParaRPr>
          </a:p>
        </p:txBody>
      </p:sp>
      <p:sp>
        <p:nvSpPr>
          <p:cNvPr id="38" name="正方形/長方形 37">
            <a:extLst>
              <a:ext uri="{FF2B5EF4-FFF2-40B4-BE49-F238E27FC236}">
                <a16:creationId xmlns:a16="http://schemas.microsoft.com/office/drawing/2014/main" id="{B3A72BB8-E90D-2619-11F6-BE19287AFEA5}"/>
              </a:ext>
            </a:extLst>
          </p:cNvPr>
          <p:cNvSpPr/>
          <p:nvPr/>
        </p:nvSpPr>
        <p:spPr>
          <a:xfrm>
            <a:off x="431987" y="5478449"/>
            <a:ext cx="1160271" cy="891620"/>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kumimoji="1" lang="en-US" altLang="ja-JP" sz="1200" b="1">
                <a:solidFill>
                  <a:schemeClr val="bg1"/>
                </a:solidFill>
                <a:latin typeface="Meiryo UI"/>
                <a:ea typeface="Meiryo UI"/>
              </a:rPr>
              <a:t>B×C</a:t>
            </a:r>
          </a:p>
          <a:p>
            <a:pPr algn="ctr" defTabSz="914400">
              <a:lnSpc>
                <a:spcPct val="110000"/>
              </a:lnSpc>
            </a:pPr>
            <a:r>
              <a:rPr kumimoji="1" lang="ja-JP" altLang="en-US" sz="1200" b="1">
                <a:solidFill>
                  <a:schemeClr val="bg1"/>
                </a:solidFill>
                <a:latin typeface="Meiryo UI"/>
                <a:ea typeface="Meiryo UI"/>
              </a:rPr>
              <a:t>給与支給総額</a:t>
            </a:r>
            <a:endParaRPr kumimoji="1" lang="en-US" altLang="ja-JP" sz="1200" b="1">
              <a:solidFill>
                <a:schemeClr val="bg1"/>
              </a:solidFill>
              <a:latin typeface="Meiryo UI"/>
              <a:ea typeface="Meiryo UI"/>
            </a:endParaRPr>
          </a:p>
        </p:txBody>
      </p:sp>
      <p:sp>
        <p:nvSpPr>
          <p:cNvPr id="39" name="正方形/長方形 38">
            <a:extLst>
              <a:ext uri="{FF2B5EF4-FFF2-40B4-BE49-F238E27FC236}">
                <a16:creationId xmlns:a16="http://schemas.microsoft.com/office/drawing/2014/main" id="{15BB2BF4-A73B-93C5-9AB6-3EE13CD28E1D}"/>
              </a:ext>
            </a:extLst>
          </p:cNvPr>
          <p:cNvSpPr/>
          <p:nvPr/>
        </p:nvSpPr>
        <p:spPr>
          <a:xfrm>
            <a:off x="5236192" y="5478449"/>
            <a:ext cx="4159029" cy="891620"/>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en-US" altLang="ja-JP" sz="1200">
                <a:solidFill>
                  <a:sysClr val="windowText" lastClr="000000"/>
                </a:solidFill>
                <a:latin typeface="Meiryo UI"/>
                <a:ea typeface="Meiryo UI"/>
              </a:rPr>
              <a:t>xxx</a:t>
            </a:r>
            <a:endParaRPr kumimoji="1" lang="en-US" altLang="ja-JP" sz="1200">
              <a:solidFill>
                <a:sysClr val="windowText" lastClr="000000"/>
              </a:solidFill>
              <a:latin typeface="Meiryo UI"/>
              <a:ea typeface="Meiryo UI"/>
            </a:endParaRPr>
          </a:p>
        </p:txBody>
      </p:sp>
      <p:sp>
        <p:nvSpPr>
          <p:cNvPr id="40" name="正方形/長方形 39">
            <a:extLst>
              <a:ext uri="{FF2B5EF4-FFF2-40B4-BE49-F238E27FC236}">
                <a16:creationId xmlns:a16="http://schemas.microsoft.com/office/drawing/2014/main" id="{268D59D3-5207-73E0-3CE3-224B4B93DF8E}"/>
              </a:ext>
            </a:extLst>
          </p:cNvPr>
          <p:cNvSpPr/>
          <p:nvPr/>
        </p:nvSpPr>
        <p:spPr>
          <a:xfrm>
            <a:off x="431987" y="2563406"/>
            <a:ext cx="1160271" cy="891620"/>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en-US" altLang="ja-JP" sz="1200" b="1">
                <a:solidFill>
                  <a:schemeClr val="bg1"/>
                </a:solidFill>
                <a:latin typeface="Meiryo UI"/>
                <a:ea typeface="Meiryo UI"/>
              </a:rPr>
              <a:t>A </a:t>
            </a:r>
            <a:r>
              <a:rPr lang="ja-JP" altLang="en-US" sz="1200" b="1">
                <a:solidFill>
                  <a:schemeClr val="bg1"/>
                </a:solidFill>
                <a:latin typeface="Meiryo UI"/>
                <a:ea typeface="Meiryo UI"/>
              </a:rPr>
              <a:t>労働生産性</a:t>
            </a:r>
            <a:endParaRPr kumimoji="1" lang="en-US" altLang="ja-JP" sz="1200" b="1">
              <a:solidFill>
                <a:schemeClr val="bg1"/>
              </a:solidFill>
              <a:latin typeface="Meiryo UI"/>
              <a:ea typeface="Meiryo UI"/>
            </a:endParaRPr>
          </a:p>
        </p:txBody>
      </p:sp>
      <p:sp>
        <p:nvSpPr>
          <p:cNvPr id="41" name="正方形/長方形 40">
            <a:extLst>
              <a:ext uri="{FF2B5EF4-FFF2-40B4-BE49-F238E27FC236}">
                <a16:creationId xmlns:a16="http://schemas.microsoft.com/office/drawing/2014/main" id="{797011A3-807E-A281-86BE-FE11B84FD5F1}"/>
              </a:ext>
            </a:extLst>
          </p:cNvPr>
          <p:cNvSpPr/>
          <p:nvPr/>
        </p:nvSpPr>
        <p:spPr>
          <a:xfrm>
            <a:off x="1714931" y="2563406"/>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千円</a:t>
            </a:r>
            <a:endParaRPr kumimoji="1" lang="en-US" altLang="ja-JP" sz="1200" b="1">
              <a:solidFill>
                <a:sysClr val="windowText" lastClr="000000"/>
              </a:solidFill>
              <a:latin typeface="Meiryo UI"/>
              <a:ea typeface="Meiryo UI"/>
            </a:endParaRPr>
          </a:p>
        </p:txBody>
      </p:sp>
      <p:sp>
        <p:nvSpPr>
          <p:cNvPr id="42" name="正方形/長方形 41">
            <a:extLst>
              <a:ext uri="{FF2B5EF4-FFF2-40B4-BE49-F238E27FC236}">
                <a16:creationId xmlns:a16="http://schemas.microsoft.com/office/drawing/2014/main" id="{E5B80117-AA49-AB9E-C805-115DC871E7DE}"/>
              </a:ext>
            </a:extLst>
          </p:cNvPr>
          <p:cNvSpPr/>
          <p:nvPr/>
        </p:nvSpPr>
        <p:spPr>
          <a:xfrm>
            <a:off x="3475561" y="2563406"/>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a:solidFill>
                  <a:sysClr val="windowText" lastClr="000000"/>
                </a:solidFill>
                <a:latin typeface="Meiryo UI"/>
                <a:ea typeface="Meiryo UI"/>
              </a:rPr>
              <a:t>xxx</a:t>
            </a:r>
            <a:r>
              <a:rPr lang="ja-JP" altLang="en-US" sz="1200" b="1">
                <a:solidFill>
                  <a:sysClr val="windowText" lastClr="000000"/>
                </a:solidFill>
                <a:latin typeface="Meiryo UI"/>
                <a:ea typeface="Meiryo UI"/>
              </a:rPr>
              <a:t>千円</a:t>
            </a:r>
            <a:br>
              <a:rPr lang="en-US" altLang="ja-JP" sz="1200" b="1">
                <a:solidFill>
                  <a:sysClr val="windowText" lastClr="000000"/>
                </a:solidFill>
                <a:latin typeface="Meiryo UI"/>
                <a:ea typeface="Meiryo UI"/>
              </a:rPr>
            </a:br>
            <a:r>
              <a:rPr lang="ja-JP" altLang="en-US" sz="1200" b="1">
                <a:solidFill>
                  <a:sysClr val="windowText" lastClr="000000"/>
                </a:solidFill>
                <a:latin typeface="Meiryo UI"/>
                <a:ea typeface="Meiryo UI"/>
              </a:rPr>
              <a:t>（年平均</a:t>
            </a:r>
            <a:r>
              <a:rPr lang="en-US" altLang="ja-JP" sz="1200" b="1">
                <a:solidFill>
                  <a:sysClr val="windowText" lastClr="000000"/>
                </a:solidFill>
                <a:latin typeface="Meiryo UI"/>
                <a:ea typeface="Meiryo UI"/>
              </a:rPr>
              <a:t>5%up</a:t>
            </a:r>
            <a:r>
              <a:rPr lang="ja-JP" altLang="en-US" sz="1200" b="1">
                <a:solidFill>
                  <a:sysClr val="windowText" lastClr="000000"/>
                </a:solidFill>
                <a:latin typeface="Meiryo UI"/>
                <a:ea typeface="Meiryo UI"/>
              </a:rPr>
              <a:t>）</a:t>
            </a:r>
            <a:endParaRPr kumimoji="1" lang="en-US" altLang="ja-JP" sz="1200" b="1">
              <a:solidFill>
                <a:sysClr val="windowText" lastClr="000000"/>
              </a:solidFill>
              <a:latin typeface="Meiryo UI"/>
              <a:ea typeface="Meiryo UI"/>
            </a:endParaRPr>
          </a:p>
        </p:txBody>
      </p:sp>
      <p:sp>
        <p:nvSpPr>
          <p:cNvPr id="43" name="正方形/長方形 42">
            <a:extLst>
              <a:ext uri="{FF2B5EF4-FFF2-40B4-BE49-F238E27FC236}">
                <a16:creationId xmlns:a16="http://schemas.microsoft.com/office/drawing/2014/main" id="{344B128D-28C8-D6B6-58FB-545AE9E15791}"/>
              </a:ext>
            </a:extLst>
          </p:cNvPr>
          <p:cNvSpPr/>
          <p:nvPr/>
        </p:nvSpPr>
        <p:spPr>
          <a:xfrm>
            <a:off x="5236192" y="2563406"/>
            <a:ext cx="4159029" cy="891620"/>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ja-JP" altLang="en-US" sz="1200">
                <a:solidFill>
                  <a:sysClr val="windowText" lastClr="000000"/>
                </a:solidFill>
                <a:latin typeface="Meiryo UI"/>
                <a:ea typeface="Meiryo UI"/>
              </a:rPr>
              <a:t>前述の通り、補助事業の売上向上・省力化効果により年平均</a:t>
            </a:r>
            <a:r>
              <a:rPr lang="en-US" altLang="ja-JP" sz="1200">
                <a:solidFill>
                  <a:sysClr val="windowText" lastClr="000000"/>
                </a:solidFill>
                <a:latin typeface="Meiryo UI"/>
                <a:ea typeface="Meiryo UI"/>
              </a:rPr>
              <a:t>5%</a:t>
            </a:r>
            <a:r>
              <a:rPr lang="ja-JP" altLang="en-US" sz="1200">
                <a:solidFill>
                  <a:sysClr val="windowText" lastClr="000000"/>
                </a:solidFill>
                <a:latin typeface="Meiryo UI"/>
                <a:ea typeface="Meiryo UI"/>
              </a:rPr>
              <a:t>の労働生産性の伸びを想定</a:t>
            </a:r>
            <a:endParaRPr kumimoji="1" lang="en-US" altLang="ja-JP" sz="1200">
              <a:solidFill>
                <a:sysClr val="windowText" lastClr="000000"/>
              </a:solidFill>
              <a:latin typeface="Meiryo UI"/>
              <a:ea typeface="Meiryo UI"/>
            </a:endParaRPr>
          </a:p>
        </p:txBody>
      </p:sp>
      <p:cxnSp>
        <p:nvCxnSpPr>
          <p:cNvPr id="44" name="直線コネクタ 43">
            <a:extLst>
              <a:ext uri="{FF2B5EF4-FFF2-40B4-BE49-F238E27FC236}">
                <a16:creationId xmlns:a16="http://schemas.microsoft.com/office/drawing/2014/main" id="{9A10481B-F6A8-C557-A895-6B184863EF41}"/>
              </a:ext>
            </a:extLst>
          </p:cNvPr>
          <p:cNvCxnSpPr>
            <a:cxnSpLocks/>
          </p:cNvCxnSpPr>
          <p:nvPr/>
        </p:nvCxnSpPr>
        <p:spPr>
          <a:xfrm flipH="1">
            <a:off x="1592258" y="3451395"/>
            <a:ext cx="7802963" cy="42783"/>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0384B868-A616-E749-D1FA-294A20202192}"/>
              </a:ext>
            </a:extLst>
          </p:cNvPr>
          <p:cNvCxnSpPr>
            <a:cxnSpLocks/>
          </p:cNvCxnSpPr>
          <p:nvPr/>
        </p:nvCxnSpPr>
        <p:spPr>
          <a:xfrm flipH="1">
            <a:off x="1592258" y="4429295"/>
            <a:ext cx="7802963" cy="42783"/>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81FFF6CA-DA04-CC5E-0FD7-B964ECE662B7}"/>
              </a:ext>
            </a:extLst>
          </p:cNvPr>
          <p:cNvCxnSpPr>
            <a:cxnSpLocks/>
          </p:cNvCxnSpPr>
          <p:nvPr/>
        </p:nvCxnSpPr>
        <p:spPr>
          <a:xfrm flipH="1">
            <a:off x="1592258" y="5396307"/>
            <a:ext cx="7802963" cy="42783"/>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74754691-E576-A465-1AD0-30469E9D7FB3}"/>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B5109E0F-C24C-0028-68DE-B66F77050D4E}"/>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補助事業により、従業員</a:t>
            </a:r>
            <a:r>
              <a:rPr kumimoji="1" lang="en-US" altLang="ja-JP" sz="1200">
                <a:solidFill>
                  <a:schemeClr val="tx1"/>
                </a:solidFill>
                <a:latin typeface="Meiryo UI" panose="020B0604030504040204" pitchFamily="50" charset="-128"/>
                <a:ea typeface="Meiryo UI" panose="020B0604030504040204" pitchFamily="50" charset="-128"/>
              </a:rPr>
              <a:t>1</a:t>
            </a:r>
            <a:r>
              <a:rPr kumimoji="1" lang="ja-JP" altLang="en-US" sz="1200">
                <a:solidFill>
                  <a:schemeClr val="tx1"/>
                </a:solidFill>
                <a:latin typeface="Meiryo UI" panose="020B0604030504040204" pitchFamily="50" charset="-128"/>
                <a:ea typeface="Meiryo UI" panose="020B0604030504040204" pitchFamily="50" charset="-128"/>
              </a:rPr>
              <a:t>人あたり給与支給総額、雇用等、地域への波及効果が見込まれる取り組みであることをご記載ください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特に、投資により創出された利益を賃金として従業員へ還元する賃上げの取組計画が具体的かつ妥当であり、給与支給総額の増加額が大きく、賃上げ要件の水準を大幅に上回るものとなっているか審査いたします</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8954183-8EC3-CECA-8F8A-E17A233BAF5F}"/>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cxnSp>
        <p:nvCxnSpPr>
          <p:cNvPr id="23" name="直線コネクタ 22">
            <a:extLst>
              <a:ext uri="{FF2B5EF4-FFF2-40B4-BE49-F238E27FC236}">
                <a16:creationId xmlns:a16="http://schemas.microsoft.com/office/drawing/2014/main" id="{2A087289-16BB-5905-6126-16D61246960A}"/>
              </a:ext>
            </a:extLst>
          </p:cNvPr>
          <p:cNvCxnSpPr>
            <a:cxnSpLocks/>
          </p:cNvCxnSpPr>
          <p:nvPr/>
        </p:nvCxnSpPr>
        <p:spPr>
          <a:xfrm flipV="1">
            <a:off x="4952649" y="2699342"/>
            <a:ext cx="527332" cy="189663"/>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20EF95F8-3B40-202B-52B7-7C685A15A9D4}"/>
              </a:ext>
            </a:extLst>
          </p:cNvPr>
          <p:cNvCxnSpPr>
            <a:cxnSpLocks/>
          </p:cNvCxnSpPr>
          <p:nvPr/>
        </p:nvCxnSpPr>
        <p:spPr>
          <a:xfrm flipV="1">
            <a:off x="4952649" y="3736677"/>
            <a:ext cx="527332" cy="189663"/>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D507B2B7-8B80-1079-11E4-A1A864A0547D}"/>
              </a:ext>
            </a:extLst>
          </p:cNvPr>
          <p:cNvCxnSpPr>
            <a:cxnSpLocks/>
          </p:cNvCxnSpPr>
          <p:nvPr/>
        </p:nvCxnSpPr>
        <p:spPr>
          <a:xfrm flipV="1">
            <a:off x="4952649" y="5686331"/>
            <a:ext cx="527332" cy="189663"/>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3002CBF2-AC08-77CC-DA79-1F8DB30DE58E}"/>
              </a:ext>
            </a:extLst>
          </p:cNvPr>
          <p:cNvSpPr/>
          <p:nvPr/>
        </p:nvSpPr>
        <p:spPr>
          <a:xfrm>
            <a:off x="5277194" y="2555244"/>
            <a:ext cx="3198627" cy="780589"/>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労働生産性＝付加価値額</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（従業員数＋役員数）</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年平均上昇率</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（基準年度＋</a:t>
            </a:r>
            <a:r>
              <a:rPr lang="en-US" altLang="ja-JP" sz="900" kern="0" spc="50">
                <a:latin typeface="Meiryo UI" panose="020B0604030504040204" pitchFamily="50" charset="-128"/>
                <a:ea typeface="Meiryo UI" panose="020B0604030504040204" pitchFamily="50" charset="-128"/>
              </a:rPr>
              <a:t>3</a:t>
            </a:r>
            <a:r>
              <a:rPr lang="ja-JP" altLang="en-US" sz="900" kern="0" spc="50">
                <a:latin typeface="Meiryo UI" panose="020B0604030504040204" pitchFamily="50" charset="-128"/>
                <a:ea typeface="Meiryo UI" panose="020B0604030504040204" pitchFamily="50" charset="-128"/>
              </a:rPr>
              <a:t>年後の労働生産性</a:t>
            </a:r>
            <a:br>
              <a:rPr lang="en-US" altLang="ja-JP" sz="900" kern="0" spc="50">
                <a:latin typeface="Meiryo UI" panose="020B0604030504040204" pitchFamily="50" charset="-128"/>
                <a:ea typeface="Meiryo UI" panose="020B0604030504040204" pitchFamily="50" charset="-128"/>
              </a:rPr>
            </a:b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基準年度の労働生産性 ） </a:t>
            </a:r>
            <a:r>
              <a:rPr lang="en-US" altLang="ja-JP" sz="900" kern="0" spc="50">
                <a:latin typeface="Meiryo UI" panose="020B0604030504040204" pitchFamily="50" charset="-128"/>
                <a:ea typeface="Meiryo UI" panose="020B0604030504040204" pitchFamily="50" charset="-128"/>
              </a:rPr>
              <a:t>^ (1/3) – 1</a:t>
            </a:r>
          </a:p>
        </p:txBody>
      </p:sp>
      <p:sp>
        <p:nvSpPr>
          <p:cNvPr id="24" name="正方形/長方形 23">
            <a:extLst>
              <a:ext uri="{FF2B5EF4-FFF2-40B4-BE49-F238E27FC236}">
                <a16:creationId xmlns:a16="http://schemas.microsoft.com/office/drawing/2014/main" id="{A379E167-868F-2FC4-626E-04326B12AF82}"/>
              </a:ext>
            </a:extLst>
          </p:cNvPr>
          <p:cNvSpPr/>
          <p:nvPr/>
        </p:nvSpPr>
        <p:spPr>
          <a:xfrm>
            <a:off x="5277194" y="3596872"/>
            <a:ext cx="3198627"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年平均上昇率</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（基準年度＋</a:t>
            </a:r>
            <a:r>
              <a:rPr lang="en-US" altLang="ja-JP" sz="900" kern="0" spc="50">
                <a:latin typeface="Meiryo UI" panose="020B0604030504040204" pitchFamily="50" charset="-128"/>
                <a:ea typeface="Meiryo UI" panose="020B0604030504040204" pitchFamily="50" charset="-128"/>
              </a:rPr>
              <a:t>3</a:t>
            </a:r>
            <a:r>
              <a:rPr lang="ja-JP" altLang="en-US" sz="900" kern="0" spc="50">
                <a:latin typeface="Meiryo UI" panose="020B0604030504040204" pitchFamily="50" charset="-128"/>
                <a:ea typeface="Meiryo UI" panose="020B0604030504040204" pitchFamily="50" charset="-128"/>
              </a:rPr>
              <a:t>年後の一人当たり給与</a:t>
            </a:r>
            <a:br>
              <a:rPr lang="en-US" altLang="ja-JP" sz="900" kern="0" spc="50">
                <a:latin typeface="Meiryo UI" panose="020B0604030504040204" pitchFamily="50" charset="-128"/>
                <a:ea typeface="Meiryo UI" panose="020B0604030504040204" pitchFamily="50" charset="-128"/>
              </a:rPr>
            </a:b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基準年度の一人当たり給与 ） </a:t>
            </a:r>
            <a:r>
              <a:rPr lang="en-US" altLang="ja-JP" sz="900" kern="0" spc="50">
                <a:latin typeface="Meiryo UI" panose="020B0604030504040204" pitchFamily="50" charset="-128"/>
                <a:ea typeface="Meiryo UI" panose="020B0604030504040204" pitchFamily="50" charset="-128"/>
              </a:rPr>
              <a:t>^ (1/3) – 1</a:t>
            </a:r>
            <a:endParaRPr lang="ja-JP" altLang="en-US" sz="900" kern="0" spc="50">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F70492AE-8358-AFA0-5F99-6160A807B112}"/>
              </a:ext>
            </a:extLst>
          </p:cNvPr>
          <p:cNvSpPr/>
          <p:nvPr/>
        </p:nvSpPr>
        <p:spPr>
          <a:xfrm>
            <a:off x="5277194" y="5567840"/>
            <a:ext cx="3198627"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年平均上昇率</a:t>
            </a: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（基準年度＋</a:t>
            </a:r>
            <a:r>
              <a:rPr lang="en-US" altLang="ja-JP" sz="900" kern="0" spc="50">
                <a:latin typeface="Meiryo UI" panose="020B0604030504040204" pitchFamily="50" charset="-128"/>
                <a:ea typeface="Meiryo UI" panose="020B0604030504040204" pitchFamily="50" charset="-128"/>
              </a:rPr>
              <a:t>3</a:t>
            </a:r>
            <a:r>
              <a:rPr lang="ja-JP" altLang="en-US" sz="900" kern="0" spc="50">
                <a:latin typeface="Meiryo UI" panose="020B0604030504040204" pitchFamily="50" charset="-128"/>
                <a:ea typeface="Meiryo UI" panose="020B0604030504040204" pitchFamily="50" charset="-128"/>
              </a:rPr>
              <a:t>年後の給与支給総額</a:t>
            </a:r>
            <a:br>
              <a:rPr lang="en-US" altLang="ja-JP" sz="900" kern="0" spc="50">
                <a:latin typeface="Meiryo UI" panose="020B0604030504040204" pitchFamily="50" charset="-128"/>
                <a:ea typeface="Meiryo UI" panose="020B0604030504040204" pitchFamily="50" charset="-128"/>
              </a:rPr>
            </a:b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基準年度の給与支給総額 ） </a:t>
            </a:r>
            <a:r>
              <a:rPr lang="en-US" altLang="ja-JP" sz="900" kern="0" spc="50">
                <a:latin typeface="Meiryo UI" panose="020B0604030504040204" pitchFamily="50" charset="-128"/>
                <a:ea typeface="Meiryo UI" panose="020B0604030504040204" pitchFamily="50" charset="-128"/>
              </a:rPr>
              <a:t>^ (1/3) – 1</a:t>
            </a:r>
            <a:endParaRPr lang="ja-JP" altLang="en-US" sz="900" kern="0" spc="5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5057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フリーフォーム: 図形 51">
            <a:extLst>
              <a:ext uri="{FF2B5EF4-FFF2-40B4-BE49-F238E27FC236}">
                <a16:creationId xmlns:a16="http://schemas.microsoft.com/office/drawing/2014/main" id="{7EB357D0-5BB1-8A9A-31B6-7AACB17B8E87}"/>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53" name="フリーフォーム: 図形 52">
            <a:extLst>
              <a:ext uri="{FF2B5EF4-FFF2-40B4-BE49-F238E27FC236}">
                <a16:creationId xmlns:a16="http://schemas.microsoft.com/office/drawing/2014/main" id="{396F91AB-DB2E-ED64-ACD3-752517AFA5FE}"/>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7" name="フリーフォーム: 図形 6">
            <a:extLst>
              <a:ext uri="{FF2B5EF4-FFF2-40B4-BE49-F238E27FC236}">
                <a16:creationId xmlns:a16="http://schemas.microsoft.com/office/drawing/2014/main" id="{5C87B50D-FE45-5738-2F44-88BC885B427E}"/>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dirty="0">
                <a:solidFill>
                  <a:schemeClr val="bg1"/>
                </a:solidFill>
                <a:latin typeface="Meiryo UI" panose="020B0604030504040204" pitchFamily="50" charset="-128"/>
                <a:ea typeface="Meiryo UI" panose="020B0604030504040204" pitchFamily="50" charset="-128"/>
              </a:rPr>
              <a:t> イ </a:t>
            </a:r>
            <a:endParaRPr kumimoji="1" lang="ja-JP" altLang="en-US" sz="800" b="1" dirty="0">
              <a:solidFill>
                <a:schemeClr val="bg1">
                  <a:lumMod val="50000"/>
                </a:schemeClr>
              </a:solidFill>
              <a:latin typeface="Meiryo UI" panose="020B0604030504040204" pitchFamily="50" charset="-128"/>
              <a:ea typeface="Meiryo UI" panose="020B0604030504040204" pitchFamily="50" charset="-128"/>
            </a:endParaRPr>
          </a:p>
        </p:txBody>
      </p:sp>
      <p:sp>
        <p:nvSpPr>
          <p:cNvPr id="3" name="タイトル 2">
            <a:extLst>
              <a:ext uri="{FF2B5EF4-FFF2-40B4-BE49-F238E27FC236}">
                <a16:creationId xmlns:a16="http://schemas.microsoft.com/office/drawing/2014/main" id="{8FE6BEC1-9B83-AB03-12A1-51C60186A0E3}"/>
              </a:ext>
            </a:extLst>
          </p:cNvPr>
          <p:cNvSpPr>
            <a:spLocks noGrp="1"/>
          </p:cNvSpPr>
          <p:nvPr>
            <p:ph type="title"/>
          </p:nvPr>
        </p:nvSpPr>
        <p:spPr>
          <a:xfrm>
            <a:off x="511875" y="242563"/>
            <a:ext cx="8883347" cy="166199"/>
          </a:xfrm>
        </p:spPr>
        <p:txBody>
          <a:bodyPr vert="horz"/>
          <a:lstStyle/>
          <a:p>
            <a:r>
              <a:rPr lang="ja-JP" altLang="en-US"/>
              <a:t>３</a:t>
            </a:r>
            <a:r>
              <a:rPr lang="en-US" altLang="ja-JP" sz="1200"/>
              <a:t>.</a:t>
            </a:r>
            <a:r>
              <a:rPr lang="ja-JP" altLang="en-US" sz="1200"/>
              <a:t>地域への波及効果／参加企業や地域企業への波及効果</a:t>
            </a:r>
            <a:endParaRPr lang="ja-JP" altLang="en-US"/>
          </a:p>
        </p:txBody>
      </p:sp>
      <p:sp>
        <p:nvSpPr>
          <p:cNvPr id="4" name="テキスト プレースホルダー 3">
            <a:extLst>
              <a:ext uri="{FF2B5EF4-FFF2-40B4-BE49-F238E27FC236}">
                <a16:creationId xmlns:a16="http://schemas.microsoft.com/office/drawing/2014/main" id="{D5719852-57D2-4F4C-BFD0-2E77B8AFF98D}"/>
              </a:ext>
            </a:extLst>
          </p:cNvPr>
          <p:cNvSpPr>
            <a:spLocks noGrp="1"/>
          </p:cNvSpPr>
          <p:nvPr>
            <p:ph type="body" sz="quarter" idx="15"/>
          </p:nvPr>
        </p:nvSpPr>
        <p:spPr/>
        <p:txBody>
          <a:bodyPr/>
          <a:lstStyle/>
          <a:p>
            <a:endParaRPr lang="ja-JP" altLang="en-US"/>
          </a:p>
        </p:txBody>
      </p:sp>
      <p:sp>
        <p:nvSpPr>
          <p:cNvPr id="10" name="L 字 9">
            <a:extLst>
              <a:ext uri="{FF2B5EF4-FFF2-40B4-BE49-F238E27FC236}">
                <a16:creationId xmlns:a16="http://schemas.microsoft.com/office/drawing/2014/main" id="{8866EEDF-9BE1-F1F6-B8D0-323C67926333}"/>
              </a:ext>
            </a:extLst>
          </p:cNvPr>
          <p:cNvSpPr/>
          <p:nvPr/>
        </p:nvSpPr>
        <p:spPr>
          <a:xfrm flipH="1" flipV="1">
            <a:off x="415923" y="3167592"/>
            <a:ext cx="7162881" cy="1392133"/>
          </a:xfrm>
          <a:prstGeom prst="corner">
            <a:avLst>
              <a:gd name="adj1" fmla="val 45547"/>
              <a:gd name="adj2" fmla="val 123747"/>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17CDD5BC-B937-FA6F-1894-D856E27EC2D6}"/>
              </a:ext>
            </a:extLst>
          </p:cNvPr>
          <p:cNvGrpSpPr/>
          <p:nvPr/>
        </p:nvGrpSpPr>
        <p:grpSpPr>
          <a:xfrm>
            <a:off x="527759" y="2508398"/>
            <a:ext cx="1122079" cy="1790848"/>
            <a:chOff x="1275544" y="2543914"/>
            <a:chExt cx="1122079" cy="1790848"/>
          </a:xfrm>
        </p:grpSpPr>
        <p:sp>
          <p:nvSpPr>
            <p:cNvPr id="12" name="正方形/長方形 11">
              <a:extLst>
                <a:ext uri="{FF2B5EF4-FFF2-40B4-BE49-F238E27FC236}">
                  <a16:creationId xmlns:a16="http://schemas.microsoft.com/office/drawing/2014/main" id="{88F1E760-5AA9-F2EF-5A55-D1522EEE92C9}"/>
                </a:ext>
              </a:extLst>
            </p:cNvPr>
            <p:cNvSpPr/>
            <p:nvPr/>
          </p:nvSpPr>
          <p:spPr>
            <a:xfrm>
              <a:off x="1275544"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13" name="正方形/長方形 12">
              <a:extLst>
                <a:ext uri="{FF2B5EF4-FFF2-40B4-BE49-F238E27FC236}">
                  <a16:creationId xmlns:a16="http://schemas.microsoft.com/office/drawing/2014/main" id="{72A778B0-35A0-B0CB-CD1D-CF802B338F83}"/>
                </a:ext>
              </a:extLst>
            </p:cNvPr>
            <p:cNvSpPr/>
            <p:nvPr/>
          </p:nvSpPr>
          <p:spPr>
            <a:xfrm>
              <a:off x="1275544"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A</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14" name="正方形/長方形 13">
              <a:extLst>
                <a:ext uri="{FF2B5EF4-FFF2-40B4-BE49-F238E27FC236}">
                  <a16:creationId xmlns:a16="http://schemas.microsoft.com/office/drawing/2014/main" id="{AF5309D7-4BDC-C482-4798-CF9C7F825F7E}"/>
                </a:ext>
              </a:extLst>
            </p:cNvPr>
            <p:cNvSpPr/>
            <p:nvPr/>
          </p:nvSpPr>
          <p:spPr>
            <a:xfrm>
              <a:off x="1275544" y="2543914"/>
              <a:ext cx="1122079"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材料メーカー</a:t>
              </a:r>
              <a:endParaRPr kumimoji="1" lang="en-US" altLang="ja-JP"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工具メーカー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8BA785D3-5A29-7205-E663-9F5FED84FF55}"/>
              </a:ext>
            </a:extLst>
          </p:cNvPr>
          <p:cNvGrpSpPr/>
          <p:nvPr/>
        </p:nvGrpSpPr>
        <p:grpSpPr>
          <a:xfrm>
            <a:off x="2462797" y="2863188"/>
            <a:ext cx="1122080" cy="1436058"/>
            <a:chOff x="2949360" y="2898704"/>
            <a:chExt cx="1122080" cy="1436058"/>
          </a:xfrm>
        </p:grpSpPr>
        <p:sp>
          <p:nvSpPr>
            <p:cNvPr id="16" name="正方形/長方形 15">
              <a:extLst>
                <a:ext uri="{FF2B5EF4-FFF2-40B4-BE49-F238E27FC236}">
                  <a16:creationId xmlns:a16="http://schemas.microsoft.com/office/drawing/2014/main" id="{4EB7257F-9F66-5FC2-CA4C-D3573525C904}"/>
                </a:ext>
              </a:extLst>
            </p:cNvPr>
            <p:cNvSpPr/>
            <p:nvPr/>
          </p:nvSpPr>
          <p:spPr>
            <a:xfrm>
              <a:off x="2949360"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17" name="正方形/長方形 16">
              <a:extLst>
                <a:ext uri="{FF2B5EF4-FFF2-40B4-BE49-F238E27FC236}">
                  <a16:creationId xmlns:a16="http://schemas.microsoft.com/office/drawing/2014/main" id="{E70F719E-4C5E-0468-9604-A11BF5C6DA17}"/>
                </a:ext>
              </a:extLst>
            </p:cNvPr>
            <p:cNvSpPr/>
            <p:nvPr/>
          </p:nvSpPr>
          <p:spPr>
            <a:xfrm>
              <a:off x="2949360"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B</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18" name="正方形/長方形 17">
              <a:extLst>
                <a:ext uri="{FF2B5EF4-FFF2-40B4-BE49-F238E27FC236}">
                  <a16:creationId xmlns:a16="http://schemas.microsoft.com/office/drawing/2014/main" id="{9482674A-BA9F-B9DD-2147-148DBCEEBAFD}"/>
                </a:ext>
              </a:extLst>
            </p:cNvPr>
            <p:cNvSpPr/>
            <p:nvPr/>
          </p:nvSpPr>
          <p:spPr>
            <a:xfrm>
              <a:off x="2949361"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３次メーカー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grpSp>
        <p:nvGrpSpPr>
          <p:cNvPr id="19" name="グループ化 18">
            <a:extLst>
              <a:ext uri="{FF2B5EF4-FFF2-40B4-BE49-F238E27FC236}">
                <a16:creationId xmlns:a16="http://schemas.microsoft.com/office/drawing/2014/main" id="{873BADB9-2CEC-E163-3905-80B6B72B87CC}"/>
              </a:ext>
            </a:extLst>
          </p:cNvPr>
          <p:cNvGrpSpPr/>
          <p:nvPr/>
        </p:nvGrpSpPr>
        <p:grpSpPr>
          <a:xfrm>
            <a:off x="4397836" y="2863188"/>
            <a:ext cx="1122079" cy="1436058"/>
            <a:chOff x="4623177" y="2898704"/>
            <a:chExt cx="1122079" cy="1436058"/>
          </a:xfrm>
        </p:grpSpPr>
        <p:sp>
          <p:nvSpPr>
            <p:cNvPr id="20" name="正方形/長方形 19">
              <a:extLst>
                <a:ext uri="{FF2B5EF4-FFF2-40B4-BE49-F238E27FC236}">
                  <a16:creationId xmlns:a16="http://schemas.microsoft.com/office/drawing/2014/main" id="{881CB7C7-F1E9-77ED-5C41-6BB6256E9F42}"/>
                </a:ext>
              </a:extLst>
            </p:cNvPr>
            <p:cNvSpPr/>
            <p:nvPr/>
          </p:nvSpPr>
          <p:spPr>
            <a:xfrm>
              <a:off x="4623177"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1" name="正方形/長方形 20">
              <a:extLst>
                <a:ext uri="{FF2B5EF4-FFF2-40B4-BE49-F238E27FC236}">
                  <a16:creationId xmlns:a16="http://schemas.microsoft.com/office/drawing/2014/main" id="{63796E1A-9E83-C139-78B3-381F4850256F}"/>
                </a:ext>
              </a:extLst>
            </p:cNvPr>
            <p:cNvSpPr/>
            <p:nvPr/>
          </p:nvSpPr>
          <p:spPr>
            <a:xfrm>
              <a:off x="4623177"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2" name="正方形/長方形 21">
              <a:extLst>
                <a:ext uri="{FF2B5EF4-FFF2-40B4-BE49-F238E27FC236}">
                  <a16:creationId xmlns:a16="http://schemas.microsoft.com/office/drawing/2014/main" id="{EF2CBF38-EFBF-6FDC-166F-3A96A3DEE228}"/>
                </a:ext>
              </a:extLst>
            </p:cNvPr>
            <p:cNvSpPr/>
            <p:nvPr/>
          </p:nvSpPr>
          <p:spPr>
            <a:xfrm>
              <a:off x="4623177"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２次メーカー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grpSp>
        <p:nvGrpSpPr>
          <p:cNvPr id="23" name="グループ化 22">
            <a:extLst>
              <a:ext uri="{FF2B5EF4-FFF2-40B4-BE49-F238E27FC236}">
                <a16:creationId xmlns:a16="http://schemas.microsoft.com/office/drawing/2014/main" id="{85133E08-7524-EA83-3624-BA539F48BC97}"/>
              </a:ext>
            </a:extLst>
          </p:cNvPr>
          <p:cNvGrpSpPr/>
          <p:nvPr/>
        </p:nvGrpSpPr>
        <p:grpSpPr>
          <a:xfrm>
            <a:off x="6332874" y="2863188"/>
            <a:ext cx="1122079" cy="1436057"/>
            <a:chOff x="6296993" y="2898704"/>
            <a:chExt cx="1122079" cy="1436057"/>
          </a:xfrm>
        </p:grpSpPr>
        <p:sp>
          <p:nvSpPr>
            <p:cNvPr id="24" name="正方形/長方形 23">
              <a:extLst>
                <a:ext uri="{FF2B5EF4-FFF2-40B4-BE49-F238E27FC236}">
                  <a16:creationId xmlns:a16="http://schemas.microsoft.com/office/drawing/2014/main" id="{F3F40583-CDA6-7FEF-0FA5-8B89BB769FE5}"/>
                </a:ext>
              </a:extLst>
            </p:cNvPr>
            <p:cNvSpPr/>
            <p:nvPr/>
          </p:nvSpPr>
          <p:spPr>
            <a:xfrm>
              <a:off x="6296993" y="3301390"/>
              <a:ext cx="1122079" cy="103337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rPr>
                <a:t>xx</a:t>
              </a:r>
              <a:r>
                <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5" name="正方形/長方形 24">
              <a:extLst>
                <a:ext uri="{FF2B5EF4-FFF2-40B4-BE49-F238E27FC236}">
                  <a16:creationId xmlns:a16="http://schemas.microsoft.com/office/drawing/2014/main" id="{CF92B1E0-FAA9-D17C-3041-E1CE13EFE0B0}"/>
                </a:ext>
              </a:extLst>
            </p:cNvPr>
            <p:cNvSpPr/>
            <p:nvPr/>
          </p:nvSpPr>
          <p:spPr>
            <a:xfrm>
              <a:off x="6296993"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１次メーカー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BE1C8F6D-E6DF-DA6A-BD9D-846623AC4002}"/>
              </a:ext>
            </a:extLst>
          </p:cNvPr>
          <p:cNvGrpSpPr/>
          <p:nvPr/>
        </p:nvGrpSpPr>
        <p:grpSpPr>
          <a:xfrm>
            <a:off x="8267912" y="2508398"/>
            <a:ext cx="1122082" cy="1790848"/>
            <a:chOff x="8267912" y="2543914"/>
            <a:chExt cx="1122082" cy="1790848"/>
          </a:xfrm>
        </p:grpSpPr>
        <p:sp>
          <p:nvSpPr>
            <p:cNvPr id="27" name="正方形/長方形 26">
              <a:extLst>
                <a:ext uri="{FF2B5EF4-FFF2-40B4-BE49-F238E27FC236}">
                  <a16:creationId xmlns:a16="http://schemas.microsoft.com/office/drawing/2014/main" id="{0E19A2C0-A961-FD8F-DDF7-1669F66E96A3}"/>
                </a:ext>
              </a:extLst>
            </p:cNvPr>
            <p:cNvSpPr/>
            <p:nvPr/>
          </p:nvSpPr>
          <p:spPr>
            <a:xfrm>
              <a:off x="8267915"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D</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8" name="正方形/長方形 27">
              <a:extLst>
                <a:ext uri="{FF2B5EF4-FFF2-40B4-BE49-F238E27FC236}">
                  <a16:creationId xmlns:a16="http://schemas.microsoft.com/office/drawing/2014/main" id="{7EE4C611-C735-433B-8324-6C77DA4F198E}"/>
                </a:ext>
              </a:extLst>
            </p:cNvPr>
            <p:cNvSpPr/>
            <p:nvPr/>
          </p:nvSpPr>
          <p:spPr>
            <a:xfrm>
              <a:off x="8267915"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E</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29" name="正方形/長方形 28">
              <a:extLst>
                <a:ext uri="{FF2B5EF4-FFF2-40B4-BE49-F238E27FC236}">
                  <a16:creationId xmlns:a16="http://schemas.microsoft.com/office/drawing/2014/main" id="{89F72D08-8E0B-481E-3C51-01BDD5ECC2BA}"/>
                </a:ext>
              </a:extLst>
            </p:cNvPr>
            <p:cNvSpPr/>
            <p:nvPr/>
          </p:nvSpPr>
          <p:spPr>
            <a:xfrm>
              <a:off x="8267912" y="2543914"/>
              <a:ext cx="1122079"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Arial" panose="020B0604020202020204" pitchFamily="34" charset="0"/>
                  <a:ea typeface="Meiryo UI" panose="020B0604030504040204" pitchFamily="50" charset="-128"/>
                </a:rPr>
                <a:t>完成車</a:t>
              </a:r>
              <a:endParaRPr lang="en-US" altLang="ja-JP" sz="1200" b="1" i="0" u="none" strike="noStrike">
                <a:solidFill>
                  <a:schemeClr val="bg1"/>
                </a:solidFill>
                <a:effectLst/>
                <a:latin typeface="Arial" panose="020B0604020202020204" pitchFamily="34" charset="0"/>
                <a:ea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Arial" panose="020B0604020202020204" pitchFamily="34" charset="0"/>
                  <a:ea typeface="Meiryo UI" panose="020B0604030504040204" pitchFamily="50" charset="-128"/>
                </a:rPr>
                <a:t>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grpSp>
      <p:sp>
        <p:nvSpPr>
          <p:cNvPr id="30" name="正方形/長方形 29">
            <a:extLst>
              <a:ext uri="{FF2B5EF4-FFF2-40B4-BE49-F238E27FC236}">
                <a16:creationId xmlns:a16="http://schemas.microsoft.com/office/drawing/2014/main" id="{43829365-A4EB-9879-800A-C139117800CE}"/>
              </a:ext>
            </a:extLst>
          </p:cNvPr>
          <p:cNvSpPr/>
          <p:nvPr/>
        </p:nvSpPr>
        <p:spPr>
          <a:xfrm>
            <a:off x="2462797" y="2506580"/>
            <a:ext cx="4992155"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自動車部品メーカー</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cxnSp>
        <p:nvCxnSpPr>
          <p:cNvPr id="31" name="直線矢印コネクタ 30">
            <a:extLst>
              <a:ext uri="{FF2B5EF4-FFF2-40B4-BE49-F238E27FC236}">
                <a16:creationId xmlns:a16="http://schemas.microsoft.com/office/drawing/2014/main" id="{8CAD45AE-4F74-E972-5370-AF4DECFF8D04}"/>
              </a:ext>
            </a:extLst>
          </p:cNvPr>
          <p:cNvCxnSpPr>
            <a:cxnSpLocks/>
            <a:stCxn id="12" idx="3"/>
            <a:endCxn id="16" idx="1"/>
          </p:cNvCxnSpPr>
          <p:nvPr/>
        </p:nvCxnSpPr>
        <p:spPr>
          <a:xfrm>
            <a:off x="1649838" y="3490897"/>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14D108E8-5A0A-C1BF-E6D7-200524B2101F}"/>
              </a:ext>
            </a:extLst>
          </p:cNvPr>
          <p:cNvCxnSpPr>
            <a:cxnSpLocks/>
            <a:stCxn id="13" idx="3"/>
            <a:endCxn id="17" idx="1"/>
          </p:cNvCxnSpPr>
          <p:nvPr/>
        </p:nvCxnSpPr>
        <p:spPr>
          <a:xfrm>
            <a:off x="1649838" y="4074224"/>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0BE62712-8A77-4E8D-6E3A-F93C285BC03C}"/>
              </a:ext>
            </a:extLst>
          </p:cNvPr>
          <p:cNvCxnSpPr>
            <a:cxnSpLocks/>
            <a:endCxn id="27" idx="1"/>
          </p:cNvCxnSpPr>
          <p:nvPr/>
        </p:nvCxnSpPr>
        <p:spPr>
          <a:xfrm>
            <a:off x="7454953" y="3490897"/>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57CC4514-85B6-9823-B355-532CD97A2FCA}"/>
              </a:ext>
            </a:extLst>
          </p:cNvPr>
          <p:cNvCxnSpPr>
            <a:cxnSpLocks/>
            <a:endCxn id="28" idx="1"/>
          </p:cNvCxnSpPr>
          <p:nvPr/>
        </p:nvCxnSpPr>
        <p:spPr>
          <a:xfrm>
            <a:off x="7454953" y="4074224"/>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A58E1E39-74A4-05AF-0B69-4B27415F8499}"/>
              </a:ext>
            </a:extLst>
          </p:cNvPr>
          <p:cNvCxnSpPr>
            <a:cxnSpLocks/>
            <a:stCxn id="16" idx="3"/>
          </p:cNvCxnSpPr>
          <p:nvPr/>
        </p:nvCxnSpPr>
        <p:spPr>
          <a:xfrm>
            <a:off x="3584876" y="3490897"/>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D4130AAF-6FDF-A48D-83DC-0919BCABDAC2}"/>
              </a:ext>
            </a:extLst>
          </p:cNvPr>
          <p:cNvCxnSpPr>
            <a:cxnSpLocks/>
            <a:stCxn id="17" idx="3"/>
            <a:endCxn id="21" idx="1"/>
          </p:cNvCxnSpPr>
          <p:nvPr/>
        </p:nvCxnSpPr>
        <p:spPr>
          <a:xfrm>
            <a:off x="3584876" y="4074224"/>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CDA277B9-6D46-865E-AFE9-75C89874BB5C}"/>
              </a:ext>
            </a:extLst>
          </p:cNvPr>
          <p:cNvCxnSpPr>
            <a:cxnSpLocks/>
            <a:stCxn id="20" idx="3"/>
          </p:cNvCxnSpPr>
          <p:nvPr/>
        </p:nvCxnSpPr>
        <p:spPr>
          <a:xfrm>
            <a:off x="5519915" y="3490897"/>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F39A7985-4178-A320-638F-BC3D38315FDB}"/>
              </a:ext>
            </a:extLst>
          </p:cNvPr>
          <p:cNvCxnSpPr>
            <a:cxnSpLocks/>
            <a:stCxn id="21" idx="3"/>
          </p:cNvCxnSpPr>
          <p:nvPr/>
        </p:nvCxnSpPr>
        <p:spPr>
          <a:xfrm>
            <a:off x="5519915" y="4074224"/>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id="{2725D165-731C-8DB1-4D64-D6B8C7F09D1B}"/>
              </a:ext>
            </a:extLst>
          </p:cNvPr>
          <p:cNvSpPr txBox="1"/>
          <p:nvPr/>
        </p:nvSpPr>
        <p:spPr>
          <a:xfrm>
            <a:off x="6032521" y="4305570"/>
            <a:ext cx="1472650"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rgbClr val="575757"/>
                </a:solidFill>
                <a:latin typeface="Meiryo UI" panose="020B0604030504040204" pitchFamily="50" charset="-128"/>
                <a:ea typeface="Meiryo UI" panose="020B0604030504040204" pitchFamily="50" charset="-128"/>
              </a:rPr>
              <a:t>コンソーシアム</a:t>
            </a:r>
          </a:p>
        </p:txBody>
      </p:sp>
      <p:sp>
        <p:nvSpPr>
          <p:cNvPr id="40" name="四角形: 角を丸くする 39">
            <a:extLst>
              <a:ext uri="{FF2B5EF4-FFF2-40B4-BE49-F238E27FC236}">
                <a16:creationId xmlns:a16="http://schemas.microsoft.com/office/drawing/2014/main" id="{10C63E7E-F8AC-7E5C-BCE1-EE40B402FE5A}"/>
              </a:ext>
            </a:extLst>
          </p:cNvPr>
          <p:cNvSpPr/>
          <p:nvPr/>
        </p:nvSpPr>
        <p:spPr>
          <a:xfrm>
            <a:off x="4522079" y="3196910"/>
            <a:ext cx="852861" cy="185214"/>
          </a:xfrm>
          <a:prstGeom prst="roundRect">
            <a:avLst>
              <a:gd name="adj" fmla="val 40234"/>
            </a:avLst>
          </a:prstGeom>
          <a:solidFill>
            <a:srgbClr val="F2F2F2"/>
          </a:solidFill>
          <a:ln>
            <a:noFill/>
          </a:ln>
        </p:spPr>
        <p:txBody>
          <a:bodyPr wrap="square" lIns="36000" rIns="36000" anchor="ctr">
            <a:noAutofit/>
          </a:bodyPr>
          <a:lstStyle/>
          <a:p>
            <a:pPr algn="ctr" defTabSz="914400">
              <a:lnSpc>
                <a:spcPct val="110000"/>
              </a:lnSpc>
            </a:pPr>
            <a:r>
              <a:rPr lang="ja-JP" altLang="en-US" sz="900">
                <a:solidFill>
                  <a:sysClr val="windowText" lastClr="000000"/>
                </a:solidFill>
                <a:latin typeface="Meiryo UI"/>
                <a:ea typeface="Meiryo UI"/>
              </a:rPr>
              <a:t>参加企業</a:t>
            </a:r>
            <a:endParaRPr kumimoji="1" lang="en-US" altLang="ja-JP" sz="700">
              <a:solidFill>
                <a:sysClr val="windowText" lastClr="000000"/>
              </a:solidFill>
              <a:latin typeface="Meiryo UI"/>
              <a:ea typeface="Meiryo UI"/>
            </a:endParaRPr>
          </a:p>
        </p:txBody>
      </p:sp>
      <p:sp>
        <p:nvSpPr>
          <p:cNvPr id="41" name="四角形: 角を丸くする 40">
            <a:extLst>
              <a:ext uri="{FF2B5EF4-FFF2-40B4-BE49-F238E27FC236}">
                <a16:creationId xmlns:a16="http://schemas.microsoft.com/office/drawing/2014/main" id="{D3BF2A4D-91F6-B185-ED1E-84B68982A7AE}"/>
              </a:ext>
            </a:extLst>
          </p:cNvPr>
          <p:cNvSpPr/>
          <p:nvPr/>
        </p:nvSpPr>
        <p:spPr>
          <a:xfrm>
            <a:off x="6467482" y="3196910"/>
            <a:ext cx="852861" cy="185214"/>
          </a:xfrm>
          <a:prstGeom prst="roundRect">
            <a:avLst>
              <a:gd name="adj" fmla="val 40234"/>
            </a:avLst>
          </a:prstGeom>
          <a:solidFill>
            <a:srgbClr val="002060"/>
          </a:solidFill>
          <a:ln>
            <a:noFill/>
          </a:ln>
        </p:spPr>
        <p:txBody>
          <a:bodyPr wrap="square" lIns="36000" rIns="36000" anchor="ctr">
            <a:noAutofit/>
          </a:bodyPr>
          <a:lstStyle/>
          <a:p>
            <a:pPr algn="ctr" defTabSz="914400">
              <a:lnSpc>
                <a:spcPct val="110000"/>
              </a:lnSpc>
            </a:pPr>
            <a:r>
              <a:rPr lang="ja-JP" altLang="en-US" sz="900">
                <a:solidFill>
                  <a:schemeClr val="bg1"/>
                </a:solidFill>
                <a:latin typeface="Meiryo UI"/>
                <a:ea typeface="Meiryo UI"/>
              </a:rPr>
              <a:t>幹事企業</a:t>
            </a:r>
            <a:endParaRPr kumimoji="1" lang="en-US" altLang="ja-JP" sz="700">
              <a:solidFill>
                <a:schemeClr val="bg1"/>
              </a:solidFill>
              <a:latin typeface="Meiryo UI"/>
              <a:ea typeface="Meiryo UI"/>
            </a:endParaRPr>
          </a:p>
        </p:txBody>
      </p:sp>
      <p:sp>
        <p:nvSpPr>
          <p:cNvPr id="42" name="四角形: 角を丸くする 41">
            <a:extLst>
              <a:ext uri="{FF2B5EF4-FFF2-40B4-BE49-F238E27FC236}">
                <a16:creationId xmlns:a16="http://schemas.microsoft.com/office/drawing/2014/main" id="{7E561AD4-791C-DFDA-5A8F-3F45D7D76E33}"/>
              </a:ext>
            </a:extLst>
          </p:cNvPr>
          <p:cNvSpPr/>
          <p:nvPr/>
        </p:nvSpPr>
        <p:spPr>
          <a:xfrm>
            <a:off x="2601040" y="3196910"/>
            <a:ext cx="852861" cy="185214"/>
          </a:xfrm>
          <a:prstGeom prst="roundRect">
            <a:avLst>
              <a:gd name="adj" fmla="val 40234"/>
            </a:avLst>
          </a:prstGeom>
          <a:solidFill>
            <a:srgbClr val="F2F2F2"/>
          </a:solidFill>
          <a:ln>
            <a:noFill/>
          </a:ln>
        </p:spPr>
        <p:txBody>
          <a:bodyPr wrap="square" lIns="36000" rIns="36000" anchor="ctr">
            <a:noAutofit/>
          </a:bodyPr>
          <a:lstStyle/>
          <a:p>
            <a:pPr algn="ctr" defTabSz="914400">
              <a:lnSpc>
                <a:spcPct val="110000"/>
              </a:lnSpc>
            </a:pPr>
            <a:r>
              <a:rPr lang="ja-JP" altLang="en-US" sz="900">
                <a:solidFill>
                  <a:sysClr val="windowText" lastClr="000000"/>
                </a:solidFill>
                <a:latin typeface="Meiryo UI"/>
                <a:ea typeface="Meiryo UI"/>
              </a:rPr>
              <a:t>参加企業</a:t>
            </a:r>
            <a:endParaRPr kumimoji="1" lang="en-US" altLang="ja-JP" sz="700">
              <a:solidFill>
                <a:sysClr val="windowText" lastClr="000000"/>
              </a:solidFill>
              <a:latin typeface="Meiryo UI"/>
              <a:ea typeface="Meiryo UI"/>
            </a:endParaRPr>
          </a:p>
        </p:txBody>
      </p:sp>
      <p:sp>
        <p:nvSpPr>
          <p:cNvPr id="43" name="四角形: 角を丸くする 42">
            <a:extLst>
              <a:ext uri="{FF2B5EF4-FFF2-40B4-BE49-F238E27FC236}">
                <a16:creationId xmlns:a16="http://schemas.microsoft.com/office/drawing/2014/main" id="{98A844D7-E611-9584-0346-13E9E4B1BDD8}"/>
              </a:ext>
            </a:extLst>
          </p:cNvPr>
          <p:cNvSpPr/>
          <p:nvPr/>
        </p:nvSpPr>
        <p:spPr>
          <a:xfrm>
            <a:off x="662368" y="3196910"/>
            <a:ext cx="852861" cy="185214"/>
          </a:xfrm>
          <a:prstGeom prst="roundRect">
            <a:avLst>
              <a:gd name="adj" fmla="val 40234"/>
            </a:avLst>
          </a:prstGeom>
          <a:solidFill>
            <a:srgbClr val="F2F2F2"/>
          </a:solidFill>
          <a:ln>
            <a:noFill/>
          </a:ln>
        </p:spPr>
        <p:txBody>
          <a:bodyPr wrap="square" lIns="36000" rIns="36000" anchor="ctr">
            <a:noAutofit/>
          </a:bodyPr>
          <a:lstStyle/>
          <a:p>
            <a:pPr algn="ctr" defTabSz="914400">
              <a:lnSpc>
                <a:spcPct val="110000"/>
              </a:lnSpc>
            </a:pPr>
            <a:r>
              <a:rPr lang="ja-JP" altLang="en-US" sz="900">
                <a:solidFill>
                  <a:sysClr val="windowText" lastClr="000000"/>
                </a:solidFill>
                <a:latin typeface="Meiryo UI"/>
                <a:ea typeface="Meiryo UI"/>
              </a:rPr>
              <a:t>参加企業</a:t>
            </a:r>
            <a:endParaRPr kumimoji="1" lang="en-US" altLang="ja-JP" sz="700">
              <a:solidFill>
                <a:sysClr val="windowText" lastClr="000000"/>
              </a:solidFill>
              <a:latin typeface="Meiryo UI"/>
              <a:ea typeface="Meiryo UI"/>
            </a:endParaRPr>
          </a:p>
        </p:txBody>
      </p:sp>
      <p:sp>
        <p:nvSpPr>
          <p:cNvPr id="47" name="テキスト ボックス 46">
            <a:extLst>
              <a:ext uri="{FF2B5EF4-FFF2-40B4-BE49-F238E27FC236}">
                <a16:creationId xmlns:a16="http://schemas.microsoft.com/office/drawing/2014/main" id="{043BC867-21A9-71F3-F921-3905A5A8A9DD}"/>
              </a:ext>
            </a:extLst>
          </p:cNvPr>
          <p:cNvSpPr txBox="1"/>
          <p:nvPr/>
        </p:nvSpPr>
        <p:spPr>
          <a:xfrm>
            <a:off x="415921" y="2136543"/>
            <a:ext cx="4992155" cy="31182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a:t>
            </a:r>
            <a:r>
              <a:rPr kumimoji="1" lang="zh-TW" altLang="en-US" sz="1400">
                <a:solidFill>
                  <a:schemeClr val="tx1"/>
                </a:solidFill>
                <a:latin typeface="Meiryo UI" panose="020B0604030504040204" pitchFamily="50" charset="-128"/>
                <a:ea typeface="Meiryo UI" panose="020B0604030504040204" pitchFamily="50" charset="-128"/>
              </a:rPr>
              <a:t>基準年度＋</a:t>
            </a:r>
            <a:r>
              <a:rPr kumimoji="1" lang="en-US" altLang="zh-TW" sz="1400">
                <a:solidFill>
                  <a:schemeClr val="tx1"/>
                </a:solidFill>
                <a:latin typeface="Meiryo UI" panose="020B0604030504040204" pitchFamily="50" charset="-128"/>
                <a:ea typeface="Meiryo UI" panose="020B0604030504040204" pitchFamily="50" charset="-128"/>
              </a:rPr>
              <a:t>3</a:t>
            </a:r>
            <a:r>
              <a:rPr kumimoji="1" lang="zh-TW" altLang="en-US" sz="1400">
                <a:solidFill>
                  <a:schemeClr val="tx1"/>
                </a:solidFill>
                <a:latin typeface="Meiryo UI" panose="020B0604030504040204" pitchFamily="50" charset="-128"/>
                <a:ea typeface="Meiryo UI" panose="020B0604030504040204" pitchFamily="50" charset="-128"/>
              </a:rPr>
              <a:t>年後</a:t>
            </a:r>
            <a:r>
              <a:rPr kumimoji="1" lang="ja-JP" altLang="en-US" sz="1400">
                <a:solidFill>
                  <a:schemeClr val="tx1"/>
                </a:solidFill>
                <a:latin typeface="Meiryo UI" panose="020B0604030504040204" pitchFamily="50" charset="-128"/>
                <a:ea typeface="Meiryo UI" panose="020B0604030504040204" pitchFamily="50" charset="-128"/>
              </a:rPr>
              <a:t>におけるバリューチェーン・ビジネスモデル＞</a:t>
            </a:r>
          </a:p>
        </p:txBody>
      </p:sp>
      <p:sp>
        <p:nvSpPr>
          <p:cNvPr id="48" name="正方形/長方形 47">
            <a:extLst>
              <a:ext uri="{FF2B5EF4-FFF2-40B4-BE49-F238E27FC236}">
                <a16:creationId xmlns:a16="http://schemas.microsoft.com/office/drawing/2014/main" id="{286A12B8-D8F3-422C-1457-6AFBD1F1AD10}"/>
              </a:ext>
            </a:extLst>
          </p:cNvPr>
          <p:cNvSpPr/>
          <p:nvPr/>
        </p:nvSpPr>
        <p:spPr>
          <a:xfrm>
            <a:off x="510778" y="4731116"/>
            <a:ext cx="8884444" cy="135050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44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（（コンソーシアムの場合、）構成企業それぞれがどのような役割をもっているかを示し、加えて、シナジー効果により個社単独の取組み以上の波及効果が期待されることをご記載ください。）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（（個社単独の場合、）設備投資が与える取引先等への波及効果などをご記載ください。）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9" name="フリーフォーム: 図形 48">
            <a:extLst>
              <a:ext uri="{FF2B5EF4-FFF2-40B4-BE49-F238E27FC236}">
                <a16:creationId xmlns:a16="http://schemas.microsoft.com/office/drawing/2014/main" id="{54E2431B-B4FD-0B09-339B-7176C80BE500}"/>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50" name="フリーフォーム: 図形 49">
            <a:extLst>
              <a:ext uri="{FF2B5EF4-FFF2-40B4-BE49-F238E27FC236}">
                <a16:creationId xmlns:a16="http://schemas.microsoft.com/office/drawing/2014/main" id="{9F9B67A2-4EEC-4D4B-D2EF-AE302182466E}"/>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54" name="四角形: 角を丸くする 53">
            <a:extLst>
              <a:ext uri="{FF2B5EF4-FFF2-40B4-BE49-F238E27FC236}">
                <a16:creationId xmlns:a16="http://schemas.microsoft.com/office/drawing/2014/main" id="{BEDD073C-CA01-977D-E936-0C201C7A13E9}"/>
              </a:ext>
            </a:extLst>
          </p:cNvPr>
          <p:cNvSpPr/>
          <p:nvPr/>
        </p:nvSpPr>
        <p:spPr>
          <a:xfrm>
            <a:off x="510778" y="4588118"/>
            <a:ext cx="2364158" cy="232714"/>
          </a:xfrm>
          <a:prstGeom prst="roundRect">
            <a:avLst>
              <a:gd name="adj" fmla="val 40234"/>
            </a:avLst>
          </a:prstGeom>
          <a:solidFill>
            <a:srgbClr val="002060"/>
          </a:solidFill>
          <a:ln>
            <a:noFill/>
          </a:ln>
        </p:spPr>
        <p:txBody>
          <a:bodyPr wrap="square" lIns="36000" rIns="36000" anchor="ctr">
            <a:noAutofit/>
          </a:bodyPr>
          <a:lstStyle/>
          <a:p>
            <a:pPr algn="ctr" defTabSz="914400"/>
            <a:r>
              <a:rPr lang="ja-JP" altLang="en-US" sz="1200" b="1">
                <a:solidFill>
                  <a:schemeClr val="bg1"/>
                </a:solidFill>
                <a:latin typeface="Meiryo UI"/>
                <a:ea typeface="Meiryo UI"/>
              </a:rPr>
              <a:t>参加企業や地域企業への波及効果</a:t>
            </a:r>
            <a:endParaRPr kumimoji="1" lang="en-US" altLang="ja-JP" sz="1200" b="1">
              <a:solidFill>
                <a:schemeClr val="bg1"/>
              </a:solidFill>
              <a:latin typeface="Meiryo UI"/>
              <a:ea typeface="Meiryo UI"/>
            </a:endParaRPr>
          </a:p>
        </p:txBody>
      </p:sp>
      <p:sp>
        <p:nvSpPr>
          <p:cNvPr id="8" name="正方形/長方形 7">
            <a:extLst>
              <a:ext uri="{FF2B5EF4-FFF2-40B4-BE49-F238E27FC236}">
                <a16:creationId xmlns:a16="http://schemas.microsoft.com/office/drawing/2014/main" id="{BAED04D4-5560-1E0E-63AE-A8D034F1E372}"/>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B17D06E7-C624-FD6C-C53D-192CDDEDF45B}"/>
              </a:ext>
            </a:extLst>
          </p:cNvPr>
          <p:cNvSpPr/>
          <p:nvPr/>
        </p:nvSpPr>
        <p:spPr>
          <a:xfrm>
            <a:off x="510778" y="1263355"/>
            <a:ext cx="8884444" cy="793399"/>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リーダーシップの発揮により、参加企業や地域企業への波及効果、連携による相乗効果が見込まれる取組であることをご記載ください。（主にコンソーシアム形式の場合を想定）</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コンソーシアム以外の場合においても、バリューチェーン・ビジネスモデル等で構造とともに関連する事業者を示していただき、自社と関連のある事業者との取引増加等の地域への波及効果をご記載ください</a:t>
            </a:r>
          </a:p>
        </p:txBody>
      </p:sp>
      <p:cxnSp>
        <p:nvCxnSpPr>
          <p:cNvPr id="9" name="直線コネクタ 8">
            <a:extLst>
              <a:ext uri="{FF2B5EF4-FFF2-40B4-BE49-F238E27FC236}">
                <a16:creationId xmlns:a16="http://schemas.microsoft.com/office/drawing/2014/main" id="{FA7D00F5-BB8E-F935-BBE3-34FFE7BD94E5}"/>
              </a:ext>
            </a:extLst>
          </p:cNvPr>
          <p:cNvCxnSpPr>
            <a:cxnSpLocks/>
          </p:cNvCxnSpPr>
          <p:nvPr/>
        </p:nvCxnSpPr>
        <p:spPr>
          <a:xfrm>
            <a:off x="2941323" y="5503871"/>
            <a:ext cx="711715" cy="30308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44" name="正方形/長方形 43">
            <a:extLst>
              <a:ext uri="{FF2B5EF4-FFF2-40B4-BE49-F238E27FC236}">
                <a16:creationId xmlns:a16="http://schemas.microsoft.com/office/drawing/2014/main" id="{A9840800-E612-5FF1-C032-FFF3BE350589}"/>
              </a:ext>
            </a:extLst>
          </p:cNvPr>
          <p:cNvSpPr/>
          <p:nvPr/>
        </p:nvSpPr>
        <p:spPr>
          <a:xfrm>
            <a:off x="3311914" y="5503871"/>
            <a:ext cx="6041920" cy="1134532"/>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バリューチェーン・ビジネスモデルに関する持続可能性についても、ご記載ください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具体的には、補助事業における川上の調達先、川下の販売先、協業企業などが、自然災害・感染症・紛争・外国の貿易的措置・人権問題等のサプライチェーン上のリスクに対応できるレジリエンスを有しているかについて、説明をご記載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（例：原料の仕入は近隣地域を中心とした国内取引である。これにより地域経済波及効果が見込まれるとともに、貿易取引のリスクが小さいため、市場環境の変化に対応可能であり、持続可能性は高い）</a:t>
            </a:r>
          </a:p>
        </p:txBody>
      </p:sp>
    </p:spTree>
    <p:extLst>
      <p:ext uri="{BB962C8B-B14F-4D97-AF65-F5344CB8AC3E}">
        <p14:creationId xmlns:p14="http://schemas.microsoft.com/office/powerpoint/2010/main" val="2456461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1364E919-C0EA-0F4A-2842-1AA6A3E3D00F}"/>
              </a:ext>
            </a:extLst>
          </p:cNvPr>
          <p:cNvSpPr/>
          <p:nvPr/>
        </p:nvSpPr>
        <p:spPr>
          <a:xfrm>
            <a:off x="0" y="0"/>
            <a:ext cx="9906000" cy="627681"/>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b="1">
                <a:solidFill>
                  <a:schemeClr val="bg1"/>
                </a:solidFill>
                <a:latin typeface="Meiryo UI" panose="020B0604030504040204" pitchFamily="50" charset="-128"/>
                <a:ea typeface="Meiryo UI" panose="020B0604030504040204" pitchFamily="50" charset="-128"/>
              </a:rPr>
              <a:t>成長投資計画書作成における留意事項　</a:t>
            </a:r>
            <a:r>
              <a:rPr kumimoji="1" lang="en-US" altLang="ja-JP" b="1">
                <a:solidFill>
                  <a:schemeClr val="bg1"/>
                </a:solidFill>
                <a:latin typeface="Meiryo UI" panose="020B0604030504040204" pitchFamily="50" charset="-128"/>
                <a:ea typeface="Meiryo UI" panose="020B0604030504040204" pitchFamily="50" charset="-128"/>
              </a:rPr>
              <a:t>【</a:t>
            </a:r>
            <a:r>
              <a:rPr kumimoji="1" lang="ja-JP" altLang="en-US" b="1">
                <a:solidFill>
                  <a:srgbClr val="FFFF00"/>
                </a:solidFill>
                <a:latin typeface="Meiryo UI" panose="020B0604030504040204" pitchFamily="50" charset="-128"/>
                <a:ea typeface="Meiryo UI" panose="020B0604030504040204" pitchFamily="50" charset="-128"/>
              </a:rPr>
              <a:t>本スライドは提出前に削除してください</a:t>
            </a:r>
            <a:r>
              <a:rPr kumimoji="1" lang="en-US" altLang="ja-JP" b="1">
                <a:solidFill>
                  <a:schemeClr val="bg1"/>
                </a:solidFill>
                <a:latin typeface="Meiryo UI" panose="020B0604030504040204" pitchFamily="50" charset="-128"/>
                <a:ea typeface="Meiryo UI" panose="020B0604030504040204" pitchFamily="50" charset="-128"/>
              </a:rPr>
              <a:t>】</a:t>
            </a:r>
          </a:p>
        </p:txBody>
      </p:sp>
      <p:sp>
        <p:nvSpPr>
          <p:cNvPr id="5"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300445" y="1019510"/>
            <a:ext cx="9348651" cy="5649738"/>
          </a:xfrm>
          <a:prstGeom prst="rect">
            <a:avLst/>
          </a:prstGeom>
        </p:spPr>
        <p:txBody>
          <a:bodyPr/>
          <a:lst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a:t>本資料に記載している項目に必要情報を入力し、「成長投資計画書」を作成してください。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FF0000"/>
                </a:solidFill>
              </a:rPr>
              <a:t>申請にあたっては、</a:t>
            </a:r>
            <a:r>
              <a:rPr kumimoji="1" lang="en-US" altLang="ja-JP" sz="1400" b="1">
                <a:solidFill>
                  <a:srgbClr val="FF0000"/>
                </a:solidFill>
              </a:rPr>
              <a:t>PDF</a:t>
            </a:r>
            <a:r>
              <a:rPr kumimoji="1" lang="ja-JP" altLang="en-US" sz="1400" b="1">
                <a:solidFill>
                  <a:srgbClr val="FF0000"/>
                </a:solidFill>
              </a:rPr>
              <a:t>形式に変換した上で提出してください</a:t>
            </a:r>
            <a:r>
              <a:rPr kumimoji="1" lang="ja-JP" altLang="en-US" sz="1400"/>
              <a:t>。</a:t>
            </a:r>
          </a:p>
          <a:p>
            <a:pPr marL="278606" indent="-278606">
              <a:lnSpc>
                <a:spcPct val="100000"/>
              </a:lnSpc>
              <a:spcBef>
                <a:spcPts val="0"/>
              </a:spcBef>
              <a:spcAft>
                <a:spcPts val="600"/>
              </a:spcAft>
              <a:buFont typeface="Arial" panose="020B0604020202020204" pitchFamily="34" charset="0"/>
              <a:buChar char="•"/>
            </a:pPr>
            <a:r>
              <a:rPr kumimoji="1" lang="ja-JP" altLang="en-US" sz="1400"/>
              <a:t>表紙含め、</a:t>
            </a:r>
            <a:r>
              <a:rPr kumimoji="1" lang="en-US" altLang="ja-JP" sz="1400" b="1">
                <a:solidFill>
                  <a:srgbClr val="FF0000"/>
                </a:solidFill>
              </a:rPr>
              <a:t>35</a:t>
            </a:r>
            <a:r>
              <a:rPr kumimoji="1" lang="ja-JP" altLang="en-US" sz="1400" b="1">
                <a:solidFill>
                  <a:srgbClr val="FF0000"/>
                </a:solidFill>
              </a:rPr>
              <a:t>ページ以内で作成</a:t>
            </a:r>
            <a:r>
              <a:rPr kumimoji="1" lang="ja-JP" altLang="en-US" sz="1400"/>
              <a:t>してください。</a:t>
            </a:r>
            <a:r>
              <a:rPr kumimoji="1" lang="en-US" altLang="ja-JP" sz="1400"/>
              <a:t>35</a:t>
            </a:r>
            <a:r>
              <a:rPr kumimoji="1" lang="ja-JP" altLang="en-US" sz="1400"/>
              <a:t>ページを超えている場合、審査を行わない場合があります。</a:t>
            </a:r>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FF0000"/>
                </a:solidFill>
              </a:rPr>
              <a:t>目次に示した各ページのタイトル・順番の変更はできません。</a:t>
            </a:r>
          </a:p>
          <a:p>
            <a:pPr marL="278606" indent="-278606">
              <a:lnSpc>
                <a:spcPct val="100000"/>
              </a:lnSpc>
              <a:spcBef>
                <a:spcPts val="0"/>
              </a:spcBef>
              <a:spcAft>
                <a:spcPts val="600"/>
              </a:spcAft>
              <a:buFont typeface="Arial" panose="020B0604020202020204" pitchFamily="34" charset="0"/>
              <a:buChar char="•"/>
            </a:pPr>
            <a:r>
              <a:rPr kumimoji="1" lang="ja-JP" altLang="en-US" sz="1400"/>
              <a:t>各ページのフォーマットはあくまで例示であり、資料の体裁（文字サイズ、図の大きさ）・分量を変えること（既存の中期経営計画・経営ビジョン等の引用・挿入等を含む）は可能です。具体的な例として、</a:t>
            </a:r>
            <a:r>
              <a:rPr kumimoji="1" lang="en-US" altLang="ja-JP" sz="1400"/>
              <a:t>9</a:t>
            </a:r>
            <a:r>
              <a:rPr kumimoji="1" lang="ja-JP" altLang="en-US" sz="1400"/>
              <a:t>ページに</a:t>
            </a:r>
            <a:r>
              <a:rPr kumimoji="1" lang="en-US" altLang="ja-JP" sz="1400"/>
              <a:t>PPM</a:t>
            </a:r>
            <a:r>
              <a:rPr kumimoji="1" lang="ja-JP" altLang="en-US" sz="1400"/>
              <a:t>（プロダクト・ポートフォリオ・マネジメント）をフォーマットとして記載しておりますが、会社全体の事業ポートフォリオを整理するフレームワークの一例として掲載しておりますので、各象限・軸等を加筆・変更したり、別のフレームワークにより整理いただくことは構いません。ただし、</a:t>
            </a:r>
            <a:r>
              <a:rPr kumimoji="1" lang="ja-JP" altLang="en-US" sz="1400" b="1">
                <a:solidFill>
                  <a:srgbClr val="FF0000"/>
                </a:solidFill>
              </a:rPr>
              <a:t>各ページの記載ガイドについて十分な言及がない場合は、審査において十分に評価されない可能性があります</a:t>
            </a:r>
            <a:r>
              <a:rPr kumimoji="1" lang="ja-JP" altLang="en-US" sz="1400"/>
              <a:t>。なお、事実・データ等の記載は、その出典を明記してください。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a:t>記載する数字は、</a:t>
            </a:r>
            <a:r>
              <a:rPr kumimoji="1" lang="ja-JP" altLang="en-US" sz="1400">
                <a:solidFill>
                  <a:schemeClr val="tx1"/>
                </a:solidFill>
                <a:latin typeface="Meiryo UI" panose="020B0604030504040204" pitchFamily="50" charset="-128"/>
                <a:ea typeface="Meiryo UI" panose="020B0604030504040204" pitchFamily="50" charset="-128"/>
              </a:rPr>
              <a:t>成長投資計画書別紙</a:t>
            </a:r>
            <a:r>
              <a:rPr kumimoji="1" lang="ja-JP" altLang="en-US" sz="1400"/>
              <a:t>（</a:t>
            </a:r>
            <a:r>
              <a:rPr kumimoji="1" lang="en-US" altLang="ja-JP" sz="1400"/>
              <a:t>Excel</a:t>
            </a:r>
            <a:r>
              <a:rPr kumimoji="1" lang="ja-JP" altLang="en-US" sz="1400"/>
              <a:t>）</a:t>
            </a:r>
            <a:r>
              <a:rPr kumimoji="1" lang="ja-JP" altLang="en-US" sz="1400">
                <a:solidFill>
                  <a:schemeClr val="tx1"/>
                </a:solidFill>
                <a:latin typeface="Meiryo UI" panose="020B0604030504040204" pitchFamily="50" charset="-128"/>
                <a:ea typeface="Meiryo UI" panose="020B0604030504040204" pitchFamily="50" charset="-128"/>
              </a:rPr>
              <a:t>と整合させてください</a:t>
            </a:r>
            <a:r>
              <a:rPr kumimoji="1" lang="ja-JP" altLang="en-US" sz="1400">
                <a:latin typeface="Meiryo UI" panose="020B0604030504040204" pitchFamily="50" charset="-128"/>
                <a:ea typeface="Meiryo UI" panose="020B0604030504040204" pitchFamily="50" charset="-128"/>
              </a:rPr>
              <a:t>。コンソーシアム形式の場合は各社の合計数値を記入してください。</a:t>
            </a:r>
            <a:endParaRPr kumimoji="1" lang="ja-JP" altLang="en-US" sz="1400"/>
          </a:p>
          <a:p>
            <a:pPr marL="278606" indent="-278606">
              <a:lnSpc>
                <a:spcPct val="100000"/>
              </a:lnSpc>
              <a:spcBef>
                <a:spcPts val="0"/>
              </a:spcBef>
              <a:spcAft>
                <a:spcPts val="600"/>
              </a:spcAft>
              <a:buFont typeface="Arial" panose="020B0604020202020204" pitchFamily="34" charset="0"/>
              <a:buChar char="•"/>
            </a:pPr>
            <a:r>
              <a:rPr kumimoji="1" lang="ja-JP" altLang="en-US" sz="1400"/>
              <a:t>各ページの記載ガイド・吹き出しは提出時に削除してください。</a:t>
            </a:r>
          </a:p>
          <a:p>
            <a:pPr marL="278606" indent="-278606">
              <a:lnSpc>
                <a:spcPct val="100000"/>
              </a:lnSpc>
              <a:spcBef>
                <a:spcPts val="0"/>
              </a:spcBef>
              <a:spcAft>
                <a:spcPts val="600"/>
              </a:spcAft>
              <a:buFont typeface="Arial" panose="020B0604020202020204" pitchFamily="34" charset="0"/>
              <a:buChar char="•"/>
            </a:pPr>
            <a:r>
              <a:rPr kumimoji="1" lang="ja-JP" altLang="en-US" sz="1400"/>
              <a:t>必要に応じて、参考資料（自由様式）を挿入してください。（補助事業に関する事業計画（</a:t>
            </a:r>
            <a:r>
              <a:rPr kumimoji="1" lang="en-US" altLang="ja-JP" sz="1400"/>
              <a:t>PL</a:t>
            </a:r>
            <a:r>
              <a:rPr kumimoji="1" lang="ja-JP" altLang="en-US" sz="1400"/>
              <a:t>・</a:t>
            </a:r>
            <a:r>
              <a:rPr kumimoji="1" lang="en-US" altLang="ja-JP" sz="1400"/>
              <a:t>CF</a:t>
            </a:r>
            <a:r>
              <a:rPr kumimoji="1" lang="ja-JP" altLang="en-US" sz="1400"/>
              <a:t>など）・</a:t>
            </a:r>
            <a:r>
              <a:rPr kumimoji="1" lang="en-US" altLang="ja-JP" sz="1400"/>
              <a:t>DCF</a:t>
            </a:r>
            <a:r>
              <a:rPr kumimoji="1" lang="ja-JP" altLang="en-US" sz="1400"/>
              <a:t>法等による投資の収益性評価など）</a:t>
            </a:r>
          </a:p>
          <a:p>
            <a:pPr marL="278606" indent="-278606">
              <a:lnSpc>
                <a:spcPct val="100000"/>
              </a:lnSpc>
              <a:spcBef>
                <a:spcPts val="0"/>
              </a:spcBef>
              <a:spcAft>
                <a:spcPts val="600"/>
              </a:spcAft>
              <a:buFont typeface="Arial" panose="020B0604020202020204" pitchFamily="34" charset="0"/>
              <a:buChar char="•"/>
            </a:pPr>
            <a:r>
              <a:rPr kumimoji="1" lang="ja-JP" altLang="en-US" sz="1400"/>
              <a:t>成長投資計画書のうち、</a:t>
            </a:r>
            <a:r>
              <a:rPr kumimoji="1" lang="ja-JP" altLang="en-US" sz="1400" b="1">
                <a:solidFill>
                  <a:srgbClr val="FF0000"/>
                </a:solidFill>
              </a:rPr>
              <a:t>「本スライドは採択された場合、交付決定後に</a:t>
            </a:r>
            <a:r>
              <a:rPr kumimoji="1" lang="en-US" altLang="ja-JP" sz="1400" b="1">
                <a:solidFill>
                  <a:srgbClr val="FF0000"/>
                </a:solidFill>
              </a:rPr>
              <a:t>HP</a:t>
            </a:r>
            <a:r>
              <a:rPr kumimoji="1" lang="ja-JP" altLang="en-US" sz="1400" b="1">
                <a:solidFill>
                  <a:srgbClr val="FF0000"/>
                </a:solidFill>
              </a:rPr>
              <a:t>上で掲載します」と記載があるスライドについては、事務局の</a:t>
            </a:r>
            <a:r>
              <a:rPr kumimoji="1" lang="en-US" altLang="ja-JP" sz="1400" b="1">
                <a:solidFill>
                  <a:srgbClr val="FF0000"/>
                </a:solidFill>
              </a:rPr>
              <a:t>HP</a:t>
            </a:r>
            <a:r>
              <a:rPr kumimoji="1" lang="ja-JP" altLang="en-US" sz="1400" b="1">
                <a:solidFill>
                  <a:srgbClr val="FF0000"/>
                </a:solidFill>
              </a:rPr>
              <a:t>に公開する予定ですので、記載内容にご留意ください</a:t>
            </a:r>
            <a:r>
              <a:rPr kumimoji="1" lang="ja-JP" altLang="en-US" sz="1400"/>
              <a:t>。なお、公表できない部分をマスキングする等の対応は致しかねます。</a:t>
            </a:r>
          </a:p>
          <a:p>
            <a:pPr marL="278606" indent="-278606">
              <a:lnSpc>
                <a:spcPct val="100000"/>
              </a:lnSpc>
              <a:spcBef>
                <a:spcPts val="0"/>
              </a:spcBef>
              <a:spcAft>
                <a:spcPts val="600"/>
              </a:spcAft>
              <a:buFont typeface="Arial" panose="020B0604020202020204" pitchFamily="34" charset="0"/>
              <a:buChar char="•"/>
            </a:pPr>
            <a:r>
              <a:rPr kumimoji="1" lang="ja-JP" altLang="en-US" sz="1400"/>
              <a:t>応募にあたっては、公募要領及び交付規程をご覧下さい。</a:t>
            </a:r>
            <a:r>
              <a:rPr kumimoji="1" lang="ja-JP" altLang="en-US" sz="1400" b="1">
                <a:solidFill>
                  <a:srgbClr val="FF0000"/>
                </a:solidFill>
              </a:rPr>
              <a:t>審査の結果、採択され、事業を実施するには、公募要領及び交付規程の内容に従って</a:t>
            </a:r>
            <a:r>
              <a:rPr kumimoji="1" lang="ja-JP" altLang="en-US" sz="1400"/>
              <a:t>いただくことが必要です。</a:t>
            </a:r>
          </a:p>
          <a:p>
            <a:pPr>
              <a:spcBef>
                <a:spcPts val="0"/>
              </a:spcBef>
              <a:spcAft>
                <a:spcPts val="600"/>
              </a:spcAft>
            </a:pPr>
            <a:endParaRPr lang="ja-JP" altLang="en-US" sz="1400"/>
          </a:p>
        </p:txBody>
      </p:sp>
    </p:spTree>
    <p:extLst>
      <p:ext uri="{BB962C8B-B14F-4D97-AF65-F5344CB8AC3E}">
        <p14:creationId xmlns:p14="http://schemas.microsoft.com/office/powerpoint/2010/main" val="18359559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フリーフォーム: 図形 11">
            <a:extLst>
              <a:ext uri="{FF2B5EF4-FFF2-40B4-BE49-F238E27FC236}">
                <a16:creationId xmlns:a16="http://schemas.microsoft.com/office/drawing/2014/main" id="{92FEF118-A3A5-A084-0392-027259D0E824}"/>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3" name="フリーフォーム: 図形 12">
            <a:extLst>
              <a:ext uri="{FF2B5EF4-FFF2-40B4-BE49-F238E27FC236}">
                <a16:creationId xmlns:a16="http://schemas.microsoft.com/office/drawing/2014/main" id="{32AC4419-2F59-20EA-0A4F-BA3AFCDA55AA}"/>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イ ウ</a:t>
            </a:r>
          </a:p>
        </p:txBody>
      </p:sp>
      <p:sp>
        <p:nvSpPr>
          <p:cNvPr id="14" name="フリーフォーム: 図形 13">
            <a:extLst>
              <a:ext uri="{FF2B5EF4-FFF2-40B4-BE49-F238E27FC236}">
                <a16:creationId xmlns:a16="http://schemas.microsoft.com/office/drawing/2014/main" id="{EAD8D4C5-9612-C6E1-D81D-1B0E586CBED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a:t>４</a:t>
            </a:r>
            <a:r>
              <a:rPr lang="en-US" altLang="ja-JP" sz="1200"/>
              <a:t>.</a:t>
            </a:r>
            <a:r>
              <a:rPr lang="ja-JP" altLang="en-US" sz="1200"/>
              <a:t>大規模投資</a:t>
            </a:r>
            <a:r>
              <a:rPr lang="ja-JP" altLang="en-US"/>
              <a:t>・費用対効果</a:t>
            </a:r>
            <a:r>
              <a:rPr lang="ja-JP" altLang="en-US" sz="1200"/>
              <a:t>／投資の規模</a:t>
            </a:r>
            <a:endParaRPr lang="ja-JP" altLang="en-US"/>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10" name="フリーフォーム: 図形 9">
            <a:extLst>
              <a:ext uri="{FF2B5EF4-FFF2-40B4-BE49-F238E27FC236}">
                <a16:creationId xmlns:a16="http://schemas.microsoft.com/office/drawing/2014/main" id="{C166CE6A-152E-2F17-2B46-DFF6448D0865}"/>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4EC0ED8A-3D8E-4459-29ED-02281F75A0E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graphicFrame>
        <p:nvGraphicFramePr>
          <p:cNvPr id="15" name="表 15">
            <a:extLst>
              <a:ext uri="{FF2B5EF4-FFF2-40B4-BE49-F238E27FC236}">
                <a16:creationId xmlns:a16="http://schemas.microsoft.com/office/drawing/2014/main" id="{570F0631-EF8B-8328-EE8C-3452842F6004}"/>
              </a:ext>
            </a:extLst>
          </p:cNvPr>
          <p:cNvGraphicFramePr>
            <a:graphicFrameLocks noGrp="1"/>
          </p:cNvGraphicFramePr>
          <p:nvPr>
            <p:extLst>
              <p:ext uri="{D42A27DB-BD31-4B8C-83A1-F6EECF244321}">
                <p14:modId xmlns:p14="http://schemas.microsoft.com/office/powerpoint/2010/main" val="472637848"/>
              </p:ext>
            </p:extLst>
          </p:nvPr>
        </p:nvGraphicFramePr>
        <p:xfrm>
          <a:off x="489000" y="2458259"/>
          <a:ext cx="8928003" cy="2805600"/>
        </p:xfrm>
        <a:graphic>
          <a:graphicData uri="http://schemas.openxmlformats.org/drawingml/2006/table">
            <a:tbl>
              <a:tblPr firstRow="1" bandRow="1">
                <a:tableStyleId>{5C22544A-7EE6-4342-B048-85BDC9FD1C3A}</a:tableStyleId>
              </a:tblPr>
              <a:tblGrid>
                <a:gridCol w="1152000">
                  <a:extLst>
                    <a:ext uri="{9D8B030D-6E8A-4147-A177-3AD203B41FA5}">
                      <a16:colId xmlns:a16="http://schemas.microsoft.com/office/drawing/2014/main" val="3169601281"/>
                    </a:ext>
                  </a:extLst>
                </a:gridCol>
                <a:gridCol w="1991433">
                  <a:extLst>
                    <a:ext uri="{9D8B030D-6E8A-4147-A177-3AD203B41FA5}">
                      <a16:colId xmlns:a16="http://schemas.microsoft.com/office/drawing/2014/main" val="2008957846"/>
                    </a:ext>
                  </a:extLst>
                </a:gridCol>
                <a:gridCol w="964095">
                  <a:extLst>
                    <a:ext uri="{9D8B030D-6E8A-4147-A177-3AD203B41FA5}">
                      <a16:colId xmlns:a16="http://schemas.microsoft.com/office/drawing/2014/main" val="4242931742"/>
                    </a:ext>
                  </a:extLst>
                </a:gridCol>
                <a:gridCol w="964095">
                  <a:extLst>
                    <a:ext uri="{9D8B030D-6E8A-4147-A177-3AD203B41FA5}">
                      <a16:colId xmlns:a16="http://schemas.microsoft.com/office/drawing/2014/main" val="2350833029"/>
                    </a:ext>
                  </a:extLst>
                </a:gridCol>
                <a:gridCol w="964095">
                  <a:extLst>
                    <a:ext uri="{9D8B030D-6E8A-4147-A177-3AD203B41FA5}">
                      <a16:colId xmlns:a16="http://schemas.microsoft.com/office/drawing/2014/main" val="3940804484"/>
                    </a:ext>
                  </a:extLst>
                </a:gridCol>
                <a:gridCol w="964095">
                  <a:extLst>
                    <a:ext uri="{9D8B030D-6E8A-4147-A177-3AD203B41FA5}">
                      <a16:colId xmlns:a16="http://schemas.microsoft.com/office/drawing/2014/main" val="1933326502"/>
                    </a:ext>
                  </a:extLst>
                </a:gridCol>
                <a:gridCol w="964095">
                  <a:extLst>
                    <a:ext uri="{9D8B030D-6E8A-4147-A177-3AD203B41FA5}">
                      <a16:colId xmlns:a16="http://schemas.microsoft.com/office/drawing/2014/main" val="574974242"/>
                    </a:ext>
                  </a:extLst>
                </a:gridCol>
                <a:gridCol w="964095">
                  <a:extLst>
                    <a:ext uri="{9D8B030D-6E8A-4147-A177-3AD203B41FA5}">
                      <a16:colId xmlns:a16="http://schemas.microsoft.com/office/drawing/2014/main" val="2830091423"/>
                    </a:ext>
                  </a:extLst>
                </a:gridCol>
              </a:tblGrid>
              <a:tr h="0">
                <a:tc>
                  <a:txBody>
                    <a:bodyPr/>
                    <a:lstStyle/>
                    <a:p>
                      <a:r>
                        <a:rPr kumimoji="1" lang="ja-JP" altLang="en-US" sz="1000">
                          <a:latin typeface="Meiryo UI" panose="020B0604030504040204" pitchFamily="50" charset="-128"/>
                          <a:ea typeface="Meiryo UI" panose="020B0604030504040204" pitchFamily="50" charset="-128"/>
                        </a:rPr>
                        <a:t>対象</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項目</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2022</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2023</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2024</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2025</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a:p>
                      <a:pPr algn="ct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本年度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2026</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2027</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0">
                <a:tc rowSpan="3">
                  <a:txBody>
                    <a:bodyPr/>
                    <a:lstStyle/>
                    <a:p>
                      <a:r>
                        <a:rPr kumimoji="1" lang="ja-JP" altLang="en-US" sz="1000" b="1">
                          <a:latin typeface="Meiryo UI" panose="020B0604030504040204" pitchFamily="50" charset="-128"/>
                          <a:ea typeface="Meiryo UI" panose="020B0604030504040204" pitchFamily="50" charset="-128"/>
                        </a:rPr>
                        <a:t>全社</a:t>
                      </a:r>
                    </a:p>
                  </a:txBody>
                  <a:tcPr marL="101590" marR="10159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売上高（百万円）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87222542"/>
                  </a:ext>
                </a:extLst>
              </a:tr>
              <a:tr h="0">
                <a:tc vMerge="1">
                  <a:txBody>
                    <a:bodyPr/>
                    <a:lstStyle/>
                    <a:p>
                      <a:endParaRPr kumimoji="1" lang="ja-JP" altLang="en-US"/>
                    </a:p>
                  </a:txBody>
                  <a:tcPr/>
                </a:tc>
                <a:tc>
                  <a:txBody>
                    <a:bodyPr/>
                    <a:lstStyle/>
                    <a:p>
                      <a:pPr algn="l"/>
                      <a:r>
                        <a:rPr kumimoji="1" lang="ja-JP" altLang="en-US" sz="1000">
                          <a:latin typeface="Meiryo UI" panose="020B0604030504040204" pitchFamily="50" charset="-128"/>
                          <a:ea typeface="Meiryo UI" panose="020B0604030504040204" pitchFamily="50" charset="-128"/>
                        </a:rPr>
                        <a:t>設備投資額（百万円）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66855533"/>
                  </a:ext>
                </a:extLst>
              </a:tr>
              <a:tr h="0">
                <a:tc vMerge="1">
                  <a:txBody>
                    <a:bodyPr/>
                    <a:lstStyle/>
                    <a:p>
                      <a:endParaRPr kumimoji="1" lang="ja-JP" altLang="en-US" sz="1100"/>
                    </a:p>
                  </a:txBody>
                  <a:tcPr marL="100584" marR="100584" marT="34350" marB="34350"/>
                </a:tc>
                <a:tc>
                  <a:txBody>
                    <a:bodyPr/>
                    <a:lstStyle/>
                    <a:p>
                      <a:pPr algn="l"/>
                      <a:r>
                        <a:rPr kumimoji="1" lang="ja-JP" altLang="en-US" sz="1000">
                          <a:latin typeface="Meiryo UI" panose="020B0604030504040204" pitchFamily="50" charset="-128"/>
                          <a:ea typeface="Meiryo UI" panose="020B0604030504040204" pitchFamily="50" charset="-128"/>
                        </a:rPr>
                        <a:t>売上高設備投資比率（％）</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7%</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13%</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294899562"/>
                  </a:ext>
                </a:extLst>
              </a:tr>
              <a:tr h="0">
                <a:tc rowSpan="4">
                  <a:txBody>
                    <a:bodyPr/>
                    <a:lstStyle/>
                    <a:p>
                      <a:r>
                        <a:rPr kumimoji="1" lang="ja-JP" altLang="en-US" sz="1000" b="1">
                          <a:latin typeface="Meiryo UI" panose="020B0604030504040204" pitchFamily="50" charset="-128"/>
                          <a:ea typeface="Meiryo UI" panose="020B0604030504040204" pitchFamily="50" charset="-128"/>
                        </a:rPr>
                        <a:t>補助事業が含まれる事業</a:t>
                      </a:r>
                      <a:endParaRPr kumimoji="1" lang="en-US" altLang="ja-JP" sz="1000" b="1">
                        <a:latin typeface="Meiryo UI" panose="020B0604030504040204" pitchFamily="50" charset="-128"/>
                        <a:ea typeface="Meiryo UI" panose="020B0604030504040204" pitchFamily="50" charset="-128"/>
                      </a:endParaRPr>
                    </a:p>
                    <a:p>
                      <a:r>
                        <a:rPr kumimoji="1" lang="ja-JP" altLang="en-US" sz="1000" b="1">
                          <a:latin typeface="Meiryo UI" panose="020B0604030504040204" pitchFamily="50" charset="-128"/>
                          <a:ea typeface="Meiryo UI" panose="020B0604030504040204" pitchFamily="50" charset="-128"/>
                        </a:rPr>
                        <a:t>（事業セグメント）</a:t>
                      </a:r>
                      <a:endParaRPr kumimoji="1" lang="en-US" altLang="ja-JP" sz="1000" b="1">
                        <a:latin typeface="Meiryo UI" panose="020B0604030504040204" pitchFamily="50" charset="-128"/>
                        <a:ea typeface="Meiryo UI" panose="020B0604030504040204" pitchFamily="50" charset="-128"/>
                      </a:endParaRPr>
                    </a:p>
                  </a:txBody>
                  <a:tcPr marL="101590" marR="10159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売上高（百万円）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71904366"/>
                  </a:ext>
                </a:extLst>
              </a:tr>
              <a:tr h="0">
                <a:tc vMerge="1">
                  <a:txBody>
                    <a:bodyPr/>
                    <a:lstStyle/>
                    <a:p>
                      <a:endParaRPr kumimoji="1" lang="ja-JP" altLang="en-US"/>
                    </a:p>
                  </a:txBody>
                  <a:tcPr/>
                </a:tc>
                <a:tc>
                  <a:txBody>
                    <a:bodyPr/>
                    <a:lstStyle/>
                    <a:p>
                      <a:pPr algn="l"/>
                      <a:r>
                        <a:rPr kumimoji="1" lang="ja-JP" altLang="en-US" sz="1000">
                          <a:latin typeface="Meiryo UI" panose="020B0604030504040204" pitchFamily="50" charset="-128"/>
                          <a:ea typeface="Meiryo UI" panose="020B0604030504040204" pitchFamily="50" charset="-128"/>
                        </a:rPr>
                        <a:t>全社に占める割合（％）</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10%</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15%</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242962290"/>
                  </a:ext>
                </a:extLst>
              </a:tr>
              <a:tr h="0">
                <a:tc vMerge="1">
                  <a:txBody>
                    <a:bodyPr/>
                    <a:lstStyle/>
                    <a:p>
                      <a:endParaRPr kumimoji="1" lang="ja-JP" altLang="en-US"/>
                    </a:p>
                  </a:txBody>
                  <a:tcPr/>
                </a:tc>
                <a:tc>
                  <a:txBody>
                    <a:bodyPr/>
                    <a:lstStyle/>
                    <a:p>
                      <a:pPr algn="l"/>
                      <a:r>
                        <a:rPr kumimoji="1" lang="ja-JP" altLang="en-US" sz="1000">
                          <a:latin typeface="Meiryo UI" panose="020B0604030504040204" pitchFamily="50" charset="-128"/>
                          <a:ea typeface="Meiryo UI" panose="020B0604030504040204" pitchFamily="50" charset="-128"/>
                        </a:rPr>
                        <a:t>設備投資額（百万円）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614251343"/>
                  </a:ext>
                </a:extLst>
              </a:tr>
              <a:tr h="0">
                <a:tc vMerge="1">
                  <a:txBody>
                    <a:bodyPr/>
                    <a:lstStyle/>
                    <a:p>
                      <a:endParaRPr kumimoji="1" lang="ja-JP" altLang="en-US" sz="1100"/>
                    </a:p>
                  </a:txBody>
                  <a:tcPr marL="100584" marR="100584" marT="34350" marB="34350"/>
                </a:tc>
                <a:tc>
                  <a:txBody>
                    <a:bodyPr/>
                    <a:lstStyle/>
                    <a:p>
                      <a:pPr algn="l"/>
                      <a:r>
                        <a:rPr kumimoji="1" lang="ja-JP" altLang="en-US" sz="1000">
                          <a:latin typeface="Meiryo UI" panose="020B0604030504040204" pitchFamily="50" charset="-128"/>
                          <a:ea typeface="Meiryo UI" panose="020B0604030504040204" pitchFamily="50" charset="-128"/>
                        </a:rPr>
                        <a:t>全社に占める割合（％）</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20%</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18%</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15%</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868683297"/>
                  </a:ext>
                </a:extLst>
              </a:tr>
              <a:tr h="0">
                <a:tc rowSpan="4">
                  <a:txBody>
                    <a:bodyPr/>
                    <a:lstStyle/>
                    <a:p>
                      <a:r>
                        <a:rPr kumimoji="1" lang="ja-JP" altLang="en-US" sz="1000" b="1">
                          <a:latin typeface="Meiryo UI" panose="020B0604030504040204" pitchFamily="50" charset="-128"/>
                          <a:ea typeface="Meiryo UI" panose="020B0604030504040204" pitchFamily="50" charset="-128"/>
                        </a:rPr>
                        <a:t>補助事業</a:t>
                      </a:r>
                      <a:endParaRPr kumimoji="1" lang="en-US" altLang="ja-JP" sz="1000" b="1">
                        <a:latin typeface="Meiryo UI" panose="020B0604030504040204" pitchFamily="50" charset="-128"/>
                        <a:ea typeface="Meiryo UI" panose="020B0604030504040204" pitchFamily="50" charset="-128"/>
                      </a:endParaRPr>
                    </a:p>
                  </a:txBody>
                  <a:tcPr marL="101590" marR="10159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売上高（百万円）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673070463"/>
                  </a:ext>
                </a:extLst>
              </a:tr>
              <a:tr h="0">
                <a:tc vMerge="1">
                  <a:txBody>
                    <a:bodyPr/>
                    <a:lstStyle/>
                    <a:p>
                      <a:endParaRPr kumimoji="1" lang="ja-JP" altLang="en-US"/>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全社に占める割合（％）</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10%</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15%</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870229878"/>
                  </a:ext>
                </a:extLst>
              </a:tr>
              <a:tr h="0">
                <a:tc vMerge="1">
                  <a:txBody>
                    <a:bodyPr/>
                    <a:lstStyle/>
                    <a:p>
                      <a:endParaRPr kumimoji="1" lang="ja-JP" altLang="en-US"/>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設備投資額（百万円）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4219320404"/>
                  </a:ext>
                </a:extLst>
              </a:tr>
              <a:tr h="0">
                <a:tc vMerge="1">
                  <a:txBody>
                    <a:bodyPr/>
                    <a:lstStyle/>
                    <a:p>
                      <a:endParaRPr kumimoji="1" lang="ja-JP" altLang="en-US" sz="1100"/>
                    </a:p>
                  </a:txBody>
                  <a:tcPr marL="100584" marR="100584"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全社に占める割合（％）</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20%</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18%</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15%</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398003022"/>
                  </a:ext>
                </a:extLst>
              </a:tr>
            </a:tbl>
          </a:graphicData>
        </a:graphic>
      </p:graphicFrame>
      <p:sp>
        <p:nvSpPr>
          <p:cNvPr id="16" name="テキスト ボックス 15">
            <a:extLst>
              <a:ext uri="{FF2B5EF4-FFF2-40B4-BE49-F238E27FC236}">
                <a16:creationId xmlns:a16="http://schemas.microsoft.com/office/drawing/2014/main" id="{2C5835BC-6AAA-FB50-AB0E-AFD77573B3CF}"/>
              </a:ext>
            </a:extLst>
          </p:cNvPr>
          <p:cNvSpPr txBox="1"/>
          <p:nvPr/>
        </p:nvSpPr>
        <p:spPr>
          <a:xfrm>
            <a:off x="415922" y="2136543"/>
            <a:ext cx="2443516"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売上高と設備投資額の推移</a:t>
            </a:r>
          </a:p>
        </p:txBody>
      </p:sp>
      <p:sp>
        <p:nvSpPr>
          <p:cNvPr id="17" name="正方形/長方形 16">
            <a:extLst>
              <a:ext uri="{FF2B5EF4-FFF2-40B4-BE49-F238E27FC236}">
                <a16:creationId xmlns:a16="http://schemas.microsoft.com/office/drawing/2014/main" id="{A349237E-DC6B-1394-E457-D9ABE87938A5}"/>
              </a:ext>
            </a:extLst>
          </p:cNvPr>
          <p:cNvSpPr/>
          <p:nvPr/>
        </p:nvSpPr>
        <p:spPr>
          <a:xfrm>
            <a:off x="510778" y="5471411"/>
            <a:ext cx="8884444" cy="959369"/>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44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直近</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期においては、全社として売上高投資比率が</a:t>
            </a:r>
            <a:r>
              <a:rPr kumimoji="1" lang="en-US" altLang="ja-JP" sz="1200" dirty="0">
                <a:solidFill>
                  <a:schemeClr val="tx1"/>
                </a:solidFill>
                <a:latin typeface="Meiryo UI" panose="020B0604030504040204" pitchFamily="50" charset="-128"/>
                <a:ea typeface="Meiryo UI" panose="020B0604030504040204" pitchFamily="50" charset="-128"/>
              </a:rPr>
              <a:t>7%</a:t>
            </a:r>
            <a:r>
              <a:rPr kumimoji="1" lang="ja-JP" altLang="en-US" sz="1200" dirty="0">
                <a:solidFill>
                  <a:schemeClr val="tx1"/>
                </a:solidFill>
                <a:latin typeface="Meiryo UI" panose="020B0604030504040204" pitchFamily="50" charset="-128"/>
                <a:ea typeface="Meiryo UI" panose="020B0604030504040204" pitchFamily="50" charset="-128"/>
              </a:rPr>
              <a:t>で推移。補助事業が含まれる</a:t>
            </a: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事業については、全社における売上比率と同等の設備投資を行ってきた。</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en-US" altLang="ja-JP" sz="1200" dirty="0">
                <a:solidFill>
                  <a:schemeClr val="tx1"/>
                </a:solidFill>
                <a:latin typeface="Meiryo UI" panose="020B0604030504040204" pitchFamily="50" charset="-128"/>
                <a:ea typeface="Meiryo UI" panose="020B0604030504040204" pitchFamily="50" charset="-128"/>
              </a:rPr>
              <a:t>2027</a:t>
            </a:r>
            <a:r>
              <a:rPr kumimoji="1" lang="ja-JP" altLang="en-US" sz="1200" dirty="0">
                <a:solidFill>
                  <a:schemeClr val="tx1"/>
                </a:solidFill>
                <a:latin typeface="Meiryo UI" panose="020B0604030504040204" pitchFamily="50" charset="-128"/>
                <a:ea typeface="Meiryo UI" panose="020B0604030504040204" pitchFamily="50" charset="-128"/>
              </a:rPr>
              <a:t>年度には成長事業である当事業の更なる売上向上（全社の</a:t>
            </a:r>
            <a:r>
              <a:rPr kumimoji="1" lang="en-US" altLang="ja-JP" sz="1200" dirty="0">
                <a:solidFill>
                  <a:schemeClr val="tx1"/>
                </a:solidFill>
                <a:latin typeface="Meiryo UI" panose="020B0604030504040204" pitchFamily="50" charset="-128"/>
                <a:ea typeface="Meiryo UI" panose="020B0604030504040204" pitchFamily="50" charset="-128"/>
              </a:rPr>
              <a:t>15%</a:t>
            </a:r>
            <a:r>
              <a:rPr kumimoji="1" lang="ja-JP" altLang="en-US" sz="1200" dirty="0">
                <a:solidFill>
                  <a:schemeClr val="tx1"/>
                </a:solidFill>
                <a:latin typeface="Meiryo UI" panose="020B0604030504040204" pitchFamily="50" charset="-128"/>
                <a:ea typeface="Meiryo UI" panose="020B0604030504040204" pitchFamily="50" charset="-128"/>
              </a:rPr>
              <a:t>）を全社方針として定めており、本年度においては通常の設備投資に上乗せする形で本設備投資を行う予定であり、本年度の全社売上高設備投資比率は</a:t>
            </a:r>
            <a:r>
              <a:rPr kumimoji="1" lang="en-US" altLang="ja-JP" sz="1200" dirty="0">
                <a:solidFill>
                  <a:schemeClr val="tx1"/>
                </a:solidFill>
                <a:latin typeface="Meiryo UI" panose="020B0604030504040204" pitchFamily="50" charset="-128"/>
                <a:ea typeface="Meiryo UI" panose="020B0604030504040204" pitchFamily="50" charset="-128"/>
              </a:rPr>
              <a:t>13%</a:t>
            </a:r>
            <a:r>
              <a:rPr kumimoji="1" lang="ja-JP" altLang="en-US" sz="1200" dirty="0">
                <a:solidFill>
                  <a:schemeClr val="tx1"/>
                </a:solidFill>
                <a:latin typeface="Meiryo UI" panose="020B0604030504040204" pitchFamily="50" charset="-128"/>
                <a:ea typeface="Meiryo UI" panose="020B0604030504040204" pitchFamily="50" charset="-128"/>
              </a:rPr>
              <a:t>へ上昇する。</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8" name="四角形: 角を丸くする 17">
            <a:extLst>
              <a:ext uri="{FF2B5EF4-FFF2-40B4-BE49-F238E27FC236}">
                <a16:creationId xmlns:a16="http://schemas.microsoft.com/office/drawing/2014/main" id="{D44B59E8-DD2F-8385-5648-2E55C75D493A}"/>
              </a:ext>
            </a:extLst>
          </p:cNvPr>
          <p:cNvSpPr/>
          <p:nvPr/>
        </p:nvSpPr>
        <p:spPr>
          <a:xfrm>
            <a:off x="510778" y="5345113"/>
            <a:ext cx="2364158"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大規模成長投資であることの説明</a:t>
            </a:r>
            <a:endParaRPr kumimoji="1" lang="en-US" altLang="ja-JP" sz="1200" b="1">
              <a:solidFill>
                <a:schemeClr val="bg1"/>
              </a:solidFill>
              <a:latin typeface="Meiryo UI"/>
              <a:ea typeface="Meiryo UI"/>
            </a:endParaRPr>
          </a:p>
        </p:txBody>
      </p:sp>
      <p:sp>
        <p:nvSpPr>
          <p:cNvPr id="7" name="正方形/長方形 6">
            <a:extLst>
              <a:ext uri="{FF2B5EF4-FFF2-40B4-BE49-F238E27FC236}">
                <a16:creationId xmlns:a16="http://schemas.microsoft.com/office/drawing/2014/main" id="{25DF8520-1D51-2E1E-5FAE-CF4346CD44EF}"/>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企業の収益規模に応じたリスクをとった大規模成長投資（事業者全体の売上高における設備投資額の比率が高い水準）となっているかについてご記載ください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過去</a:t>
            </a:r>
            <a:r>
              <a:rPr kumimoji="1" lang="en-US" altLang="ja-JP" sz="1200">
                <a:solidFill>
                  <a:schemeClr val="tx1"/>
                </a:solidFill>
                <a:latin typeface="Meiryo UI" panose="020B0604030504040204" pitchFamily="50" charset="-128"/>
                <a:ea typeface="Meiryo UI" panose="020B0604030504040204" pitchFamily="50" charset="-128"/>
              </a:rPr>
              <a:t>3</a:t>
            </a:r>
            <a:r>
              <a:rPr kumimoji="1" lang="ja-JP" altLang="en-US" sz="1200">
                <a:solidFill>
                  <a:schemeClr val="tx1"/>
                </a:solidFill>
                <a:latin typeface="Meiryo UI" panose="020B0604030504040204" pitchFamily="50" charset="-128"/>
                <a:ea typeface="Meiryo UI" panose="020B0604030504040204" pitchFamily="50" charset="-128"/>
              </a:rPr>
              <a:t>年間の全社および対象事業それぞれの売上と設備投資額の推移、本年度以降の見込みについてご記載ください</a:t>
            </a:r>
          </a:p>
        </p:txBody>
      </p:sp>
      <p:sp>
        <p:nvSpPr>
          <p:cNvPr id="5" name="正方形/長方形 4">
            <a:extLst>
              <a:ext uri="{FF2B5EF4-FFF2-40B4-BE49-F238E27FC236}">
                <a16:creationId xmlns:a16="http://schemas.microsoft.com/office/drawing/2014/main" id="{6E25157E-5A0E-0EDE-04E8-C6A0E5C28860}"/>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4C562C1B-C09E-5610-7093-2FD601E0DDD6}"/>
              </a:ext>
            </a:extLst>
          </p:cNvPr>
          <p:cNvCxnSpPr>
            <a:cxnSpLocks/>
          </p:cNvCxnSpPr>
          <p:nvPr/>
        </p:nvCxnSpPr>
        <p:spPr>
          <a:xfrm flipV="1">
            <a:off x="3082565" y="2272679"/>
            <a:ext cx="659876" cy="275445"/>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85363457-7870-21A8-2E5A-FE86A13DF95C}"/>
              </a:ext>
            </a:extLst>
          </p:cNvPr>
          <p:cNvSpPr/>
          <p:nvPr/>
        </p:nvSpPr>
        <p:spPr>
          <a:xfrm>
            <a:off x="3385714" y="1952651"/>
            <a:ext cx="3752778" cy="780589"/>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dirty="0">
                <a:latin typeface="Meiryo UI" panose="020B0604030504040204" pitchFamily="50" charset="-128"/>
                <a:ea typeface="Meiryo UI" panose="020B0604030504040204" pitchFamily="50" charset="-128"/>
              </a:rPr>
              <a:t>【</a:t>
            </a:r>
            <a:r>
              <a:rPr lang="ja-JP" altLang="en-US" sz="900" kern="0" spc="50" dirty="0">
                <a:latin typeface="Meiryo UI" panose="020B0604030504040204" pitchFamily="50" charset="-128"/>
                <a:ea typeface="Meiryo UI" panose="020B0604030504040204" pitchFamily="50" charset="-128"/>
              </a:rPr>
              <a:t>記載にあたる留意事項</a:t>
            </a:r>
            <a:r>
              <a:rPr lang="en-US" altLang="ja-JP" sz="900" kern="0" spc="50" dirty="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dirty="0">
                <a:latin typeface="Meiryo UI" panose="020B0604030504040204" pitchFamily="50" charset="-128"/>
                <a:ea typeface="Meiryo UI" panose="020B0604030504040204" pitchFamily="50" charset="-128"/>
              </a:rPr>
              <a:t>様式</a:t>
            </a:r>
            <a:r>
              <a:rPr lang="en-US" altLang="ja-JP" sz="900" kern="0" spc="50" dirty="0">
                <a:latin typeface="Meiryo UI" panose="020B0604030504040204" pitchFamily="50" charset="-128"/>
                <a:ea typeface="Meiryo UI" panose="020B0604030504040204" pitchFamily="50" charset="-128"/>
              </a:rPr>
              <a:t>2_</a:t>
            </a:r>
            <a:r>
              <a:rPr lang="ja-JP" altLang="en-US" sz="900" kern="0" spc="50" dirty="0">
                <a:latin typeface="Meiryo UI" panose="020B0604030504040204" pitchFamily="50" charset="-128"/>
                <a:ea typeface="Meiryo UI" panose="020B0604030504040204" pitchFamily="50" charset="-128"/>
              </a:rPr>
              <a:t>成長投資計画書別紙の数値と整合させてご記入ください</a:t>
            </a:r>
          </a:p>
          <a:p>
            <a:pPr marL="171450" indent="-171450">
              <a:spcBef>
                <a:spcPts val="600"/>
              </a:spcBef>
              <a:buFont typeface="Arial" panose="020B0604020202020204" pitchFamily="34" charset="0"/>
              <a:buChar char="•"/>
            </a:pPr>
            <a:r>
              <a:rPr lang="ja-JP" altLang="en-US" sz="900" kern="0" spc="50" dirty="0">
                <a:latin typeface="Meiryo UI" panose="020B0604030504040204" pitchFamily="50" charset="-128"/>
                <a:ea typeface="Meiryo UI" panose="020B0604030504040204" pitchFamily="50" charset="-128"/>
              </a:rPr>
              <a:t>なお、過去の実績がない場合は、その旨を理由とともに吹き出し等でご記載の上、過年度の数値は空欄にして頂いて問題ございません</a:t>
            </a:r>
          </a:p>
        </p:txBody>
      </p:sp>
      <p:cxnSp>
        <p:nvCxnSpPr>
          <p:cNvPr id="20" name="直線コネクタ 19">
            <a:extLst>
              <a:ext uri="{FF2B5EF4-FFF2-40B4-BE49-F238E27FC236}">
                <a16:creationId xmlns:a16="http://schemas.microsoft.com/office/drawing/2014/main" id="{1A8CDFC7-3B37-6ED4-8E6C-7408052D65A8}"/>
              </a:ext>
            </a:extLst>
          </p:cNvPr>
          <p:cNvCxnSpPr>
            <a:cxnSpLocks/>
          </p:cNvCxnSpPr>
          <p:nvPr/>
        </p:nvCxnSpPr>
        <p:spPr>
          <a:xfrm flipV="1">
            <a:off x="3082565" y="5195966"/>
            <a:ext cx="659876" cy="275445"/>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09D8D7F5-F8BD-58CC-A51C-0E0264770809}"/>
              </a:ext>
            </a:extLst>
          </p:cNvPr>
          <p:cNvSpPr/>
          <p:nvPr/>
        </p:nvSpPr>
        <p:spPr>
          <a:xfrm>
            <a:off x="3385714" y="4847584"/>
            <a:ext cx="3752778"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他の補助金を併願する場合は、その旨をご記載ください</a:t>
            </a:r>
            <a:br>
              <a:rPr lang="en-US" altLang="ja-JP"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（併願を検討している自治体等の補助金・想定額など）</a:t>
            </a:r>
          </a:p>
        </p:txBody>
      </p:sp>
      <p:sp>
        <p:nvSpPr>
          <p:cNvPr id="19" name="正方形/長方形 18">
            <a:extLst>
              <a:ext uri="{FF2B5EF4-FFF2-40B4-BE49-F238E27FC236}">
                <a16:creationId xmlns:a16="http://schemas.microsoft.com/office/drawing/2014/main" id="{916B4D81-A3E2-7871-B7C6-6E3C09FDAB59}"/>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spTree>
    <p:extLst>
      <p:ext uri="{BB962C8B-B14F-4D97-AF65-F5344CB8AC3E}">
        <p14:creationId xmlns:p14="http://schemas.microsoft.com/office/powerpoint/2010/main" val="2224971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フリーフォーム: 図形 10">
            <a:extLst>
              <a:ext uri="{FF2B5EF4-FFF2-40B4-BE49-F238E27FC236}">
                <a16:creationId xmlns:a16="http://schemas.microsoft.com/office/drawing/2014/main" id="{FADB7C4A-974E-FA06-B879-891AAABF7EB8}"/>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8" name="フリーフォーム: 図形 7">
            <a:extLst>
              <a:ext uri="{FF2B5EF4-FFF2-40B4-BE49-F238E27FC236}">
                <a16:creationId xmlns:a16="http://schemas.microsoft.com/office/drawing/2014/main" id="{225EB098-4B92-3AB8-C5B6-52CCE1F8ECBA}"/>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dirty="0">
                <a:solidFill>
                  <a:schemeClr val="bg1"/>
                </a:solidFill>
                <a:latin typeface="Meiryo UI" panose="020B0604030504040204" pitchFamily="50" charset="-128"/>
                <a:ea typeface="Meiryo UI" panose="020B0604030504040204" pitchFamily="50" charset="-128"/>
              </a:rPr>
              <a:t> イ</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 ウ</a:t>
            </a:r>
          </a:p>
        </p:txBody>
      </p:sp>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a:t>４</a:t>
            </a:r>
            <a:r>
              <a:rPr lang="en-US" altLang="ja-JP" sz="1200"/>
              <a:t>.</a:t>
            </a:r>
            <a:r>
              <a:rPr lang="ja-JP" altLang="en-US" sz="1200"/>
              <a:t>大規模投資</a:t>
            </a:r>
            <a:r>
              <a:rPr lang="ja-JP" altLang="en-US"/>
              <a:t>・費用対効果</a:t>
            </a:r>
            <a:r>
              <a:rPr lang="ja-JP" altLang="en-US" sz="1200"/>
              <a:t>／費用対効果</a:t>
            </a:r>
            <a:endParaRPr lang="ja-JP" altLang="en-US"/>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dirty="0"/>
          </a:p>
        </p:txBody>
      </p:sp>
      <p:sp>
        <p:nvSpPr>
          <p:cNvPr id="9" name="フリーフォーム: 図形 8">
            <a:extLst>
              <a:ext uri="{FF2B5EF4-FFF2-40B4-BE49-F238E27FC236}">
                <a16:creationId xmlns:a16="http://schemas.microsoft.com/office/drawing/2014/main" id="{1BBEF7D0-DDF2-A364-0D78-FF39F4ED1E84}"/>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0" name="フリーフォーム: 図形 9">
            <a:extLst>
              <a:ext uri="{FF2B5EF4-FFF2-40B4-BE49-F238E27FC236}">
                <a16:creationId xmlns:a16="http://schemas.microsoft.com/office/drawing/2014/main" id="{FBFC20E8-6214-C1D6-4B60-FBC616DC95B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5" name="正方形/長方形 14">
            <a:extLst>
              <a:ext uri="{FF2B5EF4-FFF2-40B4-BE49-F238E27FC236}">
                <a16:creationId xmlns:a16="http://schemas.microsoft.com/office/drawing/2014/main" id="{0901529A-A9B8-3A60-0C65-49EF192B3776}"/>
              </a:ext>
            </a:extLst>
          </p:cNvPr>
          <p:cNvSpPr/>
          <p:nvPr/>
        </p:nvSpPr>
        <p:spPr>
          <a:xfrm>
            <a:off x="578762" y="4272538"/>
            <a:ext cx="1020072"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費用対効果</a:t>
            </a:r>
            <a:endParaRPr kumimoji="1" lang="ja-JP" altLang="ja-JP" sz="1200" b="1" kern="100">
              <a:solidFill>
                <a:schemeClr val="bg1"/>
              </a:solidFill>
              <a:latin typeface="Meiryo UI" panose="020B0604030504040204" pitchFamily="50" charset="-128"/>
              <a:ea typeface="Meiryo UI" panose="020B0604030504040204" pitchFamily="50" charset="-128"/>
            </a:endParaRPr>
          </a:p>
        </p:txBody>
      </p:sp>
      <p:sp>
        <p:nvSpPr>
          <p:cNvPr id="16" name="次の値と等しい 15">
            <a:extLst>
              <a:ext uri="{FF2B5EF4-FFF2-40B4-BE49-F238E27FC236}">
                <a16:creationId xmlns:a16="http://schemas.microsoft.com/office/drawing/2014/main" id="{7FF14E59-0C96-D808-AA51-59E0ACCF8B4B}"/>
              </a:ext>
            </a:extLst>
          </p:cNvPr>
          <p:cNvSpPr/>
          <p:nvPr/>
        </p:nvSpPr>
        <p:spPr>
          <a:xfrm>
            <a:off x="1606537" y="4326380"/>
            <a:ext cx="516155" cy="516155"/>
          </a:xfrm>
          <a:prstGeom prst="mathEqual">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2FC1929D-B2E5-6937-F0C8-25BCECA2988F}"/>
              </a:ext>
            </a:extLst>
          </p:cNvPr>
          <p:cNvSpPr/>
          <p:nvPr/>
        </p:nvSpPr>
        <p:spPr>
          <a:xfrm>
            <a:off x="2130395" y="4560638"/>
            <a:ext cx="1018800" cy="4763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7E46386-92BF-9339-0AB4-56A99D4EBEC6}"/>
              </a:ext>
            </a:extLst>
          </p:cNvPr>
          <p:cNvSpPr/>
          <p:nvPr/>
        </p:nvSpPr>
        <p:spPr>
          <a:xfrm>
            <a:off x="2130395" y="3890384"/>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付加価値</a:t>
            </a:r>
            <a:endParaRPr kumimoji="1" lang="en-US" altLang="ja-JP" sz="1200" b="1" kern="100">
              <a:solidFill>
                <a:schemeClr val="bg1"/>
              </a:solidFill>
              <a:latin typeface="Meiryo UI" panose="020B0604030504040204" pitchFamily="50" charset="-128"/>
              <a:ea typeface="Meiryo UI" panose="020B0604030504040204" pitchFamily="50" charset="-128"/>
            </a:endParaRPr>
          </a:p>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増加額</a:t>
            </a:r>
            <a:endParaRPr kumimoji="1" lang="ja-JP" altLang="ja-JP" sz="1200" b="1" kern="100">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5F60E8DC-362A-E328-72B6-2B279CA4EA89}"/>
              </a:ext>
            </a:extLst>
          </p:cNvPr>
          <p:cNvSpPr/>
          <p:nvPr/>
        </p:nvSpPr>
        <p:spPr>
          <a:xfrm>
            <a:off x="2130395" y="4654338"/>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補助金の</a:t>
            </a:r>
            <a:endParaRPr kumimoji="1" lang="en-US" altLang="ja-JP" sz="1200" b="1" kern="100">
              <a:solidFill>
                <a:schemeClr val="bg1"/>
              </a:solidFill>
              <a:latin typeface="Meiryo UI" panose="020B0604030504040204" pitchFamily="50" charset="-128"/>
              <a:ea typeface="Meiryo UI" panose="020B0604030504040204" pitchFamily="50" charset="-128"/>
            </a:endParaRPr>
          </a:p>
          <a:p>
            <a:pPr marR="45720" indent="128016" algn="ctr" fontAlgn="ctr">
              <a:tabLst>
                <a:tab pos="2700020" algn="ctr"/>
                <a:tab pos="5400040" algn="r"/>
              </a:tabLst>
            </a:pPr>
            <a:r>
              <a:rPr kumimoji="1" lang="ja-JP" altLang="en-US" sz="1200" b="1" kern="100">
                <a:solidFill>
                  <a:schemeClr val="bg1"/>
                </a:solidFill>
                <a:latin typeface="Meiryo UI" panose="020B0604030504040204" pitchFamily="50" charset="-128"/>
                <a:ea typeface="Meiryo UI" panose="020B0604030504040204" pitchFamily="50" charset="-128"/>
              </a:rPr>
              <a:t>交付額</a:t>
            </a:r>
            <a:endParaRPr kumimoji="1" lang="ja-JP" altLang="ja-JP" sz="1200" b="1" kern="100">
              <a:solidFill>
                <a:schemeClr val="bg1"/>
              </a:solidFill>
              <a:latin typeface="Meiryo UI" panose="020B0604030504040204" pitchFamily="50" charset="-128"/>
              <a:ea typeface="Meiryo UI" panose="020B0604030504040204" pitchFamily="50" charset="-128"/>
            </a:endParaRPr>
          </a:p>
        </p:txBody>
      </p:sp>
      <p:sp>
        <p:nvSpPr>
          <p:cNvPr id="20" name="四角形: 角を丸くする 19">
            <a:extLst>
              <a:ext uri="{FF2B5EF4-FFF2-40B4-BE49-F238E27FC236}">
                <a16:creationId xmlns:a16="http://schemas.microsoft.com/office/drawing/2014/main" id="{0522A993-6E94-D552-BE0A-CD50E5C1857C}"/>
              </a:ext>
            </a:extLst>
          </p:cNvPr>
          <p:cNvSpPr/>
          <p:nvPr/>
        </p:nvSpPr>
        <p:spPr>
          <a:xfrm>
            <a:off x="617369" y="4825641"/>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a:solidFill>
                  <a:schemeClr val="bg1"/>
                </a:solidFill>
                <a:latin typeface="Meiryo UI"/>
                <a:ea typeface="Meiryo UI"/>
              </a:rPr>
              <a:t>x%</a:t>
            </a:r>
          </a:p>
        </p:txBody>
      </p:sp>
      <p:sp>
        <p:nvSpPr>
          <p:cNvPr id="21" name="四角形: 角を丸くする 20">
            <a:extLst>
              <a:ext uri="{FF2B5EF4-FFF2-40B4-BE49-F238E27FC236}">
                <a16:creationId xmlns:a16="http://schemas.microsoft.com/office/drawing/2014/main" id="{EDACB390-7287-6764-88A6-C116019B3743}"/>
              </a:ext>
            </a:extLst>
          </p:cNvPr>
          <p:cNvSpPr/>
          <p:nvPr/>
        </p:nvSpPr>
        <p:spPr>
          <a:xfrm>
            <a:off x="2176704" y="5137739"/>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a:solidFill>
                  <a:schemeClr val="bg1"/>
                </a:solidFill>
                <a:latin typeface="Meiryo UI"/>
                <a:ea typeface="Meiryo UI"/>
              </a:rPr>
              <a:t>xx</a:t>
            </a:r>
            <a:r>
              <a:rPr kumimoji="1" lang="ja-JP" altLang="en-US" sz="1200" b="1">
                <a:solidFill>
                  <a:schemeClr val="bg1"/>
                </a:solidFill>
                <a:latin typeface="Meiryo UI"/>
                <a:ea typeface="Meiryo UI"/>
              </a:rPr>
              <a:t>百万円</a:t>
            </a:r>
            <a:endParaRPr kumimoji="1" lang="en-US" altLang="ja-JP" sz="1200" b="1">
              <a:solidFill>
                <a:schemeClr val="bg1"/>
              </a:solidFill>
              <a:latin typeface="Meiryo UI"/>
              <a:ea typeface="Meiryo UI"/>
            </a:endParaRPr>
          </a:p>
        </p:txBody>
      </p:sp>
      <p:sp>
        <p:nvSpPr>
          <p:cNvPr id="22" name="四角形: 角を丸くする 21">
            <a:extLst>
              <a:ext uri="{FF2B5EF4-FFF2-40B4-BE49-F238E27FC236}">
                <a16:creationId xmlns:a16="http://schemas.microsoft.com/office/drawing/2014/main" id="{62F0A136-B17C-ADEB-DCB0-06DA14E5CF8B}"/>
              </a:ext>
            </a:extLst>
          </p:cNvPr>
          <p:cNvSpPr/>
          <p:nvPr/>
        </p:nvSpPr>
        <p:spPr>
          <a:xfrm>
            <a:off x="2176704" y="3749592"/>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a:solidFill>
                  <a:schemeClr val="bg1"/>
                </a:solidFill>
                <a:latin typeface="Meiryo UI"/>
                <a:ea typeface="Meiryo UI"/>
              </a:rPr>
              <a:t>xx</a:t>
            </a:r>
            <a:r>
              <a:rPr kumimoji="1" lang="ja-JP" altLang="en-US" sz="1200" b="1">
                <a:solidFill>
                  <a:schemeClr val="bg1"/>
                </a:solidFill>
                <a:latin typeface="Meiryo UI"/>
                <a:ea typeface="Meiryo UI"/>
              </a:rPr>
              <a:t>百万円</a:t>
            </a:r>
            <a:endParaRPr kumimoji="1" lang="en-US" altLang="ja-JP" sz="1200" b="1">
              <a:solidFill>
                <a:schemeClr val="bg1"/>
              </a:solidFill>
              <a:latin typeface="Meiryo UI"/>
              <a:ea typeface="Meiryo UI"/>
            </a:endParaRPr>
          </a:p>
        </p:txBody>
      </p:sp>
      <p:cxnSp>
        <p:nvCxnSpPr>
          <p:cNvPr id="23" name="直線矢印コネクタ 22">
            <a:extLst>
              <a:ext uri="{FF2B5EF4-FFF2-40B4-BE49-F238E27FC236}">
                <a16:creationId xmlns:a16="http://schemas.microsoft.com/office/drawing/2014/main" id="{DF854BA7-2A43-4DAC-7A09-DD453B626AE9}"/>
              </a:ext>
            </a:extLst>
          </p:cNvPr>
          <p:cNvCxnSpPr>
            <a:cxnSpLocks/>
          </p:cNvCxnSpPr>
          <p:nvPr/>
        </p:nvCxnSpPr>
        <p:spPr>
          <a:xfrm>
            <a:off x="3491183" y="3097326"/>
            <a:ext cx="5771105" cy="23820"/>
          </a:xfrm>
          <a:prstGeom prst="straightConnector1">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3539D0B3-C455-0169-3DDA-91DAA7F71AD3}"/>
              </a:ext>
            </a:extLst>
          </p:cNvPr>
          <p:cNvSpPr/>
          <p:nvPr/>
        </p:nvSpPr>
        <p:spPr>
          <a:xfrm>
            <a:off x="3491183" y="2513107"/>
            <a:ext cx="5771105" cy="43607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a:t>
            </a:r>
            <a:r>
              <a:rPr kumimoji="1" lang="en-US" altLang="ja-JP" sz="1200" b="1">
                <a:solidFill>
                  <a:schemeClr val="tx1"/>
                </a:solidFill>
                <a:latin typeface="Meiryo UI" panose="020B0604030504040204" pitchFamily="50" charset="-128"/>
                <a:ea typeface="Meiryo UI" panose="020B0604030504040204" pitchFamily="50" charset="-128"/>
              </a:rPr>
              <a:t>2.</a:t>
            </a:r>
            <a:r>
              <a:rPr kumimoji="1" lang="ja-JP" altLang="en-US" sz="1200" b="1">
                <a:solidFill>
                  <a:schemeClr val="tx1"/>
                </a:solidFill>
                <a:latin typeface="Meiryo UI" panose="020B0604030504040204" pitchFamily="50" charset="-128"/>
                <a:ea typeface="Meiryo UI" panose="020B0604030504040204" pitchFamily="50" charset="-128"/>
              </a:rPr>
              <a:t>先進性・成長性／労働生産性向上の見込み」にて記載済</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BEC9B419-E80C-940D-0422-AD1C833FF9D4}"/>
              </a:ext>
            </a:extLst>
          </p:cNvPr>
          <p:cNvSpPr/>
          <p:nvPr/>
        </p:nvSpPr>
        <p:spPr>
          <a:xfrm>
            <a:off x="3491183" y="3367314"/>
            <a:ext cx="5771105" cy="2962598"/>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a:solidFill>
                  <a:schemeClr val="tx1"/>
                </a:solidFill>
                <a:latin typeface="Meiryo UI" panose="020B0604030504040204" pitchFamily="50" charset="-128"/>
                <a:ea typeface="Meiryo UI" panose="020B0604030504040204" pitchFamily="50" charset="-128"/>
              </a:rPr>
              <a:t>（</a:t>
            </a:r>
            <a:r>
              <a:rPr kumimoji="1" lang="ja-JP" altLang="en-US" sz="1200" b="1">
                <a:solidFill>
                  <a:sysClr val="windowText" lastClr="000000"/>
                </a:solidFill>
                <a:latin typeface="Meiryo UI"/>
                <a:ea typeface="Meiryo UI"/>
              </a:rPr>
              <a:t>自社資源の有効活用や既存事業とのシナジー効果等</a:t>
            </a:r>
            <a:r>
              <a:rPr kumimoji="1" lang="ja-JP" altLang="en-US" sz="1200">
                <a:solidFill>
                  <a:schemeClr val="tx1"/>
                </a:solidFill>
                <a:latin typeface="Meiryo UI" panose="020B0604030504040204" pitchFamily="50" charset="-128"/>
                <a:ea typeface="Meiryo UI" panose="020B0604030504040204" pitchFamily="50" charset="-128"/>
              </a:rPr>
              <a:t>、補助事業を通じて効果的な取組とするための工夫点ご記載ください。）</a:t>
            </a:r>
          </a:p>
        </p:txBody>
      </p:sp>
      <p:cxnSp>
        <p:nvCxnSpPr>
          <p:cNvPr id="26" name="直線矢印コネクタ 25">
            <a:extLst>
              <a:ext uri="{FF2B5EF4-FFF2-40B4-BE49-F238E27FC236}">
                <a16:creationId xmlns:a16="http://schemas.microsoft.com/office/drawing/2014/main" id="{2A55BF6D-1EE9-B684-5066-28DDD6EE9A4B}"/>
              </a:ext>
            </a:extLst>
          </p:cNvPr>
          <p:cNvCxnSpPr>
            <a:cxnSpLocks/>
          </p:cNvCxnSpPr>
          <p:nvPr/>
        </p:nvCxnSpPr>
        <p:spPr>
          <a:xfrm>
            <a:off x="3316637" y="2382472"/>
            <a:ext cx="0" cy="3850142"/>
          </a:xfrm>
          <a:prstGeom prst="straightConnector1">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EA90DFBB-C7A9-F7E1-3FFC-03479FBED08A}"/>
              </a:ext>
            </a:extLst>
          </p:cNvPr>
          <p:cNvSpPr txBox="1"/>
          <p:nvPr/>
        </p:nvSpPr>
        <p:spPr>
          <a:xfrm>
            <a:off x="380177" y="2095938"/>
            <a:ext cx="295974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設備投資の費用対効果の見込み</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5CF4298B-010C-C748-B951-E31C5B648499}"/>
              </a:ext>
            </a:extLst>
          </p:cNvPr>
          <p:cNvSpPr txBox="1"/>
          <p:nvPr/>
        </p:nvSpPr>
        <p:spPr>
          <a:xfrm>
            <a:off x="3491182" y="2095938"/>
            <a:ext cx="5771105"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付加価値額変動理由および効果的な取組に向けた工夫点</a:t>
            </a:r>
          </a:p>
        </p:txBody>
      </p:sp>
      <p:sp>
        <p:nvSpPr>
          <p:cNvPr id="29" name="四角形: 角を丸くする 28">
            <a:extLst>
              <a:ext uri="{FF2B5EF4-FFF2-40B4-BE49-F238E27FC236}">
                <a16:creationId xmlns:a16="http://schemas.microsoft.com/office/drawing/2014/main" id="{48D4CA46-385A-81C6-EB64-1C6B58394511}"/>
              </a:ext>
            </a:extLst>
          </p:cNvPr>
          <p:cNvSpPr/>
          <p:nvPr/>
        </p:nvSpPr>
        <p:spPr>
          <a:xfrm>
            <a:off x="3484080" y="2360807"/>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付加価値額変動理由</a:t>
            </a:r>
            <a:endParaRPr kumimoji="1" lang="en-US" altLang="ja-JP" sz="1200" b="1">
              <a:solidFill>
                <a:schemeClr val="bg1"/>
              </a:solidFill>
              <a:latin typeface="Meiryo UI"/>
              <a:ea typeface="Meiryo UI"/>
            </a:endParaRPr>
          </a:p>
        </p:txBody>
      </p:sp>
      <p:sp>
        <p:nvSpPr>
          <p:cNvPr id="30" name="四角形: 角を丸くする 29">
            <a:extLst>
              <a:ext uri="{FF2B5EF4-FFF2-40B4-BE49-F238E27FC236}">
                <a16:creationId xmlns:a16="http://schemas.microsoft.com/office/drawing/2014/main" id="{91660AD4-92DC-57DB-BF46-7A2EE8AD5602}"/>
              </a:ext>
            </a:extLst>
          </p:cNvPr>
          <p:cNvSpPr/>
          <p:nvPr/>
        </p:nvSpPr>
        <p:spPr>
          <a:xfrm>
            <a:off x="3484079" y="3221973"/>
            <a:ext cx="2552511"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a:solidFill>
                  <a:schemeClr val="bg1"/>
                </a:solidFill>
                <a:latin typeface="Meiryo UI"/>
                <a:ea typeface="Meiryo UI"/>
              </a:rPr>
              <a:t>自社資源の活用とシナジー効果</a:t>
            </a:r>
            <a:endParaRPr kumimoji="1" lang="en-US" altLang="ja-JP" sz="1200" b="1">
              <a:solidFill>
                <a:schemeClr val="bg1"/>
              </a:solidFill>
              <a:latin typeface="Meiryo UI"/>
              <a:ea typeface="Meiryo UI"/>
            </a:endParaRPr>
          </a:p>
        </p:txBody>
      </p:sp>
      <p:sp>
        <p:nvSpPr>
          <p:cNvPr id="35" name="正方形/長方形 34">
            <a:extLst>
              <a:ext uri="{FF2B5EF4-FFF2-40B4-BE49-F238E27FC236}">
                <a16:creationId xmlns:a16="http://schemas.microsoft.com/office/drawing/2014/main" id="{390C52AC-E5C2-7E95-1432-54A148503332}"/>
              </a:ext>
            </a:extLst>
          </p:cNvPr>
          <p:cNvSpPr/>
          <p:nvPr/>
        </p:nvSpPr>
        <p:spPr>
          <a:xfrm>
            <a:off x="3933496" y="4464472"/>
            <a:ext cx="577087" cy="531805"/>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a:solidFill>
                  <a:schemeClr val="bg1"/>
                </a:solidFill>
                <a:latin typeface="Meiryo UI"/>
                <a:ea typeface="Meiryo UI"/>
              </a:rPr>
              <a:t>モノ</a:t>
            </a:r>
            <a:endParaRPr kumimoji="1" lang="en-US" altLang="ja-JP" sz="1200" b="1">
              <a:solidFill>
                <a:schemeClr val="bg1"/>
              </a:solidFill>
              <a:latin typeface="Meiryo UI"/>
              <a:ea typeface="Meiryo UI"/>
            </a:endParaRPr>
          </a:p>
        </p:txBody>
      </p:sp>
      <p:sp>
        <p:nvSpPr>
          <p:cNvPr id="36" name="正方形/長方形 35">
            <a:extLst>
              <a:ext uri="{FF2B5EF4-FFF2-40B4-BE49-F238E27FC236}">
                <a16:creationId xmlns:a16="http://schemas.microsoft.com/office/drawing/2014/main" id="{6594407C-4102-76E1-4AD6-EB4A24CBCFD3}"/>
              </a:ext>
            </a:extLst>
          </p:cNvPr>
          <p:cNvSpPr/>
          <p:nvPr/>
        </p:nvSpPr>
        <p:spPr>
          <a:xfrm>
            <a:off x="4619465" y="4464472"/>
            <a:ext cx="4578779" cy="531805"/>
          </a:xfrm>
          <a:prstGeom prst="rect">
            <a:avLst/>
          </a:prstGeom>
          <a:noFill/>
          <a:ln>
            <a:noFill/>
          </a:ln>
        </p:spPr>
        <p:txBody>
          <a:bodyPr wrap="square" lIns="36000" rIns="36000" anchor="ctr">
            <a:noAutofit/>
          </a:bodyPr>
          <a:lstStyle/>
          <a:p>
            <a:pPr defTabSz="914400">
              <a:lnSpc>
                <a:spcPct val="110000"/>
              </a:lnSpc>
            </a:pPr>
            <a:r>
              <a:rPr kumimoji="1" lang="en-US" altLang="ja-JP" sz="1200">
                <a:solidFill>
                  <a:sysClr val="windowText" lastClr="000000"/>
                </a:solidFill>
                <a:latin typeface="Meiryo UI"/>
                <a:ea typeface="Meiryo UI"/>
              </a:rPr>
              <a:t>xxx</a:t>
            </a:r>
          </a:p>
        </p:txBody>
      </p:sp>
      <p:sp>
        <p:nvSpPr>
          <p:cNvPr id="37" name="正方形/長方形 36">
            <a:extLst>
              <a:ext uri="{FF2B5EF4-FFF2-40B4-BE49-F238E27FC236}">
                <a16:creationId xmlns:a16="http://schemas.microsoft.com/office/drawing/2014/main" id="{C3F1F234-9D75-4007-0CFF-F464BB4C876B}"/>
              </a:ext>
            </a:extLst>
          </p:cNvPr>
          <p:cNvSpPr/>
          <p:nvPr/>
        </p:nvSpPr>
        <p:spPr>
          <a:xfrm>
            <a:off x="3933496" y="5020918"/>
            <a:ext cx="577087" cy="606979"/>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a:solidFill>
                  <a:schemeClr val="bg1"/>
                </a:solidFill>
                <a:latin typeface="Meiryo UI"/>
                <a:ea typeface="Meiryo UI"/>
              </a:rPr>
              <a:t>情報</a:t>
            </a:r>
            <a:endParaRPr kumimoji="1" lang="en-US" altLang="ja-JP" sz="1200" b="1">
              <a:solidFill>
                <a:schemeClr val="bg1"/>
              </a:solidFill>
              <a:latin typeface="Meiryo UI"/>
              <a:ea typeface="Meiryo UI"/>
            </a:endParaRPr>
          </a:p>
        </p:txBody>
      </p:sp>
      <p:sp>
        <p:nvSpPr>
          <p:cNvPr id="38" name="正方形/長方形 37">
            <a:extLst>
              <a:ext uri="{FF2B5EF4-FFF2-40B4-BE49-F238E27FC236}">
                <a16:creationId xmlns:a16="http://schemas.microsoft.com/office/drawing/2014/main" id="{75330FBA-489F-270E-3D0B-2B3E84E7BAD1}"/>
              </a:ext>
            </a:extLst>
          </p:cNvPr>
          <p:cNvSpPr/>
          <p:nvPr/>
        </p:nvSpPr>
        <p:spPr>
          <a:xfrm>
            <a:off x="4619465" y="5020918"/>
            <a:ext cx="4578779" cy="606979"/>
          </a:xfrm>
          <a:prstGeom prst="rect">
            <a:avLst/>
          </a:prstGeom>
          <a:noFill/>
          <a:ln>
            <a:noFill/>
          </a:ln>
        </p:spPr>
        <p:txBody>
          <a:bodyPr wrap="square" lIns="36000" rIns="36000" anchor="ctr">
            <a:noAutofit/>
          </a:bodyPr>
          <a:lstStyle/>
          <a:p>
            <a:pPr defTabSz="914400">
              <a:lnSpc>
                <a:spcPct val="110000"/>
              </a:lnSpc>
            </a:pPr>
            <a:r>
              <a:rPr kumimoji="1" lang="en-US" altLang="ja-JP" sz="1200">
                <a:solidFill>
                  <a:sysClr val="windowText" lastClr="000000"/>
                </a:solidFill>
                <a:latin typeface="Meiryo UI"/>
                <a:ea typeface="Meiryo UI"/>
              </a:rPr>
              <a:t>xxx</a:t>
            </a:r>
          </a:p>
        </p:txBody>
      </p:sp>
      <p:sp>
        <p:nvSpPr>
          <p:cNvPr id="39" name="正方形/長方形 38">
            <a:extLst>
              <a:ext uri="{FF2B5EF4-FFF2-40B4-BE49-F238E27FC236}">
                <a16:creationId xmlns:a16="http://schemas.microsoft.com/office/drawing/2014/main" id="{C2918434-62E1-7CC7-710D-1AF904BEABB7}"/>
              </a:ext>
            </a:extLst>
          </p:cNvPr>
          <p:cNvSpPr/>
          <p:nvPr/>
        </p:nvSpPr>
        <p:spPr>
          <a:xfrm>
            <a:off x="3933496" y="3938765"/>
            <a:ext cx="577087" cy="501066"/>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kumimoji="1" lang="ja-JP" altLang="en-US" sz="1200" b="1">
                <a:solidFill>
                  <a:schemeClr val="bg1"/>
                </a:solidFill>
                <a:latin typeface="Meiryo UI"/>
                <a:ea typeface="Meiryo UI"/>
              </a:rPr>
              <a:t>ヒト</a:t>
            </a:r>
            <a:endParaRPr kumimoji="1" lang="en-US" altLang="ja-JP" sz="1200" b="1">
              <a:solidFill>
                <a:schemeClr val="bg1"/>
              </a:solidFill>
              <a:latin typeface="Meiryo UI"/>
              <a:ea typeface="Meiryo UI"/>
            </a:endParaRPr>
          </a:p>
        </p:txBody>
      </p:sp>
      <p:sp>
        <p:nvSpPr>
          <p:cNvPr id="40" name="正方形/長方形 39">
            <a:extLst>
              <a:ext uri="{FF2B5EF4-FFF2-40B4-BE49-F238E27FC236}">
                <a16:creationId xmlns:a16="http://schemas.microsoft.com/office/drawing/2014/main" id="{DDFCCFB3-9CDB-6CE2-931A-78F836F3037E}"/>
              </a:ext>
            </a:extLst>
          </p:cNvPr>
          <p:cNvSpPr/>
          <p:nvPr/>
        </p:nvSpPr>
        <p:spPr>
          <a:xfrm>
            <a:off x="4619465" y="3938765"/>
            <a:ext cx="4578779" cy="501066"/>
          </a:xfrm>
          <a:prstGeom prst="rect">
            <a:avLst/>
          </a:prstGeom>
          <a:noFill/>
          <a:ln>
            <a:noFill/>
          </a:ln>
        </p:spPr>
        <p:txBody>
          <a:bodyPr wrap="square" lIns="36000" rIns="36000" anchor="ctr">
            <a:noAutofit/>
          </a:bodyPr>
          <a:lstStyle/>
          <a:p>
            <a:pPr defTabSz="914400">
              <a:lnSpc>
                <a:spcPct val="110000"/>
              </a:lnSpc>
            </a:pPr>
            <a:r>
              <a:rPr kumimoji="1" lang="en-US" altLang="ja-JP" sz="1200">
                <a:solidFill>
                  <a:sysClr val="windowText" lastClr="000000"/>
                </a:solidFill>
                <a:latin typeface="Meiryo UI"/>
                <a:ea typeface="Meiryo UI"/>
              </a:rPr>
              <a:t>xxx</a:t>
            </a:r>
          </a:p>
        </p:txBody>
      </p:sp>
      <p:sp>
        <p:nvSpPr>
          <p:cNvPr id="45" name="正方形/長方形 44">
            <a:extLst>
              <a:ext uri="{FF2B5EF4-FFF2-40B4-BE49-F238E27FC236}">
                <a16:creationId xmlns:a16="http://schemas.microsoft.com/office/drawing/2014/main" id="{FE6AE250-8AB8-DF33-8AA5-CA82C7436760}"/>
              </a:ext>
            </a:extLst>
          </p:cNvPr>
          <p:cNvSpPr/>
          <p:nvPr/>
        </p:nvSpPr>
        <p:spPr>
          <a:xfrm>
            <a:off x="3596423" y="3944102"/>
            <a:ext cx="319363" cy="1686870"/>
          </a:xfrm>
          <a:prstGeom prst="rect">
            <a:avLst/>
          </a:prstGeom>
          <a:solidFill>
            <a:schemeClr val="bg1">
              <a:lumMod val="50000"/>
            </a:schemeClr>
          </a:solidFill>
          <a:ln>
            <a:noFill/>
          </a:ln>
        </p:spPr>
        <p:txBody>
          <a:bodyPr vert="eaVert" wrap="square" lIns="36000" rIns="36000" anchor="ctr">
            <a:noAutofit/>
          </a:bodyPr>
          <a:lstStyle/>
          <a:p>
            <a:pPr algn="ctr" defTabSz="914400">
              <a:lnSpc>
                <a:spcPct val="110000"/>
              </a:lnSpc>
            </a:pPr>
            <a:r>
              <a:rPr lang="ja-JP" altLang="en-US" sz="1200" b="1">
                <a:solidFill>
                  <a:schemeClr val="bg1"/>
                </a:solidFill>
                <a:latin typeface="Meiryo UI"/>
                <a:ea typeface="Meiryo UI"/>
              </a:rPr>
              <a:t>自社資源の活用</a:t>
            </a:r>
            <a:endParaRPr kumimoji="1" lang="en-US" altLang="ja-JP" sz="1200" b="1">
              <a:solidFill>
                <a:schemeClr val="bg1"/>
              </a:solidFill>
              <a:latin typeface="Meiryo UI"/>
              <a:ea typeface="Meiryo UI"/>
            </a:endParaRPr>
          </a:p>
        </p:txBody>
      </p:sp>
      <p:sp>
        <p:nvSpPr>
          <p:cNvPr id="46" name="正方形/長方形 45">
            <a:extLst>
              <a:ext uri="{FF2B5EF4-FFF2-40B4-BE49-F238E27FC236}">
                <a16:creationId xmlns:a16="http://schemas.microsoft.com/office/drawing/2014/main" id="{14BCC5CC-D6E6-2664-7611-2F70FB51E923}"/>
              </a:ext>
            </a:extLst>
          </p:cNvPr>
          <p:cNvSpPr/>
          <p:nvPr/>
        </p:nvSpPr>
        <p:spPr>
          <a:xfrm>
            <a:off x="3600064" y="5659938"/>
            <a:ext cx="910520" cy="606979"/>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a:solidFill>
                  <a:schemeClr val="bg1"/>
                </a:solidFill>
                <a:latin typeface="Meiryo UI"/>
                <a:ea typeface="Meiryo UI"/>
              </a:rPr>
              <a:t>シナジー効果</a:t>
            </a:r>
            <a:endParaRPr kumimoji="1" lang="en-US" altLang="ja-JP" sz="1200" b="1">
              <a:solidFill>
                <a:schemeClr val="bg1"/>
              </a:solidFill>
              <a:latin typeface="Meiryo UI"/>
              <a:ea typeface="Meiryo UI"/>
            </a:endParaRPr>
          </a:p>
        </p:txBody>
      </p:sp>
      <p:sp>
        <p:nvSpPr>
          <p:cNvPr id="47" name="正方形/長方形 46">
            <a:extLst>
              <a:ext uri="{FF2B5EF4-FFF2-40B4-BE49-F238E27FC236}">
                <a16:creationId xmlns:a16="http://schemas.microsoft.com/office/drawing/2014/main" id="{3EB74ADC-0F06-DB65-4D38-2213ECB0A485}"/>
              </a:ext>
            </a:extLst>
          </p:cNvPr>
          <p:cNvSpPr/>
          <p:nvPr/>
        </p:nvSpPr>
        <p:spPr>
          <a:xfrm>
            <a:off x="4619465" y="5659938"/>
            <a:ext cx="4578779" cy="606979"/>
          </a:xfrm>
          <a:prstGeom prst="rect">
            <a:avLst/>
          </a:prstGeom>
          <a:noFill/>
          <a:ln>
            <a:noFill/>
          </a:ln>
        </p:spPr>
        <p:txBody>
          <a:bodyPr wrap="square" lIns="36000" rIns="36000" anchor="ctr">
            <a:noAutofit/>
          </a:bodyPr>
          <a:lstStyle/>
          <a:p>
            <a:pPr defTabSz="914400">
              <a:lnSpc>
                <a:spcPct val="110000"/>
              </a:lnSpc>
            </a:pPr>
            <a:r>
              <a:rPr kumimoji="1" lang="en-US" altLang="ja-JP" sz="1200">
                <a:solidFill>
                  <a:sysClr val="windowText" lastClr="000000"/>
                </a:solidFill>
                <a:latin typeface="Meiryo UI"/>
                <a:ea typeface="Meiryo UI"/>
              </a:rPr>
              <a:t>xxx</a:t>
            </a:r>
          </a:p>
        </p:txBody>
      </p:sp>
      <p:sp>
        <p:nvSpPr>
          <p:cNvPr id="5" name="正方形/長方形 4">
            <a:extLst>
              <a:ext uri="{FF2B5EF4-FFF2-40B4-BE49-F238E27FC236}">
                <a16:creationId xmlns:a16="http://schemas.microsoft.com/office/drawing/2014/main" id="{2E183E82-987D-90DA-8609-57969D9EA14F}"/>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補助事業として、補助金の交付額に対する付加価値の増加額等、費用対効果が高い設備投資であることをご記載ください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その際、現在の自社の人材、技術、ネットワーク等の強みを活用することや既存事業とのシナジー効果が期待されること等により、効果的な取組となっていることについてもご記載ください</a:t>
            </a:r>
          </a:p>
        </p:txBody>
      </p:sp>
      <p:sp>
        <p:nvSpPr>
          <p:cNvPr id="13" name="フリーフォーム: 図形 12">
            <a:extLst>
              <a:ext uri="{FF2B5EF4-FFF2-40B4-BE49-F238E27FC236}">
                <a16:creationId xmlns:a16="http://schemas.microsoft.com/office/drawing/2014/main" id="{10E4A0EF-379E-1137-3375-D208B6E5CC87}"/>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14" name="正方形/長方形 13">
            <a:extLst>
              <a:ext uri="{FF2B5EF4-FFF2-40B4-BE49-F238E27FC236}">
                <a16:creationId xmlns:a16="http://schemas.microsoft.com/office/drawing/2014/main" id="{03E12A8D-276A-58D6-4A7F-434540BABDCF}"/>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51D7BF19-C4D4-BA66-4279-5EADCA2E6826}"/>
              </a:ext>
            </a:extLst>
          </p:cNvPr>
          <p:cNvSpPr/>
          <p:nvPr/>
        </p:nvSpPr>
        <p:spPr>
          <a:xfrm>
            <a:off x="160257" y="2053276"/>
            <a:ext cx="2865376" cy="148847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下記算式に沿って、ご記載ください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事業化報告最終年度の付加価値額</a:t>
            </a:r>
            <a:br>
              <a:rPr lang="ja-JP" altLang="en-US" sz="900" kern="0" spc="50">
                <a:latin typeface="Meiryo UI" panose="020B0604030504040204" pitchFamily="50" charset="-128"/>
                <a:ea typeface="Meiryo UI" panose="020B0604030504040204" pitchFamily="50" charset="-128"/>
              </a:rPr>
            </a:br>
            <a:r>
              <a:rPr lang="ja-JP" altLang="en-US" sz="900" kern="0" spc="50">
                <a:latin typeface="Meiryo UI" panose="020B0604030504040204" pitchFamily="50" charset="-128"/>
                <a:ea typeface="Meiryo UI" panose="020B0604030504040204" pitchFamily="50" charset="-128"/>
              </a:rPr>
              <a:t>ー直近決算年度の付加価値額</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新設会社などで直近決算数値がない、もしくは</a:t>
            </a:r>
            <a:r>
              <a:rPr lang="en-US" altLang="ja-JP" sz="900" kern="0" spc="50">
                <a:latin typeface="Meiryo UI" panose="020B0604030504040204" pitchFamily="50" charset="-128"/>
                <a:ea typeface="Meiryo UI" panose="020B0604030504040204" pitchFamily="50" charset="-128"/>
              </a:rPr>
              <a:t>12</a:t>
            </a:r>
            <a:r>
              <a:rPr lang="ja-JP" altLang="en-US" sz="900" kern="0" spc="50">
                <a:latin typeface="Meiryo UI" panose="020B0604030504040204" pitchFamily="50" charset="-128"/>
                <a:ea typeface="Meiryo UI" panose="020B0604030504040204" pitchFamily="50" charset="-128"/>
              </a:rPr>
              <a:t>カ月に満たない場合は、基準年度の数値で計算</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付加価値増加額：営業利益＋給与支給総額（従業員＋役員）＋減価償却費</a:t>
            </a:r>
          </a:p>
        </p:txBody>
      </p:sp>
      <p:cxnSp>
        <p:nvCxnSpPr>
          <p:cNvPr id="43" name="直線コネクタ 42">
            <a:extLst>
              <a:ext uri="{FF2B5EF4-FFF2-40B4-BE49-F238E27FC236}">
                <a16:creationId xmlns:a16="http://schemas.microsoft.com/office/drawing/2014/main" id="{2400F6DE-0C61-C84A-CD54-9B2DC5A4E485}"/>
              </a:ext>
            </a:extLst>
          </p:cNvPr>
          <p:cNvCxnSpPr>
            <a:cxnSpLocks/>
          </p:cNvCxnSpPr>
          <p:nvPr/>
        </p:nvCxnSpPr>
        <p:spPr>
          <a:xfrm flipH="1" flipV="1">
            <a:off x="2203676" y="3367314"/>
            <a:ext cx="318345" cy="44896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1572F8F7-3462-BFAC-87B5-30A0FB7E2BD6}"/>
              </a:ext>
            </a:extLst>
          </p:cNvPr>
          <p:cNvCxnSpPr>
            <a:cxnSpLocks/>
          </p:cNvCxnSpPr>
          <p:nvPr/>
        </p:nvCxnSpPr>
        <p:spPr>
          <a:xfrm flipH="1">
            <a:off x="2067822" y="5425680"/>
            <a:ext cx="349291" cy="33625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B2B2AA3C-5E07-0E35-C104-BB141A71ABA7}"/>
              </a:ext>
            </a:extLst>
          </p:cNvPr>
          <p:cNvSpPr/>
          <p:nvPr/>
        </p:nvSpPr>
        <p:spPr>
          <a:xfrm>
            <a:off x="160257" y="5659938"/>
            <a:ext cx="2865376" cy="4266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申請する補助金額をご記載ください</a:t>
            </a:r>
          </a:p>
        </p:txBody>
      </p:sp>
      <p:sp>
        <p:nvSpPr>
          <p:cNvPr id="31" name="正方形/長方形 30">
            <a:extLst>
              <a:ext uri="{FF2B5EF4-FFF2-40B4-BE49-F238E27FC236}">
                <a16:creationId xmlns:a16="http://schemas.microsoft.com/office/drawing/2014/main" id="{521746E5-57B5-5225-821B-9425B04FDFDF}"/>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spTree>
    <p:extLst>
      <p:ext uri="{BB962C8B-B14F-4D97-AF65-F5344CB8AC3E}">
        <p14:creationId xmlns:p14="http://schemas.microsoft.com/office/powerpoint/2010/main" val="2080058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フリーフォーム: 図形 11">
            <a:extLst>
              <a:ext uri="{FF2B5EF4-FFF2-40B4-BE49-F238E27FC236}">
                <a16:creationId xmlns:a16="http://schemas.microsoft.com/office/drawing/2014/main" id="{3C8DD350-19A0-5D42-CBCF-408767C4C67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4" name="フリーフォーム: 図形 13">
            <a:extLst>
              <a:ext uri="{FF2B5EF4-FFF2-40B4-BE49-F238E27FC236}">
                <a16:creationId xmlns:a16="http://schemas.microsoft.com/office/drawing/2014/main" id="{6261D77B-5C04-08A0-710B-C456FBD40013}"/>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7" name="フリーフォーム: 図形 6">
            <a:extLst>
              <a:ext uri="{FF2B5EF4-FFF2-40B4-BE49-F238E27FC236}">
                <a16:creationId xmlns:a16="http://schemas.microsoft.com/office/drawing/2014/main" id="{BFC25D3D-0F3C-E156-2E8D-93D5187D985C}"/>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 イ</a:t>
            </a:r>
            <a:r>
              <a:rPr kumimoji="1" lang="ja-JP" altLang="en-US" sz="800" b="1" dirty="0">
                <a:solidFill>
                  <a:schemeClr val="bg1"/>
                </a:solidFill>
                <a:latin typeface="Meiryo UI" panose="020B0604030504040204" pitchFamily="50" charset="-128"/>
                <a:ea typeface="Meiryo UI" panose="020B0604030504040204" pitchFamily="50" charset="-128"/>
              </a:rPr>
              <a:t> ウ</a:t>
            </a:r>
          </a:p>
        </p:txBody>
      </p:sp>
      <p:sp>
        <p:nvSpPr>
          <p:cNvPr id="50" name="吹き出し: 四角形 49">
            <a:extLst>
              <a:ext uri="{FF2B5EF4-FFF2-40B4-BE49-F238E27FC236}">
                <a16:creationId xmlns:a16="http://schemas.microsoft.com/office/drawing/2014/main" id="{AB190713-7661-0A5D-7137-6C8D9D38BB21}"/>
              </a:ext>
            </a:extLst>
          </p:cNvPr>
          <p:cNvSpPr/>
          <p:nvPr/>
        </p:nvSpPr>
        <p:spPr>
          <a:xfrm>
            <a:off x="552872" y="5391541"/>
            <a:ext cx="4360151" cy="717973"/>
          </a:xfrm>
          <a:prstGeom prst="wedgeRectCallout">
            <a:avLst>
              <a:gd name="adj1" fmla="val -12542"/>
              <a:gd name="adj2" fmla="val -67017"/>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補助事業実施により申請者の行動変容に繋がり、全社の将来の投資額・賃上げ率・売上成長率の向上に繋がることをお示しください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a:t>４</a:t>
            </a:r>
            <a:r>
              <a:rPr lang="en-US" altLang="ja-JP" sz="1200"/>
              <a:t>.</a:t>
            </a:r>
            <a:r>
              <a:rPr lang="ja-JP" altLang="en-US" sz="1200"/>
              <a:t>大規模投資</a:t>
            </a:r>
            <a:r>
              <a:rPr lang="ja-JP" altLang="en-US"/>
              <a:t>・費用対効果</a:t>
            </a:r>
            <a:r>
              <a:rPr lang="ja-JP" altLang="en-US" sz="1200"/>
              <a:t>／補助事業による行動変容への寄与</a:t>
            </a:r>
            <a:endParaRPr lang="ja-JP" altLang="en-US"/>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10" name="フリーフォーム: 図形 9">
            <a:extLst>
              <a:ext uri="{FF2B5EF4-FFF2-40B4-BE49-F238E27FC236}">
                <a16:creationId xmlns:a16="http://schemas.microsoft.com/office/drawing/2014/main" id="{E608924F-73CC-A21D-8C5F-B1285D5903DB}"/>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E54B341B-6F18-A757-002D-EB7250A5F3B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51" name="正方形/長方形 50">
            <a:extLst>
              <a:ext uri="{FF2B5EF4-FFF2-40B4-BE49-F238E27FC236}">
                <a16:creationId xmlns:a16="http://schemas.microsoft.com/office/drawing/2014/main" id="{8E33490A-D6EC-2CFA-0F2E-9598DFC3171C}"/>
              </a:ext>
            </a:extLst>
          </p:cNvPr>
          <p:cNvSpPr/>
          <p:nvPr/>
        </p:nvSpPr>
        <p:spPr>
          <a:xfrm>
            <a:off x="5027216" y="2698988"/>
            <a:ext cx="4324454" cy="157620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補助事業をきっかけとして、</a:t>
            </a:r>
            <a:r>
              <a:rPr kumimoji="1" lang="ja-JP" altLang="en-US" sz="1200" b="1">
                <a:solidFill>
                  <a:schemeClr val="tx1"/>
                </a:solidFill>
                <a:latin typeface="Meiryo UI" panose="020B0604030504040204" pitchFamily="50" charset="-128"/>
                <a:ea typeface="Meiryo UI" panose="020B0604030504040204" pitchFamily="50" charset="-128"/>
              </a:rPr>
              <a:t>これまでよりも積極的な投資計画や成長計画の策定等に繋げるアプローチをご記載ください</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2" name="四角形: 角を丸くする 51">
            <a:extLst>
              <a:ext uri="{FF2B5EF4-FFF2-40B4-BE49-F238E27FC236}">
                <a16:creationId xmlns:a16="http://schemas.microsoft.com/office/drawing/2014/main" id="{2016BD2B-AD1F-0ED9-039F-D4575A504272}"/>
              </a:ext>
            </a:extLst>
          </p:cNvPr>
          <p:cNvSpPr/>
          <p:nvPr/>
        </p:nvSpPr>
        <p:spPr>
          <a:xfrm>
            <a:off x="5027216" y="2568143"/>
            <a:ext cx="2420064" cy="206138"/>
          </a:xfrm>
          <a:prstGeom prst="roundRect">
            <a:avLst>
              <a:gd name="adj" fmla="val 40234"/>
            </a:avLst>
          </a:prstGeom>
          <a:solidFill>
            <a:srgbClr val="002060"/>
          </a:solidFill>
          <a:ln>
            <a:noFill/>
          </a:ln>
        </p:spPr>
        <p:txBody>
          <a:bodyPr wrap="square" lIns="36000" rIns="36000" anchor="ctr">
            <a:noAutofit/>
          </a:bodyPr>
          <a:lstStyle/>
          <a:p>
            <a:pPr algn="ctr"/>
            <a:r>
              <a:rPr lang="ja-JP" altLang="en-US" sz="1200" b="1">
                <a:solidFill>
                  <a:schemeClr val="bg1"/>
                </a:solidFill>
                <a:latin typeface="Meiryo UI"/>
                <a:ea typeface="Meiryo UI"/>
              </a:rPr>
              <a:t>積極的な投資・成長計画の策定</a:t>
            </a:r>
            <a:endParaRPr lang="en-US" altLang="ja-JP" sz="1200" b="1">
              <a:solidFill>
                <a:schemeClr val="bg1"/>
              </a:solidFill>
              <a:latin typeface="Meiryo UI"/>
              <a:ea typeface="Meiryo UI"/>
            </a:endParaRPr>
          </a:p>
        </p:txBody>
      </p:sp>
      <p:sp>
        <p:nvSpPr>
          <p:cNvPr id="53" name="正方形/長方形 52">
            <a:extLst>
              <a:ext uri="{FF2B5EF4-FFF2-40B4-BE49-F238E27FC236}">
                <a16:creationId xmlns:a16="http://schemas.microsoft.com/office/drawing/2014/main" id="{69D39DA4-72B6-A2E4-3387-2266C6D7E9D0}"/>
              </a:ext>
            </a:extLst>
          </p:cNvPr>
          <p:cNvSpPr/>
          <p:nvPr/>
        </p:nvSpPr>
        <p:spPr>
          <a:xfrm>
            <a:off x="5027216" y="4533310"/>
            <a:ext cx="4324454" cy="157620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補助事業をきっかけとして、</a:t>
            </a:r>
            <a:r>
              <a:rPr kumimoji="1" lang="ja-JP" altLang="en-US" sz="1200" b="1">
                <a:solidFill>
                  <a:schemeClr val="tx1"/>
                </a:solidFill>
                <a:latin typeface="Meiryo UI" panose="020B0604030504040204" pitchFamily="50" charset="-128"/>
                <a:ea typeface="Meiryo UI" panose="020B0604030504040204" pitchFamily="50" charset="-128"/>
              </a:rPr>
              <a:t>これまでよりも高い賃上げ率を継続的に実現するために実施する具体的な内容をご記載ください</a:t>
            </a:r>
          </a:p>
        </p:txBody>
      </p:sp>
      <p:sp>
        <p:nvSpPr>
          <p:cNvPr id="54" name="四角形: 角を丸くする 53">
            <a:extLst>
              <a:ext uri="{FF2B5EF4-FFF2-40B4-BE49-F238E27FC236}">
                <a16:creationId xmlns:a16="http://schemas.microsoft.com/office/drawing/2014/main" id="{E8F57767-2998-CFC4-D31C-1505215F37BE}"/>
              </a:ext>
            </a:extLst>
          </p:cNvPr>
          <p:cNvSpPr/>
          <p:nvPr/>
        </p:nvSpPr>
        <p:spPr>
          <a:xfrm>
            <a:off x="5027216" y="4402465"/>
            <a:ext cx="2420064" cy="206138"/>
          </a:xfrm>
          <a:prstGeom prst="roundRect">
            <a:avLst>
              <a:gd name="adj" fmla="val 40234"/>
            </a:avLst>
          </a:prstGeom>
          <a:solidFill>
            <a:srgbClr val="002060"/>
          </a:solidFill>
          <a:ln>
            <a:noFill/>
          </a:ln>
        </p:spPr>
        <p:txBody>
          <a:bodyPr wrap="square" lIns="36000" rIns="36000" anchor="ctr">
            <a:noAutofit/>
          </a:bodyPr>
          <a:lstStyle/>
          <a:p>
            <a:pPr algn="ctr" defTabSz="914400"/>
            <a:r>
              <a:rPr lang="ja-JP" altLang="en-US" sz="1200" b="1">
                <a:solidFill>
                  <a:schemeClr val="bg1"/>
                </a:solidFill>
                <a:latin typeface="Meiryo UI"/>
                <a:ea typeface="Meiryo UI"/>
              </a:rPr>
              <a:t>継続的な賃上げの実施</a:t>
            </a:r>
            <a:endParaRPr kumimoji="1" lang="en-US" altLang="ja-JP" sz="1200" b="1">
              <a:solidFill>
                <a:schemeClr val="bg1"/>
              </a:solidFill>
              <a:latin typeface="Meiryo UI"/>
              <a:ea typeface="Meiryo UI"/>
            </a:endParaRPr>
          </a:p>
        </p:txBody>
      </p:sp>
      <p:sp>
        <p:nvSpPr>
          <p:cNvPr id="68" name="正方形/長方形 67">
            <a:extLst>
              <a:ext uri="{FF2B5EF4-FFF2-40B4-BE49-F238E27FC236}">
                <a16:creationId xmlns:a16="http://schemas.microsoft.com/office/drawing/2014/main" id="{63AA85D0-4F91-B553-A8B0-AECDBEE86FD2}"/>
              </a:ext>
            </a:extLst>
          </p:cNvPr>
          <p:cNvSpPr/>
          <p:nvPr/>
        </p:nvSpPr>
        <p:spPr>
          <a:xfrm>
            <a:off x="1277824" y="2760009"/>
            <a:ext cx="1441761"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05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従前の計画の場合</a:t>
            </a:r>
            <a:endParaRPr lang="ja-JP" altLang="ja-JP" sz="105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71" name="正方形/長方形 70">
            <a:extLst>
              <a:ext uri="{FF2B5EF4-FFF2-40B4-BE49-F238E27FC236}">
                <a16:creationId xmlns:a16="http://schemas.microsoft.com/office/drawing/2014/main" id="{96BDAA90-C62C-C896-3518-55D0FBB304F4}"/>
              </a:ext>
            </a:extLst>
          </p:cNvPr>
          <p:cNvSpPr/>
          <p:nvPr/>
        </p:nvSpPr>
        <p:spPr>
          <a:xfrm>
            <a:off x="3319877" y="2936768"/>
            <a:ext cx="1441761" cy="668795"/>
          </a:xfrm>
          <a:prstGeom prst="rect">
            <a:avLst/>
          </a:prstGeom>
          <a:solidFill>
            <a:srgbClr val="DBEEF4"/>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72" name="正方形/長方形 71">
            <a:extLst>
              <a:ext uri="{FF2B5EF4-FFF2-40B4-BE49-F238E27FC236}">
                <a16:creationId xmlns:a16="http://schemas.microsoft.com/office/drawing/2014/main" id="{306C9881-3830-E30F-814A-DF2997EF5321}"/>
              </a:ext>
            </a:extLst>
          </p:cNvPr>
          <p:cNvSpPr/>
          <p:nvPr/>
        </p:nvSpPr>
        <p:spPr>
          <a:xfrm>
            <a:off x="3320382" y="2760009"/>
            <a:ext cx="1446079"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05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補助事業実施の場合</a:t>
            </a:r>
            <a:endParaRPr lang="ja-JP" altLang="ja-JP" sz="105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75" name="正方形/長方形 74">
            <a:extLst>
              <a:ext uri="{FF2B5EF4-FFF2-40B4-BE49-F238E27FC236}">
                <a16:creationId xmlns:a16="http://schemas.microsoft.com/office/drawing/2014/main" id="{F9EAD15C-48BF-E9A5-CFE7-E4DC0F4883AA}"/>
              </a:ext>
            </a:extLst>
          </p:cNvPr>
          <p:cNvSpPr/>
          <p:nvPr/>
        </p:nvSpPr>
        <p:spPr>
          <a:xfrm>
            <a:off x="517080" y="2936768"/>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a:solidFill>
                  <a:schemeClr val="tx1"/>
                </a:solidFill>
                <a:latin typeface="Arial" panose="020B0604020202020204" pitchFamily="34" charset="0"/>
                <a:ea typeface="Meiryo UI" panose="020B0604030504040204" pitchFamily="50" charset="-128"/>
              </a:rPr>
              <a:t>年間</a:t>
            </a:r>
            <a:br>
              <a:rPr lang="en-US" altLang="ja-JP" sz="1200">
                <a:solidFill>
                  <a:schemeClr val="tx1"/>
                </a:solidFill>
                <a:latin typeface="Arial" panose="020B0604020202020204" pitchFamily="34" charset="0"/>
                <a:ea typeface="Meiryo UI" panose="020B0604030504040204" pitchFamily="50" charset="-128"/>
              </a:rPr>
            </a:br>
            <a:r>
              <a:rPr lang="ja-JP" altLang="en-US" sz="1200">
                <a:solidFill>
                  <a:schemeClr val="tx1"/>
                </a:solidFill>
                <a:latin typeface="Arial" panose="020B0604020202020204" pitchFamily="34" charset="0"/>
                <a:ea typeface="Meiryo UI" panose="020B0604030504040204" pitchFamily="50" charset="-128"/>
              </a:rPr>
              <a:t>投資額</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76" name="正方形/長方形 19">
            <a:extLst>
              <a:ext uri="{FF2B5EF4-FFF2-40B4-BE49-F238E27FC236}">
                <a16:creationId xmlns:a16="http://schemas.microsoft.com/office/drawing/2014/main" id="{8368DFC4-1FCD-2B74-DE57-B938444D5A55}"/>
              </a:ext>
            </a:extLst>
          </p:cNvPr>
          <p:cNvSpPr/>
          <p:nvPr/>
        </p:nvSpPr>
        <p:spPr>
          <a:xfrm>
            <a:off x="552872" y="2137797"/>
            <a:ext cx="4334125" cy="325627"/>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Arial" panose="020B0604020202020204" pitchFamily="34" charset="0"/>
                <a:ea typeface="Meiryo UI" panose="020B0604030504040204" pitchFamily="50" charset="-128"/>
              </a:rPr>
              <a:t>補助事業実施による将来の投資額・賃上げ率・売上成長率の変化</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sp>
        <p:nvSpPr>
          <p:cNvPr id="78" name="正方形/長方形 77">
            <a:extLst>
              <a:ext uri="{FF2B5EF4-FFF2-40B4-BE49-F238E27FC236}">
                <a16:creationId xmlns:a16="http://schemas.microsoft.com/office/drawing/2014/main" id="{44EB9FDD-192E-AE96-F85F-E0729DCD54E4}"/>
              </a:ext>
            </a:extLst>
          </p:cNvPr>
          <p:cNvSpPr/>
          <p:nvPr/>
        </p:nvSpPr>
        <p:spPr>
          <a:xfrm>
            <a:off x="3319877" y="3652947"/>
            <a:ext cx="1441761" cy="668795"/>
          </a:xfrm>
          <a:prstGeom prst="rect">
            <a:avLst/>
          </a:prstGeom>
          <a:solidFill>
            <a:srgbClr val="DBEEF4"/>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79" name="正方形/長方形 78">
            <a:extLst>
              <a:ext uri="{FF2B5EF4-FFF2-40B4-BE49-F238E27FC236}">
                <a16:creationId xmlns:a16="http://schemas.microsoft.com/office/drawing/2014/main" id="{2A8521D4-5B51-5B04-B7E3-AB9CD06DE293}"/>
              </a:ext>
            </a:extLst>
          </p:cNvPr>
          <p:cNvSpPr/>
          <p:nvPr/>
        </p:nvSpPr>
        <p:spPr>
          <a:xfrm>
            <a:off x="517080" y="3652947"/>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a:solidFill>
                  <a:schemeClr val="tx1"/>
                </a:solidFill>
                <a:latin typeface="Arial" panose="020B0604020202020204" pitchFamily="34" charset="0"/>
                <a:ea typeface="Meiryo UI" panose="020B0604030504040204" pitchFamily="50" charset="-128"/>
              </a:rPr>
              <a:t>年間</a:t>
            </a:r>
            <a:br>
              <a:rPr lang="en-US" altLang="ja-JP" sz="1200">
                <a:solidFill>
                  <a:schemeClr val="tx1"/>
                </a:solidFill>
                <a:latin typeface="Arial" panose="020B0604020202020204" pitchFamily="34" charset="0"/>
                <a:ea typeface="Meiryo UI" panose="020B0604030504040204" pitchFamily="50" charset="-128"/>
              </a:rPr>
            </a:br>
            <a:r>
              <a:rPr lang="ja-JP" altLang="en-US" sz="1200">
                <a:solidFill>
                  <a:schemeClr val="tx1"/>
                </a:solidFill>
                <a:latin typeface="Arial" panose="020B0604020202020204" pitchFamily="34" charset="0"/>
                <a:ea typeface="Meiryo UI" panose="020B0604030504040204" pitchFamily="50" charset="-128"/>
              </a:rPr>
              <a:t>賃上げ率</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1" name="正方形/長方形 80">
            <a:extLst>
              <a:ext uri="{FF2B5EF4-FFF2-40B4-BE49-F238E27FC236}">
                <a16:creationId xmlns:a16="http://schemas.microsoft.com/office/drawing/2014/main" id="{FC148CB4-38EF-0A1F-F334-FE52DFBA1FF6}"/>
              </a:ext>
            </a:extLst>
          </p:cNvPr>
          <p:cNvSpPr/>
          <p:nvPr/>
        </p:nvSpPr>
        <p:spPr>
          <a:xfrm>
            <a:off x="3319877" y="4369126"/>
            <a:ext cx="1441761" cy="668795"/>
          </a:xfrm>
          <a:prstGeom prst="rect">
            <a:avLst/>
          </a:prstGeom>
          <a:solidFill>
            <a:srgbClr val="DBEEF4"/>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2" name="正方形/長方形 81">
            <a:extLst>
              <a:ext uri="{FF2B5EF4-FFF2-40B4-BE49-F238E27FC236}">
                <a16:creationId xmlns:a16="http://schemas.microsoft.com/office/drawing/2014/main" id="{7D109EC7-B428-CF38-0429-26821ED981B4}"/>
              </a:ext>
            </a:extLst>
          </p:cNvPr>
          <p:cNvSpPr/>
          <p:nvPr/>
        </p:nvSpPr>
        <p:spPr>
          <a:xfrm>
            <a:off x="517080" y="4369126"/>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a:solidFill>
                  <a:schemeClr val="tx1"/>
                </a:solidFill>
                <a:latin typeface="Arial" panose="020B0604020202020204" pitchFamily="34" charset="0"/>
                <a:ea typeface="Meiryo UI" panose="020B0604030504040204" pitchFamily="50" charset="-128"/>
              </a:rPr>
              <a:t>年間</a:t>
            </a:r>
            <a:br>
              <a:rPr lang="en-US" altLang="ja-JP" sz="1200">
                <a:solidFill>
                  <a:schemeClr val="tx1"/>
                </a:solidFill>
                <a:latin typeface="Arial" panose="020B0604020202020204" pitchFamily="34" charset="0"/>
                <a:ea typeface="Meiryo UI" panose="020B0604030504040204" pitchFamily="50" charset="-128"/>
              </a:rPr>
            </a:br>
            <a:r>
              <a:rPr lang="ja-JP" altLang="en-US" sz="1200">
                <a:solidFill>
                  <a:schemeClr val="tx1"/>
                </a:solidFill>
                <a:latin typeface="Arial" panose="020B0604020202020204" pitchFamily="34" charset="0"/>
                <a:ea typeface="Meiryo UI" panose="020B0604030504040204" pitchFamily="50" charset="-128"/>
              </a:rPr>
              <a:t>売上成長率</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3" name="正方形/長方形 19">
            <a:extLst>
              <a:ext uri="{FF2B5EF4-FFF2-40B4-BE49-F238E27FC236}">
                <a16:creationId xmlns:a16="http://schemas.microsoft.com/office/drawing/2014/main" id="{36721D2E-C980-DB44-EC31-0CF1AA2CF344}"/>
              </a:ext>
            </a:extLst>
          </p:cNvPr>
          <p:cNvSpPr/>
          <p:nvPr/>
        </p:nvSpPr>
        <p:spPr>
          <a:xfrm>
            <a:off x="5017976" y="2137797"/>
            <a:ext cx="4333693" cy="325627"/>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a:solidFill>
                  <a:schemeClr val="bg1"/>
                </a:solidFill>
                <a:effectLst/>
                <a:latin typeface="Arial" panose="020B0604020202020204" pitchFamily="34" charset="0"/>
                <a:ea typeface="Meiryo UI" panose="020B0604030504040204" pitchFamily="50" charset="-128"/>
              </a:rPr>
              <a:t>具体的な行動変容</a:t>
            </a:r>
            <a:r>
              <a:rPr lang="ja-JP" altLang="en-US" sz="1200" b="1">
                <a:solidFill>
                  <a:schemeClr val="bg1"/>
                </a:solidFill>
                <a:latin typeface="Arial" panose="020B0604020202020204" pitchFamily="34" charset="0"/>
                <a:ea typeface="Meiryo UI" panose="020B0604030504040204" pitchFamily="50" charset="-128"/>
              </a:rPr>
              <a:t>の内容</a:t>
            </a:r>
            <a:endParaRPr lang="ja-JP" altLang="ja-JP" sz="1200" b="1" i="0" u="none" strike="noStrike">
              <a:solidFill>
                <a:schemeClr val="bg1"/>
              </a:solidFill>
              <a:effectLst/>
              <a:latin typeface="Arial" panose="020B0604020202020204" pitchFamily="34" charset="0"/>
              <a:ea typeface="Meiryo UI" panose="020B0604030504040204" pitchFamily="50" charset="-128"/>
            </a:endParaRPr>
          </a:p>
        </p:txBody>
      </p:sp>
      <p:sp>
        <p:nvSpPr>
          <p:cNvPr id="85" name="二等辺三角形 84">
            <a:extLst>
              <a:ext uri="{FF2B5EF4-FFF2-40B4-BE49-F238E27FC236}">
                <a16:creationId xmlns:a16="http://schemas.microsoft.com/office/drawing/2014/main" id="{9FBE687D-67A8-0027-E742-5E644DAE962F}"/>
              </a:ext>
            </a:extLst>
          </p:cNvPr>
          <p:cNvSpPr/>
          <p:nvPr/>
        </p:nvSpPr>
        <p:spPr>
          <a:xfrm rot="5400000">
            <a:off x="2483609" y="3922397"/>
            <a:ext cx="1141379" cy="181358"/>
          </a:xfrm>
          <a:prstGeom prst="triangle">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buClr>
                <a:schemeClr val="accent1"/>
              </a:buClr>
            </a:pPr>
            <a:endParaRPr kumimoji="1" lang="ja-JP" altLang="en-US" sz="1200">
              <a:solidFill>
                <a:schemeClr val="tx2"/>
              </a:solidFill>
            </a:endParaRPr>
          </a:p>
        </p:txBody>
      </p:sp>
      <p:sp>
        <p:nvSpPr>
          <p:cNvPr id="69" name="正方形/長方形 68">
            <a:extLst>
              <a:ext uri="{FF2B5EF4-FFF2-40B4-BE49-F238E27FC236}">
                <a16:creationId xmlns:a16="http://schemas.microsoft.com/office/drawing/2014/main" id="{48B43417-78D5-3589-0FBA-CC1AF80913A8}"/>
              </a:ext>
            </a:extLst>
          </p:cNvPr>
          <p:cNvSpPr/>
          <p:nvPr/>
        </p:nvSpPr>
        <p:spPr>
          <a:xfrm>
            <a:off x="1277824" y="2936768"/>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77" name="正方形/長方形 76">
            <a:extLst>
              <a:ext uri="{FF2B5EF4-FFF2-40B4-BE49-F238E27FC236}">
                <a16:creationId xmlns:a16="http://schemas.microsoft.com/office/drawing/2014/main" id="{78B6C714-BD4E-0C44-9FE2-EFA84FD448C6}"/>
              </a:ext>
            </a:extLst>
          </p:cNvPr>
          <p:cNvSpPr/>
          <p:nvPr/>
        </p:nvSpPr>
        <p:spPr>
          <a:xfrm>
            <a:off x="1277824" y="3652947"/>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0" name="正方形/長方形 79">
            <a:extLst>
              <a:ext uri="{FF2B5EF4-FFF2-40B4-BE49-F238E27FC236}">
                <a16:creationId xmlns:a16="http://schemas.microsoft.com/office/drawing/2014/main" id="{CC1D4980-EDA8-4EA0-34F3-304316B84C97}"/>
              </a:ext>
            </a:extLst>
          </p:cNvPr>
          <p:cNvSpPr/>
          <p:nvPr/>
        </p:nvSpPr>
        <p:spPr>
          <a:xfrm>
            <a:off x="1277824" y="4369126"/>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a:solidFill>
                  <a:schemeClr val="tx1"/>
                </a:solidFill>
                <a:effectLst/>
                <a:latin typeface="Arial" panose="020B0604020202020204" pitchFamily="34" charset="0"/>
                <a:ea typeface="Meiryo UI" panose="020B0604030504040204" pitchFamily="50" charset="-128"/>
              </a:rPr>
              <a:t>XX</a:t>
            </a:r>
            <a:endParaRPr lang="ja-JP" altLang="ja-JP" sz="1200" i="0" u="none" strike="noStrike">
              <a:solidFill>
                <a:schemeClr val="tx1"/>
              </a:solidFill>
              <a:effectLst/>
              <a:latin typeface="Arial" panose="020B0604020202020204" pitchFamily="34" charset="0"/>
              <a:ea typeface="Meiryo UI" panose="020B0604030504040204" pitchFamily="50" charset="-128"/>
            </a:endParaRPr>
          </a:p>
        </p:txBody>
      </p:sp>
      <p:sp>
        <p:nvSpPr>
          <p:cNvPr id="86" name="正方形/長方形 19">
            <a:extLst>
              <a:ext uri="{FF2B5EF4-FFF2-40B4-BE49-F238E27FC236}">
                <a16:creationId xmlns:a16="http://schemas.microsoft.com/office/drawing/2014/main" id="{86B66596-146C-BBB6-42AC-246895010924}"/>
              </a:ext>
            </a:extLst>
          </p:cNvPr>
          <p:cNvSpPr/>
          <p:nvPr/>
        </p:nvSpPr>
        <p:spPr>
          <a:xfrm>
            <a:off x="2420172" y="3412812"/>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88" name="正方形/長方形 19">
            <a:extLst>
              <a:ext uri="{FF2B5EF4-FFF2-40B4-BE49-F238E27FC236}">
                <a16:creationId xmlns:a16="http://schemas.microsoft.com/office/drawing/2014/main" id="{BB32C54F-528E-FC1E-4283-6399FAD147F4}"/>
              </a:ext>
            </a:extLst>
          </p:cNvPr>
          <p:cNvSpPr/>
          <p:nvPr/>
        </p:nvSpPr>
        <p:spPr>
          <a:xfrm>
            <a:off x="2466664" y="4120016"/>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89" name="正方形/長方形 19">
            <a:extLst>
              <a:ext uri="{FF2B5EF4-FFF2-40B4-BE49-F238E27FC236}">
                <a16:creationId xmlns:a16="http://schemas.microsoft.com/office/drawing/2014/main" id="{B8702AED-61C4-12F2-43A3-9A0AC43F4CF8}"/>
              </a:ext>
            </a:extLst>
          </p:cNvPr>
          <p:cNvSpPr/>
          <p:nvPr/>
        </p:nvSpPr>
        <p:spPr>
          <a:xfrm>
            <a:off x="2466664" y="4855760"/>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95" name="正方形/長方形 19">
            <a:extLst>
              <a:ext uri="{FF2B5EF4-FFF2-40B4-BE49-F238E27FC236}">
                <a16:creationId xmlns:a16="http://schemas.microsoft.com/office/drawing/2014/main" id="{6A2159A4-904E-CFA4-D771-EF5CB25E2E82}"/>
              </a:ext>
            </a:extLst>
          </p:cNvPr>
          <p:cNvSpPr/>
          <p:nvPr/>
        </p:nvSpPr>
        <p:spPr>
          <a:xfrm>
            <a:off x="4530261" y="4120016"/>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96" name="正方形/長方形 19">
            <a:extLst>
              <a:ext uri="{FF2B5EF4-FFF2-40B4-BE49-F238E27FC236}">
                <a16:creationId xmlns:a16="http://schemas.microsoft.com/office/drawing/2014/main" id="{CFE0B920-5D3B-B7CB-6F4F-3515ABEF2FC4}"/>
              </a:ext>
            </a:extLst>
          </p:cNvPr>
          <p:cNvSpPr/>
          <p:nvPr/>
        </p:nvSpPr>
        <p:spPr>
          <a:xfrm>
            <a:off x="4530261" y="4855760"/>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100" name="正方形/長方形 19">
            <a:extLst>
              <a:ext uri="{FF2B5EF4-FFF2-40B4-BE49-F238E27FC236}">
                <a16:creationId xmlns:a16="http://schemas.microsoft.com/office/drawing/2014/main" id="{5269D151-8617-5CB3-6336-94C60D79395D}"/>
              </a:ext>
            </a:extLst>
          </p:cNvPr>
          <p:cNvSpPr/>
          <p:nvPr/>
        </p:nvSpPr>
        <p:spPr>
          <a:xfrm>
            <a:off x="4486134" y="3412812"/>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sp>
        <p:nvSpPr>
          <p:cNvPr id="9" name="正方形/長方形 8">
            <a:extLst>
              <a:ext uri="{FF2B5EF4-FFF2-40B4-BE49-F238E27FC236}">
                <a16:creationId xmlns:a16="http://schemas.microsoft.com/office/drawing/2014/main" id="{950876CA-7469-B29A-07AC-58890B469AB8}"/>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2FDE4599-775D-5212-AB0C-B417B9F8CCC6}"/>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これまでの延長線上ではなく、一段上の成長・賃上げを目指すなど、補助事業をきっかけとした行動変容についてご記載ください</a:t>
            </a:r>
          </a:p>
        </p:txBody>
      </p:sp>
      <p:sp>
        <p:nvSpPr>
          <p:cNvPr id="13" name="正方形/長方形 12">
            <a:extLst>
              <a:ext uri="{FF2B5EF4-FFF2-40B4-BE49-F238E27FC236}">
                <a16:creationId xmlns:a16="http://schemas.microsoft.com/office/drawing/2014/main" id="{0CE91495-DA96-409C-FB37-2C6504090109}"/>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cxnSp>
        <p:nvCxnSpPr>
          <p:cNvPr id="15" name="直線コネクタ 14">
            <a:extLst>
              <a:ext uri="{FF2B5EF4-FFF2-40B4-BE49-F238E27FC236}">
                <a16:creationId xmlns:a16="http://schemas.microsoft.com/office/drawing/2014/main" id="{695A9026-AD60-7685-389F-473E14EDBAC2}"/>
              </a:ext>
            </a:extLst>
          </p:cNvPr>
          <p:cNvCxnSpPr>
            <a:cxnSpLocks/>
            <a:endCxn id="16" idx="1"/>
          </p:cNvCxnSpPr>
          <p:nvPr/>
        </p:nvCxnSpPr>
        <p:spPr>
          <a:xfrm flipV="1">
            <a:off x="4815961" y="2219917"/>
            <a:ext cx="471809" cy="12607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EC61FF50-975B-E1F1-1396-17F3FEC3F398}"/>
              </a:ext>
            </a:extLst>
          </p:cNvPr>
          <p:cNvSpPr/>
          <p:nvPr/>
        </p:nvSpPr>
        <p:spPr>
          <a:xfrm>
            <a:off x="5287770" y="1937344"/>
            <a:ext cx="2984721"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従来の場合と補助事業実施した場合、どちらも補助事業完了後から</a:t>
            </a:r>
            <a:r>
              <a:rPr lang="en-US" altLang="ja-JP" sz="900" kern="0" spc="50">
                <a:latin typeface="Meiryo UI" panose="020B0604030504040204" pitchFamily="50" charset="-128"/>
                <a:ea typeface="Meiryo UI" panose="020B0604030504040204" pitchFamily="50" charset="-128"/>
              </a:rPr>
              <a:t>3</a:t>
            </a:r>
            <a:r>
              <a:rPr lang="ja-JP" altLang="en-US" sz="900" kern="0" spc="50">
                <a:latin typeface="Meiryo UI" panose="020B0604030504040204" pitchFamily="50" charset="-128"/>
                <a:ea typeface="Meiryo UI" panose="020B0604030504040204" pitchFamily="50" charset="-128"/>
              </a:rPr>
              <a:t>年後の最終年度の数字をご記入ください</a:t>
            </a:r>
          </a:p>
        </p:txBody>
      </p:sp>
    </p:spTree>
    <p:extLst>
      <p:ext uri="{BB962C8B-B14F-4D97-AF65-F5344CB8AC3E}">
        <p14:creationId xmlns:p14="http://schemas.microsoft.com/office/powerpoint/2010/main" val="615870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フリーフォーム: 図形 11">
            <a:extLst>
              <a:ext uri="{FF2B5EF4-FFF2-40B4-BE49-F238E27FC236}">
                <a16:creationId xmlns:a16="http://schemas.microsoft.com/office/drawing/2014/main" id="{FB99268D-8050-A8AE-AA95-9DC6BC97E957}"/>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3" name="フリーフォーム: 図形 12">
            <a:extLst>
              <a:ext uri="{FF2B5EF4-FFF2-40B4-BE49-F238E27FC236}">
                <a16:creationId xmlns:a16="http://schemas.microsoft.com/office/drawing/2014/main" id="{1577D44B-E494-C726-6283-5132C45356B1}"/>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4" name="フリーフォーム: 図形 13">
            <a:extLst>
              <a:ext uri="{FF2B5EF4-FFF2-40B4-BE49-F238E27FC236}">
                <a16:creationId xmlns:a16="http://schemas.microsoft.com/office/drawing/2014/main" id="{EC901896-ACE3-4941-AC82-F4281E337DFB}"/>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イ ウ </a:t>
            </a:r>
          </a:p>
        </p:txBody>
      </p:sp>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実現可能性／実施体制</a:t>
            </a:r>
            <a:r>
              <a:rPr lang="en-US" altLang="ja-JP" sz="1200"/>
              <a:t>1/2</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F2551CE5-672C-6102-13F2-417C7DB3364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F0221388-7445-521A-0EEC-E1F417048D64}"/>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6" name="テキスト ボックス 15">
            <a:extLst>
              <a:ext uri="{FF2B5EF4-FFF2-40B4-BE49-F238E27FC236}">
                <a16:creationId xmlns:a16="http://schemas.microsoft.com/office/drawing/2014/main" id="{4FC6A348-23BC-D729-DF52-084385CA2891}"/>
              </a:ext>
            </a:extLst>
          </p:cNvPr>
          <p:cNvSpPr txBox="1"/>
          <p:nvPr/>
        </p:nvSpPr>
        <p:spPr>
          <a:xfrm>
            <a:off x="7755821" y="2068163"/>
            <a:ext cx="1648057" cy="36813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主要な担当者を記載</a:t>
            </a:r>
          </a:p>
        </p:txBody>
      </p:sp>
      <p:sp>
        <p:nvSpPr>
          <p:cNvPr id="33" name="正方形/長方形 32">
            <a:extLst>
              <a:ext uri="{FF2B5EF4-FFF2-40B4-BE49-F238E27FC236}">
                <a16:creationId xmlns:a16="http://schemas.microsoft.com/office/drawing/2014/main" id="{89830888-7C7A-EC15-8E93-B8AA4578E2F4}"/>
              </a:ext>
            </a:extLst>
          </p:cNvPr>
          <p:cNvSpPr/>
          <p:nvPr/>
        </p:nvSpPr>
        <p:spPr>
          <a:xfrm>
            <a:off x="3383033"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180D5A07-83EE-B2E1-7888-4EC2615A8773}"/>
              </a:ext>
            </a:extLst>
          </p:cNvPr>
          <p:cNvSpPr/>
          <p:nvPr/>
        </p:nvSpPr>
        <p:spPr>
          <a:xfrm>
            <a:off x="5832700"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a:extLst>
              <a:ext uri="{FF2B5EF4-FFF2-40B4-BE49-F238E27FC236}">
                <a16:creationId xmlns:a16="http://schemas.microsoft.com/office/drawing/2014/main" id="{255D67DD-BE7C-AFEA-B6BB-E6E1D0FE33F6}"/>
              </a:ext>
            </a:extLst>
          </p:cNvPr>
          <p:cNvSpPr/>
          <p:nvPr/>
        </p:nvSpPr>
        <p:spPr>
          <a:xfrm>
            <a:off x="5832700" y="345146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0" name="正方形/長方形 39">
            <a:extLst>
              <a:ext uri="{FF2B5EF4-FFF2-40B4-BE49-F238E27FC236}">
                <a16:creationId xmlns:a16="http://schemas.microsoft.com/office/drawing/2014/main" id="{D319E544-9AF7-32B1-43B6-C1E1CD088B3E}"/>
              </a:ext>
            </a:extLst>
          </p:cNvPr>
          <p:cNvSpPr/>
          <p:nvPr/>
        </p:nvSpPr>
        <p:spPr>
          <a:xfrm>
            <a:off x="510778" y="1937551"/>
            <a:ext cx="2031486" cy="21999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事業推進体制</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2" name="コネクタ: カギ線 21">
            <a:extLst>
              <a:ext uri="{FF2B5EF4-FFF2-40B4-BE49-F238E27FC236}">
                <a16:creationId xmlns:a16="http://schemas.microsoft.com/office/drawing/2014/main" id="{227AA594-FE95-F55D-39C0-FD0916C6B1BF}"/>
              </a:ext>
            </a:extLst>
          </p:cNvPr>
          <p:cNvCxnSpPr>
            <a:cxnSpLocks/>
            <a:stCxn id="33" idx="3"/>
            <a:endCxn id="39" idx="1"/>
          </p:cNvCxnSpPr>
          <p:nvPr/>
        </p:nvCxnSpPr>
        <p:spPr>
          <a:xfrm>
            <a:off x="5183033" y="274526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18E30B6-6887-3435-2AE6-9A4F3E3322E2}"/>
              </a:ext>
            </a:extLst>
          </p:cNvPr>
          <p:cNvCxnSpPr>
            <a:cxnSpLocks/>
            <a:stCxn id="33" idx="3"/>
            <a:endCxn id="38" idx="1"/>
          </p:cNvCxnSpPr>
          <p:nvPr/>
        </p:nvCxnSpPr>
        <p:spPr>
          <a:xfrm>
            <a:off x="5183033" y="274526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3" name="正方形/長方形 62">
            <a:extLst>
              <a:ext uri="{FF2B5EF4-FFF2-40B4-BE49-F238E27FC236}">
                <a16:creationId xmlns:a16="http://schemas.microsoft.com/office/drawing/2014/main" id="{CF6FD914-AB97-A09F-B59B-AED8493CE5D6}"/>
              </a:ext>
            </a:extLst>
          </p:cNvPr>
          <p:cNvSpPr/>
          <p:nvPr/>
        </p:nvSpPr>
        <p:spPr>
          <a:xfrm>
            <a:off x="1218374" y="2225356"/>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05E80C02-64E0-5979-0674-8458C0578572}"/>
              </a:ext>
            </a:extLst>
          </p:cNvPr>
          <p:cNvSpPr/>
          <p:nvPr/>
        </p:nvSpPr>
        <p:spPr>
          <a:xfrm>
            <a:off x="1218374"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en-US" altLang="ja-JP" sz="1200" b="0" i="0" u="none" strike="noStrike">
                <a:solidFill>
                  <a:schemeClr val="tx1"/>
                </a:solidFill>
                <a:effectLst/>
                <a:latin typeface="Meiryo UI" panose="020B0604030504040204" pitchFamily="50" charset="-128"/>
                <a:ea typeface="Meiryo UI" panose="020B0604030504040204" pitchFamily="50" charset="-128"/>
              </a:rPr>
              <a:t>XXX</a:t>
            </a:r>
            <a:endParaRPr lang="ja-JP" altLang="ja-JP" sz="1200" b="0" i="0" u="none" strike="noStrike">
              <a:solidFill>
                <a:schemeClr val="tx1"/>
              </a:solidFill>
              <a:effectLst/>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96948577-45A1-B040-E3DC-D92B7393197D}"/>
              </a:ext>
            </a:extLst>
          </p:cNvPr>
          <p:cNvSpPr/>
          <p:nvPr/>
        </p:nvSpPr>
        <p:spPr>
          <a:xfrm>
            <a:off x="3383033" y="2225356"/>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i="0" u="none" strike="noStrike">
                <a:solidFill>
                  <a:schemeClr val="bg1"/>
                </a:solidFill>
                <a:effectLst/>
                <a:latin typeface="Meiryo UI" panose="020B0604030504040204" pitchFamily="50" charset="-128"/>
                <a:ea typeface="Meiryo UI" panose="020B0604030504040204" pitchFamily="50" charset="-128"/>
              </a:rPr>
              <a:t>推進本部</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96" name="直線矢印コネクタ 95">
            <a:extLst>
              <a:ext uri="{FF2B5EF4-FFF2-40B4-BE49-F238E27FC236}">
                <a16:creationId xmlns:a16="http://schemas.microsoft.com/office/drawing/2014/main" id="{A68C02F3-4D41-4931-8DB8-01EA3C9FBACF}"/>
              </a:ext>
            </a:extLst>
          </p:cNvPr>
          <p:cNvCxnSpPr>
            <a:cxnSpLocks/>
            <a:stCxn id="67" idx="3"/>
            <a:endCxn id="33" idx="1"/>
          </p:cNvCxnSpPr>
          <p:nvPr/>
        </p:nvCxnSpPr>
        <p:spPr>
          <a:xfrm>
            <a:off x="3018374" y="274526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102" name="正方形/長方形 101">
            <a:extLst>
              <a:ext uri="{FF2B5EF4-FFF2-40B4-BE49-F238E27FC236}">
                <a16:creationId xmlns:a16="http://schemas.microsoft.com/office/drawing/2014/main" id="{3FCD4030-CADC-B9B4-D3B0-FEF30DC88BF5}"/>
              </a:ext>
            </a:extLst>
          </p:cNvPr>
          <p:cNvSpPr/>
          <p:nvPr/>
        </p:nvSpPr>
        <p:spPr>
          <a:xfrm>
            <a:off x="5832700" y="2225356"/>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i="0" u="none" strike="noStrike">
                <a:solidFill>
                  <a:schemeClr val="bg1"/>
                </a:solidFill>
                <a:effectLst/>
                <a:latin typeface="Meiryo UI" panose="020B0604030504040204" pitchFamily="50" charset="-128"/>
                <a:ea typeface="Meiryo UI" panose="020B0604030504040204" pitchFamily="50" charset="-128"/>
              </a:rPr>
              <a:t>担当部署</a:t>
            </a:r>
            <a:r>
              <a:rPr lang="en-US" altLang="ja-JP" sz="1200" i="0" u="none" strike="noStrike">
                <a:solidFill>
                  <a:schemeClr val="bg1"/>
                </a:solidFill>
                <a:effectLst/>
                <a:latin typeface="Meiryo UI" panose="020B0604030504040204" pitchFamily="50" charset="-128"/>
                <a:ea typeface="Meiryo UI" panose="020B0604030504040204" pitchFamily="50" charset="-128"/>
              </a:rPr>
              <a:t>A</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A63FBD1A-2463-848C-DA0B-57C81909E288}"/>
              </a:ext>
            </a:extLst>
          </p:cNvPr>
          <p:cNvSpPr/>
          <p:nvPr/>
        </p:nvSpPr>
        <p:spPr>
          <a:xfrm>
            <a:off x="5832700" y="3233285"/>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kern="10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424EB8AE-6534-F8AE-6E51-E0425BADF852}"/>
              </a:ext>
            </a:extLst>
          </p:cNvPr>
          <p:cNvSpPr/>
          <p:nvPr/>
        </p:nvSpPr>
        <p:spPr>
          <a:xfrm>
            <a:off x="3383033" y="345146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a:solidFill>
                  <a:schemeClr val="tx1"/>
                </a:solidFill>
                <a:effectLst/>
                <a:latin typeface="Meiryo UI" panose="020B0604030504040204" pitchFamily="50" charset="-128"/>
                <a:ea typeface="Meiryo UI" panose="020B0604030504040204" pitchFamily="50" charset="-128"/>
              </a:rPr>
              <a:t>XXX</a:t>
            </a:r>
            <a:endPar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492D8083-1A2A-42C2-6730-425D4734BE9D}"/>
              </a:ext>
            </a:extLst>
          </p:cNvPr>
          <p:cNvSpPr/>
          <p:nvPr/>
        </p:nvSpPr>
        <p:spPr>
          <a:xfrm>
            <a:off x="3383033" y="3233285"/>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a:solidFill>
                  <a:schemeClr val="bg1"/>
                </a:solidFill>
                <a:latin typeface="Meiryo UI" panose="020B0604030504040204" pitchFamily="50" charset="-128"/>
                <a:ea typeface="Meiryo UI" panose="020B0604030504040204" pitchFamily="50" charset="-128"/>
              </a:rPr>
              <a:t>情報管理</a:t>
            </a:r>
            <a:endParaRPr lang="ja-JP" altLang="ja-JP" sz="1200" i="0" u="none" strike="noStrike">
              <a:solidFill>
                <a:schemeClr val="bg1"/>
              </a:solidFill>
              <a:effectLst/>
              <a:latin typeface="Meiryo UI" panose="020B0604030504040204" pitchFamily="50" charset="-128"/>
              <a:ea typeface="Meiryo UI" panose="020B0604030504040204" pitchFamily="50" charset="-128"/>
            </a:endParaRPr>
          </a:p>
        </p:txBody>
      </p:sp>
      <p:cxnSp>
        <p:nvCxnSpPr>
          <p:cNvPr id="6" name="直線矢印コネクタ 5">
            <a:extLst>
              <a:ext uri="{FF2B5EF4-FFF2-40B4-BE49-F238E27FC236}">
                <a16:creationId xmlns:a16="http://schemas.microsoft.com/office/drawing/2014/main" id="{5ECB9BBA-B4C3-7CDF-C9EE-58D031CD0994}"/>
              </a:ext>
            </a:extLst>
          </p:cNvPr>
          <p:cNvCxnSpPr>
            <a:cxnSpLocks/>
            <a:stCxn id="33" idx="2"/>
            <a:endCxn id="21" idx="0"/>
          </p:cNvCxnSpPr>
          <p:nvPr/>
        </p:nvCxnSpPr>
        <p:spPr>
          <a:xfrm>
            <a:off x="4283033" y="305126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graphicFrame>
        <p:nvGraphicFramePr>
          <p:cNvPr id="17" name="表 16">
            <a:extLst>
              <a:ext uri="{FF2B5EF4-FFF2-40B4-BE49-F238E27FC236}">
                <a16:creationId xmlns:a16="http://schemas.microsoft.com/office/drawing/2014/main" id="{E10CDC88-E31A-2AAB-7546-2339600B926E}"/>
              </a:ext>
            </a:extLst>
          </p:cNvPr>
          <p:cNvGraphicFramePr>
            <a:graphicFrameLocks noGrp="1"/>
          </p:cNvGraphicFramePr>
          <p:nvPr>
            <p:extLst>
              <p:ext uri="{D42A27DB-BD31-4B8C-83A1-F6EECF244321}">
                <p14:modId xmlns:p14="http://schemas.microsoft.com/office/powerpoint/2010/main" val="216511317"/>
              </p:ext>
            </p:extLst>
          </p:nvPr>
        </p:nvGraphicFramePr>
        <p:xfrm>
          <a:off x="721895" y="4347272"/>
          <a:ext cx="8626468" cy="1813816"/>
        </p:xfrm>
        <a:graphic>
          <a:graphicData uri="http://schemas.openxmlformats.org/drawingml/2006/table">
            <a:tbl>
              <a:tblPr/>
              <a:tblGrid>
                <a:gridCol w="1014631">
                  <a:extLst>
                    <a:ext uri="{9D8B030D-6E8A-4147-A177-3AD203B41FA5}">
                      <a16:colId xmlns:a16="http://schemas.microsoft.com/office/drawing/2014/main" val="20001"/>
                    </a:ext>
                  </a:extLst>
                </a:gridCol>
                <a:gridCol w="2273279">
                  <a:extLst>
                    <a:ext uri="{9D8B030D-6E8A-4147-A177-3AD203B41FA5}">
                      <a16:colId xmlns:a16="http://schemas.microsoft.com/office/drawing/2014/main" val="20002"/>
                    </a:ext>
                  </a:extLst>
                </a:gridCol>
                <a:gridCol w="2273279">
                  <a:extLst>
                    <a:ext uri="{9D8B030D-6E8A-4147-A177-3AD203B41FA5}">
                      <a16:colId xmlns:a16="http://schemas.microsoft.com/office/drawing/2014/main" val="2159797835"/>
                    </a:ext>
                  </a:extLst>
                </a:gridCol>
                <a:gridCol w="2273279">
                  <a:extLst>
                    <a:ext uri="{9D8B030D-6E8A-4147-A177-3AD203B41FA5}">
                      <a16:colId xmlns:a16="http://schemas.microsoft.com/office/drawing/2014/main" val="93772259"/>
                    </a:ext>
                  </a:extLst>
                </a:gridCol>
                <a:gridCol w="792000">
                  <a:extLst>
                    <a:ext uri="{9D8B030D-6E8A-4147-A177-3AD203B41FA5}">
                      <a16:colId xmlns:a16="http://schemas.microsoft.com/office/drawing/2014/main" val="1226650547"/>
                    </a:ext>
                  </a:extLst>
                </a:gridCol>
              </a:tblGrid>
              <a:tr h="265831">
                <a:tc gridSpan="2">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hMerge="1">
                  <a:txBody>
                    <a:bodyPr/>
                    <a:lstStyle/>
                    <a:p>
                      <a:pPr marR="44450" indent="127000" algn="ctr">
                        <a:spcAft>
                          <a:spcPts val="0"/>
                        </a:spcAft>
                        <a:tabLst>
                          <a:tab pos="2700020" algn="ctr"/>
                          <a:tab pos="5400040" algn="r"/>
                        </a:tabLst>
                      </a:pPr>
                      <a:r>
                        <a:rPr lang="ja-JP" altLang="en-US" sz="10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担当業務</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保有するケイパビリティ</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L="0" marR="44450" indent="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cs typeface="Meiryo UI" panose="020B0604030504040204" pitchFamily="50" charset="-128"/>
                        </a:rPr>
                        <a:t>レビキャリ</a:t>
                      </a:r>
                      <a:endParaRPr lang="en-US" altLang="ja-JP" sz="1200" b="1"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251705">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推進本部</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情報管理</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A</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B</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C</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200" b="0" i="0" u="none" strike="noStrike" kern="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
        <p:nvSpPr>
          <p:cNvPr id="7" name="正方形/長方形 6">
            <a:extLst>
              <a:ext uri="{FF2B5EF4-FFF2-40B4-BE49-F238E27FC236}">
                <a16:creationId xmlns:a16="http://schemas.microsoft.com/office/drawing/2014/main" id="{91E9A583-2B03-2EED-B71A-852B6F976E7B}"/>
              </a:ext>
            </a:extLst>
          </p:cNvPr>
          <p:cNvSpPr/>
          <p:nvPr/>
        </p:nvSpPr>
        <p:spPr>
          <a:xfrm>
            <a:off x="510778" y="1263356"/>
            <a:ext cx="8884444" cy="656000"/>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本事業の目的に沿った事業実施のための社内体制をご記載ください</a:t>
            </a:r>
          </a:p>
        </p:txBody>
      </p:sp>
      <p:cxnSp>
        <p:nvCxnSpPr>
          <p:cNvPr id="28" name="直線コネクタ 27">
            <a:extLst>
              <a:ext uri="{FF2B5EF4-FFF2-40B4-BE49-F238E27FC236}">
                <a16:creationId xmlns:a16="http://schemas.microsoft.com/office/drawing/2014/main" id="{D3991015-09A1-F513-9169-3844FBA150EA}"/>
              </a:ext>
            </a:extLst>
          </p:cNvPr>
          <p:cNvCxnSpPr>
            <a:cxnSpLocks/>
          </p:cNvCxnSpPr>
          <p:nvPr/>
        </p:nvCxnSpPr>
        <p:spPr>
          <a:xfrm flipV="1">
            <a:off x="8993708" y="4063463"/>
            <a:ext cx="93731" cy="37656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1" name="正方形/長方形 30">
            <a:extLst>
              <a:ext uri="{FF2B5EF4-FFF2-40B4-BE49-F238E27FC236}">
                <a16:creationId xmlns:a16="http://schemas.microsoft.com/office/drawing/2014/main" id="{1E80EE16-17EF-F03A-E296-36A183C14266}"/>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78AA424F-9218-F062-91B5-875D27D01CF2}"/>
              </a:ext>
            </a:extLst>
          </p:cNvPr>
          <p:cNvCxnSpPr>
            <a:cxnSpLocks/>
            <a:endCxn id="15" idx="3"/>
          </p:cNvCxnSpPr>
          <p:nvPr/>
        </p:nvCxnSpPr>
        <p:spPr>
          <a:xfrm flipH="1">
            <a:off x="3036571" y="3672651"/>
            <a:ext cx="564468" cy="0"/>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79EE6DA2-E1CD-BC9F-D294-71557633F5D5}"/>
              </a:ext>
            </a:extLst>
          </p:cNvPr>
          <p:cNvSpPr/>
          <p:nvPr/>
        </p:nvSpPr>
        <p:spPr>
          <a:xfrm>
            <a:off x="242953" y="3390078"/>
            <a:ext cx="2793618"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生産・調達や保有技術等の情報を適切に管理するための体制が構築されていることを明記してください</a:t>
            </a:r>
          </a:p>
        </p:txBody>
      </p:sp>
      <p:sp>
        <p:nvSpPr>
          <p:cNvPr id="26" name="正方形/長方形 25">
            <a:extLst>
              <a:ext uri="{FF2B5EF4-FFF2-40B4-BE49-F238E27FC236}">
                <a16:creationId xmlns:a16="http://schemas.microsoft.com/office/drawing/2014/main" id="{C677586B-BE18-D23D-7B97-F3C96B17B3EB}"/>
              </a:ext>
            </a:extLst>
          </p:cNvPr>
          <p:cNvSpPr/>
          <p:nvPr/>
        </p:nvSpPr>
        <p:spPr>
          <a:xfrm>
            <a:off x="7266310" y="3542699"/>
            <a:ext cx="2593561"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地域企業経営人材マッチング促進事業を活用して採用した人材については“〇”を付けてください。</a:t>
            </a:r>
          </a:p>
        </p:txBody>
      </p:sp>
    </p:spTree>
    <p:extLst>
      <p:ext uri="{BB962C8B-B14F-4D97-AF65-F5344CB8AC3E}">
        <p14:creationId xmlns:p14="http://schemas.microsoft.com/office/powerpoint/2010/main" val="37454706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CD5CA202-F243-7980-C04C-015C769130E6}"/>
              </a:ext>
            </a:extLst>
          </p:cNvPr>
          <p:cNvGraphicFramePr>
            <a:graphicFrameLocks noGrp="1"/>
          </p:cNvGraphicFramePr>
          <p:nvPr>
            <p:extLst>
              <p:ext uri="{D42A27DB-BD31-4B8C-83A1-F6EECF244321}">
                <p14:modId xmlns:p14="http://schemas.microsoft.com/office/powerpoint/2010/main" val="290637831"/>
              </p:ext>
            </p:extLst>
          </p:nvPr>
        </p:nvGraphicFramePr>
        <p:xfrm>
          <a:off x="581691" y="4346510"/>
          <a:ext cx="4147685" cy="1993900"/>
        </p:xfrm>
        <a:graphic>
          <a:graphicData uri="http://schemas.openxmlformats.org/drawingml/2006/table">
            <a:tbl>
              <a:tblPr/>
              <a:tblGrid>
                <a:gridCol w="355862">
                  <a:extLst>
                    <a:ext uri="{9D8B030D-6E8A-4147-A177-3AD203B41FA5}">
                      <a16:colId xmlns:a16="http://schemas.microsoft.com/office/drawing/2014/main" val="20000"/>
                    </a:ext>
                  </a:extLst>
                </a:gridCol>
                <a:gridCol w="1233182">
                  <a:extLst>
                    <a:ext uri="{9D8B030D-6E8A-4147-A177-3AD203B41FA5}">
                      <a16:colId xmlns:a16="http://schemas.microsoft.com/office/drawing/2014/main" val="20001"/>
                    </a:ext>
                  </a:extLst>
                </a:gridCol>
                <a:gridCol w="2558641">
                  <a:extLst>
                    <a:ext uri="{9D8B030D-6E8A-4147-A177-3AD203B41FA5}">
                      <a16:colId xmlns:a16="http://schemas.microsoft.com/office/drawing/2014/main" val="20002"/>
                    </a:ext>
                  </a:extLst>
                </a:gridCol>
              </a:tblGrid>
              <a:tr h="330971">
                <a:tc>
                  <a:txBody>
                    <a:bodyPr/>
                    <a:lstStyle/>
                    <a:p>
                      <a:pPr marR="44450" indent="127000" algn="ctr">
                        <a:spcAft>
                          <a:spcPts val="0"/>
                        </a:spcAft>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a:effectLst/>
                          <a:latin typeface="Meiryo UI" panose="020B0604030504040204" pitchFamily="50" charset="-128"/>
                          <a:ea typeface="Meiryo UI" panose="020B0604030504040204" pitchFamily="50" charset="-128"/>
                          <a:cs typeface="Meiryo UI" panose="020B0604030504040204" pitchFamily="50" charset="-128"/>
                        </a:rPr>
                        <a:t>名称</a:t>
                      </a: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a:effectLst/>
                          <a:latin typeface="Meiryo UI" panose="020B0604030504040204" pitchFamily="50" charset="-128"/>
                          <a:ea typeface="Meiryo UI" panose="020B0604030504040204" pitchFamily="50" charset="-128"/>
                          <a:cs typeface="Meiryo UI" panose="020B0604030504040204" pitchFamily="50" charset="-128"/>
                        </a:rPr>
                        <a:t>役割</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330971">
                <a:tc>
                  <a:txBody>
                    <a:bodyPr/>
                    <a:lstStyle/>
                    <a:p>
                      <a:pPr marR="44450" indent="127000" algn="ctr">
                        <a:spcAft>
                          <a:spcPts val="0"/>
                        </a:spcAft>
                        <a:tabLst>
                          <a:tab pos="2700020" algn="ctr"/>
                          <a:tab pos="5400040" algn="r"/>
                        </a:tabLst>
                      </a:pPr>
                      <a:r>
                        <a:rPr lang="en-US" sz="1200" kern="100">
                          <a:effectLst/>
                          <a:latin typeface="Meiryo UI" panose="020B0604030504040204" pitchFamily="50" charset="-128"/>
                          <a:ea typeface="Meiryo UI" panose="020B0604030504040204" pitchFamily="50" charset="-128"/>
                          <a:cs typeface="Meiryo UI" panose="020B0604030504040204" pitchFamily="50" charset="-128"/>
                        </a:rPr>
                        <a:t>1</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330971">
                <a:tc>
                  <a:txBody>
                    <a:bodyPr/>
                    <a:lstStyle/>
                    <a:p>
                      <a:pPr marR="44450" indent="127000" algn="ctr">
                        <a:spcAft>
                          <a:spcPts val="0"/>
                        </a:spcAft>
                        <a:tabLst>
                          <a:tab pos="2700020" algn="ctr"/>
                          <a:tab pos="5400040" algn="r"/>
                        </a:tabLst>
                      </a:pPr>
                      <a:r>
                        <a:rPr lang="en-US" sz="1200" kern="100">
                          <a:effectLst/>
                          <a:latin typeface="Meiryo UI" panose="020B0604030504040204" pitchFamily="50" charset="-128"/>
                          <a:ea typeface="Meiryo UI" panose="020B0604030504040204" pitchFamily="50" charset="-128"/>
                          <a:cs typeface="Meiryo UI" panose="020B0604030504040204" pitchFamily="50" charset="-128"/>
                        </a:rPr>
                        <a:t>2</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330971">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3</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337819">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4</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bl>
          </a:graphicData>
        </a:graphic>
      </p:graphicFrame>
      <p:sp>
        <p:nvSpPr>
          <p:cNvPr id="30" name="Rectangle 66">
            <a:extLst>
              <a:ext uri="{FF2B5EF4-FFF2-40B4-BE49-F238E27FC236}">
                <a16:creationId xmlns:a16="http://schemas.microsoft.com/office/drawing/2014/main" id="{B6FC4D9A-D353-1509-5638-B90139ED8E2B}"/>
              </a:ext>
            </a:extLst>
          </p:cNvPr>
          <p:cNvSpPr>
            <a:spLocks noChangeArrowheads="1"/>
          </p:cNvSpPr>
          <p:nvPr/>
        </p:nvSpPr>
        <p:spPr>
          <a:xfrm>
            <a:off x="581691" y="2342484"/>
            <a:ext cx="8740694" cy="1868415"/>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solidFill>
                <a:srgbClr val="0070C0"/>
              </a:solidFill>
              <a:latin typeface="Meiryo UI" panose="020B0604030504040204" pitchFamily="50" charset="-128"/>
              <a:ea typeface="Meiryo UI" panose="020B0604030504040204" pitchFamily="50" charset="-128"/>
            </a:endParaRPr>
          </a:p>
        </p:txBody>
      </p:sp>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実現可能性／実施体制</a:t>
            </a:r>
            <a:r>
              <a:rPr lang="en-US" altLang="ja-JP" sz="1200"/>
              <a:t>2/2</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15" name="フリーフォーム: 図形 14">
            <a:extLst>
              <a:ext uri="{FF2B5EF4-FFF2-40B4-BE49-F238E27FC236}">
                <a16:creationId xmlns:a16="http://schemas.microsoft.com/office/drawing/2014/main" id="{8E03F754-13B9-ADF6-EDBD-6202AEA5B76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16" name="フリーフォーム: 図形 15">
            <a:extLst>
              <a:ext uri="{FF2B5EF4-FFF2-40B4-BE49-F238E27FC236}">
                <a16:creationId xmlns:a16="http://schemas.microsoft.com/office/drawing/2014/main" id="{F743230E-156C-770A-37E6-AB2D6F71E0C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7" name="フリーフォーム: 図形 16">
            <a:extLst>
              <a:ext uri="{FF2B5EF4-FFF2-40B4-BE49-F238E27FC236}">
                <a16:creationId xmlns:a16="http://schemas.microsoft.com/office/drawing/2014/main" id="{B3685F9D-E9D2-F0E5-F810-A2B535E04F9F}"/>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地域への波及効果　ア イ ウ</a:t>
            </a:r>
          </a:p>
        </p:txBody>
      </p:sp>
      <p:sp>
        <p:nvSpPr>
          <p:cNvPr id="18" name="フリーフォーム: 図形 17">
            <a:extLst>
              <a:ext uri="{FF2B5EF4-FFF2-40B4-BE49-F238E27FC236}">
                <a16:creationId xmlns:a16="http://schemas.microsoft.com/office/drawing/2014/main" id="{A273C0CD-7B66-BE28-6EF9-F4069D6B0AC5}"/>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7" name="正方形/長方形 6">
            <a:extLst>
              <a:ext uri="{FF2B5EF4-FFF2-40B4-BE49-F238E27FC236}">
                <a16:creationId xmlns:a16="http://schemas.microsoft.com/office/drawing/2014/main" id="{8F738D85-A8E5-E0E6-B468-8D709115B029}"/>
              </a:ext>
            </a:extLst>
          </p:cNvPr>
          <p:cNvSpPr/>
          <p:nvPr/>
        </p:nvSpPr>
        <p:spPr>
          <a:xfrm>
            <a:off x="8493218" y="2377789"/>
            <a:ext cx="797035" cy="881075"/>
          </a:xfrm>
          <a:prstGeom prst="rect">
            <a:avLst/>
          </a:prstGeom>
          <a:solidFill>
            <a:schemeClr val="bg1"/>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700">
                <a:solidFill>
                  <a:srgbClr val="575757"/>
                </a:solidFill>
                <a:latin typeface="Meiryo UI"/>
                <a:ea typeface="Meiryo UI"/>
              </a:rPr>
              <a:t>事業者との</a:t>
            </a:r>
            <a:br>
              <a:rPr lang="en-US" altLang="ja-JP" sz="700">
                <a:latin typeface="Meiryo UI" panose="020B0604030504040204" pitchFamily="50" charset="-128"/>
                <a:ea typeface="Meiryo UI" panose="020B0604030504040204" pitchFamily="50" charset="-128"/>
              </a:rPr>
            </a:br>
            <a:r>
              <a:rPr kumimoji="1" lang="ja-JP" altLang="en-US" sz="700">
                <a:solidFill>
                  <a:srgbClr val="575757"/>
                </a:solidFill>
                <a:latin typeface="Meiryo UI"/>
                <a:ea typeface="Meiryo UI"/>
              </a:rPr>
              <a:t>調整ステータス</a:t>
            </a:r>
            <a:endParaRPr lang="ja-JP" altLang="en-US" sz="700">
              <a:solidFill>
                <a:srgbClr val="575757"/>
              </a:solidFill>
              <a:latin typeface="Meiryo UI"/>
              <a:ea typeface="Meiryo UI"/>
            </a:endParaRPr>
          </a:p>
        </p:txBody>
      </p:sp>
      <p:sp>
        <p:nvSpPr>
          <p:cNvPr id="11" name="四角形: 角を丸くする 10">
            <a:extLst>
              <a:ext uri="{FF2B5EF4-FFF2-40B4-BE49-F238E27FC236}">
                <a16:creationId xmlns:a16="http://schemas.microsoft.com/office/drawing/2014/main" id="{DF6EA5B0-58BC-E582-6987-C1ACF3DC7672}"/>
              </a:ext>
            </a:extLst>
          </p:cNvPr>
          <p:cNvSpPr/>
          <p:nvPr/>
        </p:nvSpPr>
        <p:spPr>
          <a:xfrm>
            <a:off x="8625141" y="2691565"/>
            <a:ext cx="533180" cy="139154"/>
          </a:xfrm>
          <a:prstGeom prst="roundRect">
            <a:avLst>
              <a:gd name="adj" fmla="val 40234"/>
            </a:avLst>
          </a:prstGeom>
          <a:solidFill>
            <a:srgbClr val="002060"/>
          </a:solidFill>
          <a:ln>
            <a:noFill/>
          </a:ln>
        </p:spPr>
        <p:txBody>
          <a:bodyPr wrap="square" lIns="36000" rIns="36000" anchor="ctr">
            <a:spAutoFit/>
          </a:bodyPr>
          <a:lstStyle/>
          <a:p>
            <a:pPr algn="ctr" defTabSz="914400">
              <a:lnSpc>
                <a:spcPct val="110000"/>
              </a:lnSpc>
            </a:pPr>
            <a:r>
              <a:rPr lang="ja-JP" altLang="en-US" sz="900">
                <a:solidFill>
                  <a:schemeClr val="bg1"/>
                </a:solidFill>
                <a:latin typeface="Meiryo UI"/>
                <a:ea typeface="Meiryo UI"/>
              </a:rPr>
              <a:t>参画済</a:t>
            </a:r>
            <a:endParaRPr kumimoji="1" lang="en-US" altLang="ja-JP" sz="700">
              <a:solidFill>
                <a:schemeClr val="bg1"/>
              </a:solidFill>
              <a:latin typeface="Meiryo UI"/>
              <a:ea typeface="Meiryo UI"/>
            </a:endParaRPr>
          </a:p>
        </p:txBody>
      </p:sp>
      <p:sp>
        <p:nvSpPr>
          <p:cNvPr id="12" name="四角形: 角を丸くする 11">
            <a:extLst>
              <a:ext uri="{FF2B5EF4-FFF2-40B4-BE49-F238E27FC236}">
                <a16:creationId xmlns:a16="http://schemas.microsoft.com/office/drawing/2014/main" id="{08860E44-CFAB-64D1-8CED-C5BC01BE07F7}"/>
              </a:ext>
            </a:extLst>
          </p:cNvPr>
          <p:cNvSpPr/>
          <p:nvPr/>
        </p:nvSpPr>
        <p:spPr>
          <a:xfrm>
            <a:off x="8649376" y="2857964"/>
            <a:ext cx="484709" cy="122021"/>
          </a:xfrm>
          <a:prstGeom prst="roundRect">
            <a:avLst>
              <a:gd name="adj" fmla="val 40234"/>
            </a:avLst>
          </a:prstGeom>
          <a:solidFill>
            <a:srgbClr val="DBEEF4"/>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内諾済</a:t>
            </a:r>
            <a:endParaRPr kumimoji="1" lang="en-US" altLang="ja-JP" sz="700">
              <a:solidFill>
                <a:sysClr val="windowText" lastClr="000000"/>
              </a:solidFill>
              <a:latin typeface="Meiryo UI"/>
              <a:ea typeface="Meiryo UI"/>
            </a:endParaRPr>
          </a:p>
        </p:txBody>
      </p:sp>
      <p:sp>
        <p:nvSpPr>
          <p:cNvPr id="13" name="四角形: 角を丸くする 12">
            <a:extLst>
              <a:ext uri="{FF2B5EF4-FFF2-40B4-BE49-F238E27FC236}">
                <a16:creationId xmlns:a16="http://schemas.microsoft.com/office/drawing/2014/main" id="{308C6A2D-AAAC-4D43-F9BA-78FF42E7AFED}"/>
              </a:ext>
            </a:extLst>
          </p:cNvPr>
          <p:cNvSpPr/>
          <p:nvPr/>
        </p:nvSpPr>
        <p:spPr>
          <a:xfrm>
            <a:off x="8592175" y="3014638"/>
            <a:ext cx="599110" cy="122021"/>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検討段階</a:t>
            </a:r>
            <a:endParaRPr kumimoji="1" lang="en-US" altLang="ja-JP" sz="700">
              <a:solidFill>
                <a:sysClr val="windowText" lastClr="000000"/>
              </a:solidFill>
              <a:latin typeface="Meiryo UI"/>
              <a:ea typeface="Meiryo UI"/>
            </a:endParaRPr>
          </a:p>
        </p:txBody>
      </p:sp>
      <p:sp>
        <p:nvSpPr>
          <p:cNvPr id="33" name="正方形/長方形 32">
            <a:extLst>
              <a:ext uri="{FF2B5EF4-FFF2-40B4-BE49-F238E27FC236}">
                <a16:creationId xmlns:a16="http://schemas.microsoft.com/office/drawing/2014/main" id="{89830888-7C7A-EC15-8E93-B8AA4578E2F4}"/>
              </a:ext>
            </a:extLst>
          </p:cNvPr>
          <p:cNvSpPr/>
          <p:nvPr/>
        </p:nvSpPr>
        <p:spPr>
          <a:xfrm>
            <a:off x="2315591" y="2745472"/>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a:effectLst/>
              <a:latin typeface="Arial" panose="020B0604020202020204" pitchFamily="34" charset="0"/>
              <a:ea typeface="Meiryo UI" panose="020B0604030504040204" pitchFamily="50" charset="-128"/>
            </a:endParaRPr>
          </a:p>
        </p:txBody>
      </p:sp>
      <p:sp>
        <p:nvSpPr>
          <p:cNvPr id="35" name="正方形/長方形 34">
            <a:extLst>
              <a:ext uri="{FF2B5EF4-FFF2-40B4-BE49-F238E27FC236}">
                <a16:creationId xmlns:a16="http://schemas.microsoft.com/office/drawing/2014/main" id="{CB4C3BAD-B014-6924-3732-EAFB1C6715A4}"/>
              </a:ext>
            </a:extLst>
          </p:cNvPr>
          <p:cNvSpPr/>
          <p:nvPr/>
        </p:nvSpPr>
        <p:spPr>
          <a:xfrm>
            <a:off x="3672459" y="3521041"/>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p>
        </p:txBody>
      </p:sp>
      <p:sp>
        <p:nvSpPr>
          <p:cNvPr id="37" name="角丸四角形 9">
            <a:extLst>
              <a:ext uri="{FF2B5EF4-FFF2-40B4-BE49-F238E27FC236}">
                <a16:creationId xmlns:a16="http://schemas.microsoft.com/office/drawing/2014/main" id="{5A9285DA-4F18-FAEF-652B-5453A1CC799E}"/>
              </a:ext>
            </a:extLst>
          </p:cNvPr>
          <p:cNvSpPr/>
          <p:nvPr/>
        </p:nvSpPr>
        <p:spPr>
          <a:xfrm>
            <a:off x="825044" y="2566029"/>
            <a:ext cx="4286742" cy="1590559"/>
          </a:xfrm>
          <a:prstGeom prst="roundRect">
            <a:avLst>
              <a:gd name="adj" fmla="val 2347"/>
            </a:avLst>
          </a:prstGeom>
          <a:noFill/>
          <a:ln w="19050">
            <a:solidFill>
              <a:srgbClr val="3B896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cs typeface="+mn-cs"/>
            </a:endParaRPr>
          </a:p>
        </p:txBody>
      </p:sp>
      <p:sp>
        <p:nvSpPr>
          <p:cNvPr id="38" name="正方形/長方形 37">
            <a:extLst>
              <a:ext uri="{FF2B5EF4-FFF2-40B4-BE49-F238E27FC236}">
                <a16:creationId xmlns:a16="http://schemas.microsoft.com/office/drawing/2014/main" id="{180D5A07-83EE-B2E1-7888-4EC2615A8773}"/>
              </a:ext>
            </a:extLst>
          </p:cNvPr>
          <p:cNvSpPr/>
          <p:nvPr/>
        </p:nvSpPr>
        <p:spPr>
          <a:xfrm>
            <a:off x="958723" y="3521212"/>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p>
        </p:txBody>
      </p:sp>
      <p:sp>
        <p:nvSpPr>
          <p:cNvPr id="39" name="正方形/長方形 38">
            <a:extLst>
              <a:ext uri="{FF2B5EF4-FFF2-40B4-BE49-F238E27FC236}">
                <a16:creationId xmlns:a16="http://schemas.microsoft.com/office/drawing/2014/main" id="{255D67DD-BE7C-AFEA-B6BB-E6E1D0FE33F6}"/>
              </a:ext>
            </a:extLst>
          </p:cNvPr>
          <p:cNvSpPr/>
          <p:nvPr/>
        </p:nvSpPr>
        <p:spPr>
          <a:xfrm>
            <a:off x="2315591" y="3521212"/>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endParaRPr lang="ja-JP" altLang="ja-JP" sz="2400" b="0" i="0" u="none" strike="noStrike">
              <a:effectLst/>
              <a:latin typeface="Arial" panose="020B0604020202020204" pitchFamily="34" charset="0"/>
              <a:ea typeface="Meiryo UI" panose="020B0604030504040204" pitchFamily="50" charset="-128"/>
            </a:endParaRPr>
          </a:p>
        </p:txBody>
      </p:sp>
      <p:sp>
        <p:nvSpPr>
          <p:cNvPr id="40" name="正方形/長方形 39">
            <a:extLst>
              <a:ext uri="{FF2B5EF4-FFF2-40B4-BE49-F238E27FC236}">
                <a16:creationId xmlns:a16="http://schemas.microsoft.com/office/drawing/2014/main" id="{D319E544-9AF7-32B1-43B6-C1E1CD088B3E}"/>
              </a:ext>
            </a:extLst>
          </p:cNvPr>
          <p:cNvSpPr/>
          <p:nvPr/>
        </p:nvSpPr>
        <p:spPr>
          <a:xfrm>
            <a:off x="2185378" y="2411091"/>
            <a:ext cx="1356541" cy="32483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事業推進体制</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正方形/長方形 40">
            <a:extLst>
              <a:ext uri="{FF2B5EF4-FFF2-40B4-BE49-F238E27FC236}">
                <a16:creationId xmlns:a16="http://schemas.microsoft.com/office/drawing/2014/main" id="{0D0CBF04-63C4-DECB-9DBA-8CA908E1DBC5}"/>
              </a:ext>
            </a:extLst>
          </p:cNvPr>
          <p:cNvSpPr/>
          <p:nvPr/>
        </p:nvSpPr>
        <p:spPr>
          <a:xfrm>
            <a:off x="6721060" y="2728041"/>
            <a:ext cx="1444684"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正方形/長方形 41">
            <a:extLst>
              <a:ext uri="{FF2B5EF4-FFF2-40B4-BE49-F238E27FC236}">
                <a16:creationId xmlns:a16="http://schemas.microsoft.com/office/drawing/2014/main" id="{BA256D3C-FB48-3875-4F74-FE32FBEFFD20}"/>
              </a:ext>
            </a:extLst>
          </p:cNvPr>
          <p:cNvSpPr/>
          <p:nvPr/>
        </p:nvSpPr>
        <p:spPr>
          <a:xfrm>
            <a:off x="6721060" y="3536016"/>
            <a:ext cx="1444684"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3" name="直線矢印コネクタ 116">
            <a:extLst>
              <a:ext uri="{FF2B5EF4-FFF2-40B4-BE49-F238E27FC236}">
                <a16:creationId xmlns:a16="http://schemas.microsoft.com/office/drawing/2014/main" id="{578F02D3-653C-17A6-2B00-441B207CF0D3}"/>
              </a:ext>
            </a:extLst>
          </p:cNvPr>
          <p:cNvCxnSpPr>
            <a:cxnSpLocks/>
            <a:stCxn id="33" idx="2"/>
            <a:endCxn id="35" idx="0"/>
          </p:cNvCxnSpPr>
          <p:nvPr/>
        </p:nvCxnSpPr>
        <p:spPr bwMode="gray">
          <a:xfrm rot="16200000" flipH="1">
            <a:off x="3377001" y="2679844"/>
            <a:ext cx="325525" cy="1356868"/>
          </a:xfrm>
          <a:prstGeom prst="bentConnector3">
            <a:avLst>
              <a:gd name="adj1" fmla="val 50000"/>
            </a:avLst>
          </a:prstGeom>
          <a:noFill/>
          <a:ln w="12700" cap="flat" cmpd="sng" algn="ctr">
            <a:solidFill>
              <a:schemeClr val="tx1">
                <a:lumMod val="50000"/>
                <a:lumOff val="50000"/>
              </a:schemeClr>
            </a:solidFill>
            <a:prstDash val="solid"/>
            <a:tailEnd type="triangle"/>
          </a:ln>
          <a:effectLst/>
        </p:spPr>
      </p:cxnSp>
      <p:cxnSp>
        <p:nvCxnSpPr>
          <p:cNvPr id="44" name="直線矢印コネクタ 116">
            <a:extLst>
              <a:ext uri="{FF2B5EF4-FFF2-40B4-BE49-F238E27FC236}">
                <a16:creationId xmlns:a16="http://schemas.microsoft.com/office/drawing/2014/main" id="{1FFE6366-C8B2-A7ED-ADEB-2D5EEA1621CC}"/>
              </a:ext>
            </a:extLst>
          </p:cNvPr>
          <p:cNvCxnSpPr>
            <a:cxnSpLocks/>
            <a:stCxn id="41" idx="1"/>
            <a:endCxn id="37" idx="3"/>
          </p:cNvCxnSpPr>
          <p:nvPr/>
        </p:nvCxnSpPr>
        <p:spPr bwMode="gray">
          <a:xfrm rot="10800000" flipV="1">
            <a:off x="5111786" y="2953063"/>
            <a:ext cx="1609274" cy="408246"/>
          </a:xfrm>
          <a:prstGeom prst="bentConnector3">
            <a:avLst>
              <a:gd name="adj1" fmla="val 50000"/>
            </a:avLst>
          </a:prstGeom>
          <a:noFill/>
          <a:ln w="9525" cap="flat" cmpd="sng" algn="ctr">
            <a:solidFill>
              <a:schemeClr val="tx1"/>
            </a:solidFill>
            <a:prstDash val="solid"/>
            <a:headEnd type="triangle"/>
            <a:tailEnd type="none"/>
          </a:ln>
          <a:effectLst/>
        </p:spPr>
      </p:cxnSp>
      <p:cxnSp>
        <p:nvCxnSpPr>
          <p:cNvPr id="45" name="直線矢印コネクタ 116">
            <a:extLst>
              <a:ext uri="{FF2B5EF4-FFF2-40B4-BE49-F238E27FC236}">
                <a16:creationId xmlns:a16="http://schemas.microsoft.com/office/drawing/2014/main" id="{7D057C4D-C9D2-E325-574D-E48E0A7E6DAA}"/>
              </a:ext>
            </a:extLst>
          </p:cNvPr>
          <p:cNvCxnSpPr>
            <a:cxnSpLocks/>
            <a:stCxn id="42" idx="1"/>
            <a:endCxn id="37" idx="3"/>
          </p:cNvCxnSpPr>
          <p:nvPr/>
        </p:nvCxnSpPr>
        <p:spPr bwMode="gray">
          <a:xfrm rot="10800000">
            <a:off x="5111786" y="3361310"/>
            <a:ext cx="1609274" cy="399729"/>
          </a:xfrm>
          <a:prstGeom prst="bentConnector3">
            <a:avLst>
              <a:gd name="adj1" fmla="val 50000"/>
            </a:avLst>
          </a:prstGeom>
          <a:noFill/>
          <a:ln w="9525" cap="flat" cmpd="sng" algn="ctr">
            <a:solidFill>
              <a:schemeClr val="tx1"/>
            </a:solidFill>
            <a:prstDash val="solid"/>
            <a:headEnd type="triangle"/>
            <a:tailEnd type="none"/>
          </a:ln>
          <a:effectLst/>
        </p:spPr>
      </p:cxnSp>
      <p:sp>
        <p:nvSpPr>
          <p:cNvPr id="46" name="四角形: 角を丸くする 45">
            <a:extLst>
              <a:ext uri="{FF2B5EF4-FFF2-40B4-BE49-F238E27FC236}">
                <a16:creationId xmlns:a16="http://schemas.microsoft.com/office/drawing/2014/main" id="{D804C2CB-2E25-3893-CFE7-0B53521112C2}"/>
              </a:ext>
            </a:extLst>
          </p:cNvPr>
          <p:cNvSpPr/>
          <p:nvPr/>
        </p:nvSpPr>
        <p:spPr>
          <a:xfrm>
            <a:off x="1728036" y="3387672"/>
            <a:ext cx="566628" cy="185214"/>
          </a:xfrm>
          <a:prstGeom prst="roundRect">
            <a:avLst>
              <a:gd name="adj" fmla="val 40234"/>
            </a:avLst>
          </a:prstGeom>
          <a:solidFill>
            <a:srgbClr val="002060"/>
          </a:solidFill>
          <a:ln>
            <a:noFill/>
          </a:ln>
        </p:spPr>
        <p:txBody>
          <a:bodyPr wrap="square" lIns="36000" rIns="36000" anchor="ctr">
            <a:spAutoFit/>
          </a:bodyPr>
          <a:lstStyle/>
          <a:p>
            <a:pPr algn="ctr" defTabSz="914400">
              <a:lnSpc>
                <a:spcPct val="110000"/>
              </a:lnSpc>
            </a:pPr>
            <a:r>
              <a:rPr lang="ja-JP" altLang="en-US" sz="900">
                <a:solidFill>
                  <a:schemeClr val="bg1"/>
                </a:solidFill>
                <a:latin typeface="Meiryo UI"/>
                <a:ea typeface="Meiryo UI"/>
              </a:rPr>
              <a:t>参画済</a:t>
            </a:r>
            <a:endParaRPr kumimoji="1" lang="en-US" altLang="ja-JP" sz="700">
              <a:solidFill>
                <a:schemeClr val="bg1"/>
              </a:solidFill>
              <a:latin typeface="Meiryo UI"/>
              <a:ea typeface="Meiryo UI"/>
            </a:endParaRPr>
          </a:p>
        </p:txBody>
      </p:sp>
      <p:sp>
        <p:nvSpPr>
          <p:cNvPr id="47" name="四角形: 角を丸くする 46">
            <a:extLst>
              <a:ext uri="{FF2B5EF4-FFF2-40B4-BE49-F238E27FC236}">
                <a16:creationId xmlns:a16="http://schemas.microsoft.com/office/drawing/2014/main" id="{FF5F537C-63E0-7D47-A154-694657C3CB9B}"/>
              </a:ext>
            </a:extLst>
          </p:cNvPr>
          <p:cNvSpPr/>
          <p:nvPr/>
        </p:nvSpPr>
        <p:spPr>
          <a:xfrm>
            <a:off x="4480621" y="3385029"/>
            <a:ext cx="566628" cy="196364"/>
          </a:xfrm>
          <a:prstGeom prst="roundRect">
            <a:avLst>
              <a:gd name="adj" fmla="val 40234"/>
            </a:avLst>
          </a:prstGeom>
          <a:solidFill>
            <a:srgbClr val="DBEEF4"/>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内諾済</a:t>
            </a:r>
            <a:endParaRPr kumimoji="1" lang="en-US" altLang="ja-JP" sz="700">
              <a:solidFill>
                <a:sysClr val="windowText" lastClr="000000"/>
              </a:solidFill>
              <a:latin typeface="Meiryo UI"/>
              <a:ea typeface="Meiryo UI"/>
            </a:endParaRPr>
          </a:p>
        </p:txBody>
      </p:sp>
      <p:sp>
        <p:nvSpPr>
          <p:cNvPr id="48" name="四角形: 角を丸くする 47">
            <a:extLst>
              <a:ext uri="{FF2B5EF4-FFF2-40B4-BE49-F238E27FC236}">
                <a16:creationId xmlns:a16="http://schemas.microsoft.com/office/drawing/2014/main" id="{F795235C-8C12-8BA4-D832-41A3C9D64D72}"/>
              </a:ext>
            </a:extLst>
          </p:cNvPr>
          <p:cNvSpPr/>
          <p:nvPr/>
        </p:nvSpPr>
        <p:spPr>
          <a:xfrm>
            <a:off x="2915290" y="3382097"/>
            <a:ext cx="700363"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検討段階</a:t>
            </a:r>
            <a:endParaRPr kumimoji="1" lang="en-US" altLang="ja-JP" sz="700">
              <a:solidFill>
                <a:sysClr val="windowText" lastClr="000000"/>
              </a:solidFill>
              <a:latin typeface="Meiryo UI"/>
              <a:ea typeface="Meiryo UI"/>
            </a:endParaRPr>
          </a:p>
        </p:txBody>
      </p:sp>
      <p:sp>
        <p:nvSpPr>
          <p:cNvPr id="52" name="正方形/長方形 51">
            <a:extLst>
              <a:ext uri="{FF2B5EF4-FFF2-40B4-BE49-F238E27FC236}">
                <a16:creationId xmlns:a16="http://schemas.microsoft.com/office/drawing/2014/main" id="{9732FD14-9CB2-B577-E3BE-AC2428FA63EA}"/>
              </a:ext>
            </a:extLst>
          </p:cNvPr>
          <p:cNvSpPr/>
          <p:nvPr/>
        </p:nvSpPr>
        <p:spPr>
          <a:xfrm>
            <a:off x="5382960" y="3718157"/>
            <a:ext cx="1338055" cy="45004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en-US" altLang="ja-JP"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正方形/長方形 52">
            <a:extLst>
              <a:ext uri="{FF2B5EF4-FFF2-40B4-BE49-F238E27FC236}">
                <a16:creationId xmlns:a16="http://schemas.microsoft.com/office/drawing/2014/main" id="{EEE35E29-90DC-B5FB-3166-132148455864}"/>
              </a:ext>
            </a:extLst>
          </p:cNvPr>
          <p:cNvSpPr/>
          <p:nvPr/>
        </p:nvSpPr>
        <p:spPr>
          <a:xfrm>
            <a:off x="5247396" y="2566029"/>
            <a:ext cx="1338055" cy="45004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角丸四角形 9">
            <a:extLst>
              <a:ext uri="{FF2B5EF4-FFF2-40B4-BE49-F238E27FC236}">
                <a16:creationId xmlns:a16="http://schemas.microsoft.com/office/drawing/2014/main" id="{0BAE09C5-D73C-0AE4-32D9-C0C58FFF0DA4}"/>
              </a:ext>
            </a:extLst>
          </p:cNvPr>
          <p:cNvSpPr/>
          <p:nvPr/>
        </p:nvSpPr>
        <p:spPr>
          <a:xfrm>
            <a:off x="5424859" y="2550361"/>
            <a:ext cx="2988614" cy="1587668"/>
          </a:xfrm>
          <a:prstGeom prst="roundRect">
            <a:avLst>
              <a:gd name="adj" fmla="val 2347"/>
            </a:avLst>
          </a:prstGeom>
          <a:noFill/>
          <a:ln w="1905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cs typeface="+mn-cs"/>
            </a:endParaRPr>
          </a:p>
        </p:txBody>
      </p:sp>
      <p:sp>
        <p:nvSpPr>
          <p:cNvPr id="55" name="正方形/長方形 54">
            <a:extLst>
              <a:ext uri="{FF2B5EF4-FFF2-40B4-BE49-F238E27FC236}">
                <a16:creationId xmlns:a16="http://schemas.microsoft.com/office/drawing/2014/main" id="{4E4334BF-7266-5EC2-8F0B-041E2EE9DE65}"/>
              </a:ext>
            </a:extLst>
          </p:cNvPr>
          <p:cNvSpPr/>
          <p:nvPr/>
        </p:nvSpPr>
        <p:spPr>
          <a:xfrm>
            <a:off x="6330960" y="2404053"/>
            <a:ext cx="1256369" cy="2016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a:solidFill>
                  <a:srgbClr val="000000"/>
                </a:solidFill>
                <a:latin typeface="Meiryo UI" panose="020B0604030504040204" pitchFamily="50" charset="-128"/>
                <a:ea typeface="Meiryo UI" panose="020B0604030504040204" pitchFamily="50" charset="-128"/>
                <a:cs typeface="Meiryo UI" panose="020B0604030504040204" pitchFamily="50" charset="-128"/>
              </a:rPr>
              <a:t>外注先・アドバイザー</a:t>
            </a:r>
            <a:endParaRPr kumimoji="1" lang="ja-JP" altLang="en-US" sz="1200" b="0" i="0" u="none" strike="noStrike" kern="1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7" name="直線矢印コネクタ 116">
            <a:extLst>
              <a:ext uri="{FF2B5EF4-FFF2-40B4-BE49-F238E27FC236}">
                <a16:creationId xmlns:a16="http://schemas.microsoft.com/office/drawing/2014/main" id="{80E7D0FB-11F3-F9AC-8108-17CF72AAF400}"/>
              </a:ext>
            </a:extLst>
          </p:cNvPr>
          <p:cNvCxnSpPr>
            <a:cxnSpLocks/>
            <a:stCxn id="33" idx="2"/>
            <a:endCxn id="39" idx="0"/>
          </p:cNvCxnSpPr>
          <p:nvPr/>
        </p:nvCxnSpPr>
        <p:spPr bwMode="gray">
          <a:xfrm>
            <a:off x="2861329" y="3195516"/>
            <a:ext cx="0" cy="325696"/>
          </a:xfrm>
          <a:prstGeom prst="straightConnector1">
            <a:avLst/>
          </a:prstGeom>
          <a:noFill/>
          <a:ln w="12700" cap="flat" cmpd="sng" algn="ctr">
            <a:solidFill>
              <a:schemeClr val="tx1">
                <a:lumMod val="50000"/>
                <a:lumOff val="50000"/>
              </a:schemeClr>
            </a:solidFill>
            <a:prstDash val="solid"/>
            <a:tailEnd type="triangle"/>
          </a:ln>
          <a:effectLst/>
        </p:spPr>
      </p:cxnSp>
      <p:cxnSp>
        <p:nvCxnSpPr>
          <p:cNvPr id="60" name="直線矢印コネクタ 116">
            <a:extLst>
              <a:ext uri="{FF2B5EF4-FFF2-40B4-BE49-F238E27FC236}">
                <a16:creationId xmlns:a16="http://schemas.microsoft.com/office/drawing/2014/main" id="{E93D46B8-CD95-9C83-990E-E5397024ACBC}"/>
              </a:ext>
            </a:extLst>
          </p:cNvPr>
          <p:cNvCxnSpPr>
            <a:cxnSpLocks/>
            <a:stCxn id="33" idx="2"/>
            <a:endCxn id="38" idx="0"/>
          </p:cNvCxnSpPr>
          <p:nvPr/>
        </p:nvCxnSpPr>
        <p:spPr bwMode="gray">
          <a:xfrm rot="5400000">
            <a:off x="2020047" y="2679930"/>
            <a:ext cx="325696" cy="1356868"/>
          </a:xfrm>
          <a:prstGeom prst="bentConnector3">
            <a:avLst>
              <a:gd name="adj1" fmla="val 50000"/>
            </a:avLst>
          </a:prstGeom>
          <a:noFill/>
          <a:ln w="12700" cap="flat" cmpd="sng" algn="ctr">
            <a:solidFill>
              <a:schemeClr val="tx1">
                <a:lumMod val="50000"/>
                <a:lumOff val="50000"/>
              </a:schemeClr>
            </a:solidFill>
            <a:prstDash val="solid"/>
            <a:tailEnd type="triangle"/>
          </a:ln>
          <a:effectLst/>
        </p:spPr>
      </p:cxnSp>
      <p:sp>
        <p:nvSpPr>
          <p:cNvPr id="20" name="四角形: 角を丸くする 19">
            <a:extLst>
              <a:ext uri="{FF2B5EF4-FFF2-40B4-BE49-F238E27FC236}">
                <a16:creationId xmlns:a16="http://schemas.microsoft.com/office/drawing/2014/main" id="{7321BCEC-1EBA-C224-D812-C40149A32566}"/>
              </a:ext>
            </a:extLst>
          </p:cNvPr>
          <p:cNvSpPr/>
          <p:nvPr/>
        </p:nvSpPr>
        <p:spPr>
          <a:xfrm>
            <a:off x="7556659" y="2629859"/>
            <a:ext cx="700363"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検討段階</a:t>
            </a:r>
            <a:endParaRPr kumimoji="1" lang="en-US" altLang="ja-JP" sz="700">
              <a:solidFill>
                <a:sysClr val="windowText" lastClr="000000"/>
              </a:solidFill>
              <a:latin typeface="Meiryo UI"/>
              <a:ea typeface="Meiryo UI"/>
            </a:endParaRPr>
          </a:p>
        </p:txBody>
      </p:sp>
      <p:sp>
        <p:nvSpPr>
          <p:cNvPr id="21" name="四角形: 角を丸くする 20">
            <a:extLst>
              <a:ext uri="{FF2B5EF4-FFF2-40B4-BE49-F238E27FC236}">
                <a16:creationId xmlns:a16="http://schemas.microsoft.com/office/drawing/2014/main" id="{7ADE48AE-2000-EC5B-866F-A07C09265D91}"/>
              </a:ext>
            </a:extLst>
          </p:cNvPr>
          <p:cNvSpPr/>
          <p:nvPr/>
        </p:nvSpPr>
        <p:spPr>
          <a:xfrm>
            <a:off x="7556659" y="3434192"/>
            <a:ext cx="700363"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a:solidFill>
                  <a:sysClr val="windowText" lastClr="000000"/>
                </a:solidFill>
                <a:latin typeface="Meiryo UI"/>
                <a:ea typeface="Meiryo UI"/>
              </a:rPr>
              <a:t>検討段階</a:t>
            </a:r>
            <a:endParaRPr kumimoji="1" lang="en-US" altLang="ja-JP" sz="700">
              <a:solidFill>
                <a:sysClr val="windowText" lastClr="000000"/>
              </a:solidFill>
              <a:latin typeface="Meiryo UI"/>
              <a:ea typeface="Meiryo UI"/>
            </a:endParaRPr>
          </a:p>
        </p:txBody>
      </p:sp>
      <p:graphicFrame>
        <p:nvGraphicFramePr>
          <p:cNvPr id="25" name="表 24">
            <a:extLst>
              <a:ext uri="{FF2B5EF4-FFF2-40B4-BE49-F238E27FC236}">
                <a16:creationId xmlns:a16="http://schemas.microsoft.com/office/drawing/2014/main" id="{371865B0-E8C7-C01B-0B1F-17F04D76BA9C}"/>
              </a:ext>
            </a:extLst>
          </p:cNvPr>
          <p:cNvGraphicFramePr>
            <a:graphicFrameLocks noGrp="1"/>
          </p:cNvGraphicFramePr>
          <p:nvPr>
            <p:extLst>
              <p:ext uri="{D42A27DB-BD31-4B8C-83A1-F6EECF244321}">
                <p14:modId xmlns:p14="http://schemas.microsoft.com/office/powerpoint/2010/main" val="844473119"/>
              </p:ext>
            </p:extLst>
          </p:nvPr>
        </p:nvGraphicFramePr>
        <p:xfrm>
          <a:off x="5174700" y="4346510"/>
          <a:ext cx="4147685" cy="1993900"/>
        </p:xfrm>
        <a:graphic>
          <a:graphicData uri="http://schemas.openxmlformats.org/drawingml/2006/table">
            <a:tbl>
              <a:tblPr/>
              <a:tblGrid>
                <a:gridCol w="355862">
                  <a:extLst>
                    <a:ext uri="{9D8B030D-6E8A-4147-A177-3AD203B41FA5}">
                      <a16:colId xmlns:a16="http://schemas.microsoft.com/office/drawing/2014/main" val="20000"/>
                    </a:ext>
                  </a:extLst>
                </a:gridCol>
                <a:gridCol w="1233182">
                  <a:extLst>
                    <a:ext uri="{9D8B030D-6E8A-4147-A177-3AD203B41FA5}">
                      <a16:colId xmlns:a16="http://schemas.microsoft.com/office/drawing/2014/main" val="20001"/>
                    </a:ext>
                  </a:extLst>
                </a:gridCol>
                <a:gridCol w="2558641">
                  <a:extLst>
                    <a:ext uri="{9D8B030D-6E8A-4147-A177-3AD203B41FA5}">
                      <a16:colId xmlns:a16="http://schemas.microsoft.com/office/drawing/2014/main" val="20002"/>
                    </a:ext>
                  </a:extLst>
                </a:gridCol>
              </a:tblGrid>
              <a:tr h="330971">
                <a:tc>
                  <a:txBody>
                    <a:bodyPr/>
                    <a:lstStyle/>
                    <a:p>
                      <a:pPr marR="44450" indent="127000" algn="ctr">
                        <a:spcAft>
                          <a:spcPts val="0"/>
                        </a:spcAft>
                        <a:tabLst>
                          <a:tab pos="2700020" algn="ctr"/>
                          <a:tab pos="5400040" algn="r"/>
                        </a:tabLst>
                      </a:pP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a:effectLst/>
                          <a:latin typeface="Meiryo UI" panose="020B0604030504040204" pitchFamily="50" charset="-128"/>
                          <a:ea typeface="Meiryo UI" panose="020B0604030504040204" pitchFamily="50" charset="-128"/>
                          <a:cs typeface="Meiryo UI" panose="020B0604030504040204" pitchFamily="50" charset="-128"/>
                        </a:rPr>
                        <a:t>名称</a:t>
                      </a: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a:effectLst/>
                          <a:latin typeface="Meiryo UI" panose="020B0604030504040204" pitchFamily="50" charset="-128"/>
                          <a:ea typeface="Meiryo UI" panose="020B0604030504040204" pitchFamily="50" charset="-128"/>
                          <a:cs typeface="Meiryo UI" panose="020B0604030504040204" pitchFamily="50" charset="-128"/>
                        </a:rPr>
                        <a:t>役割</a:t>
                      </a:r>
                      <a:endParaRPr lang="en-US" alt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330971">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5</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330971">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6</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330971">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7</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337819">
                <a:tc>
                  <a:txBody>
                    <a:bodyPr/>
                    <a:lstStyle/>
                    <a:p>
                      <a:pPr marR="44450" indent="127000" algn="ctr">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8</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bl>
          </a:graphicData>
        </a:graphic>
      </p:graphicFrame>
      <p:sp>
        <p:nvSpPr>
          <p:cNvPr id="22" name="フリーフォーム: 図形 21">
            <a:extLst>
              <a:ext uri="{FF2B5EF4-FFF2-40B4-BE49-F238E27FC236}">
                <a16:creationId xmlns:a16="http://schemas.microsoft.com/office/drawing/2014/main" id="{66BEE9BB-3DAF-5DCA-4DA7-DAA8186D933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実現可能性　ア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ウ エ</a:t>
            </a:r>
          </a:p>
        </p:txBody>
      </p:sp>
      <p:sp>
        <p:nvSpPr>
          <p:cNvPr id="6" name="正方形/長方形 5">
            <a:extLst>
              <a:ext uri="{FF2B5EF4-FFF2-40B4-BE49-F238E27FC236}">
                <a16:creationId xmlns:a16="http://schemas.microsoft.com/office/drawing/2014/main" id="{48E32990-8D03-E318-F513-0E149B30E126}"/>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315A442A-4382-B53A-5E22-7C550BA6B533}"/>
              </a:ext>
            </a:extLst>
          </p:cNvPr>
          <p:cNvSpPr/>
          <p:nvPr/>
        </p:nvSpPr>
        <p:spPr>
          <a:xfrm>
            <a:off x="510778" y="1263355"/>
            <a:ext cx="8884444" cy="880776"/>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本事業の目的に沿った事業実施のための社外含む全体の体制を記載ください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投資後、問題なく補助事業を適切に遂行できるかどうかを確認させていただきます</a:t>
            </a:r>
          </a:p>
        </p:txBody>
      </p:sp>
      <p:sp>
        <p:nvSpPr>
          <p:cNvPr id="19" name="正方形/長方形 18">
            <a:extLst>
              <a:ext uri="{FF2B5EF4-FFF2-40B4-BE49-F238E27FC236}">
                <a16:creationId xmlns:a16="http://schemas.microsoft.com/office/drawing/2014/main" id="{79CE437A-6765-3E6D-26FB-FF9A8DB48635}"/>
              </a:ext>
            </a:extLst>
          </p:cNvPr>
          <p:cNvSpPr/>
          <p:nvPr/>
        </p:nvSpPr>
        <p:spPr>
          <a:xfrm>
            <a:off x="2194138" y="4357375"/>
            <a:ext cx="2593561" cy="8421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取引先が多数あり全て記載しきれないなどの場合、「装置メーカー」といった集合として記載いただくか、代表企業名 他〇〇社（〇〇には数字が入る）などで記載を工夫いただいても構いません</a:t>
            </a:r>
          </a:p>
        </p:txBody>
      </p:sp>
      <p:cxnSp>
        <p:nvCxnSpPr>
          <p:cNvPr id="23" name="直線コネクタ 22">
            <a:extLst>
              <a:ext uri="{FF2B5EF4-FFF2-40B4-BE49-F238E27FC236}">
                <a16:creationId xmlns:a16="http://schemas.microsoft.com/office/drawing/2014/main" id="{7758C468-FAF8-2061-BFBF-61449B9321C5}"/>
              </a:ext>
            </a:extLst>
          </p:cNvPr>
          <p:cNvCxnSpPr>
            <a:cxnSpLocks/>
          </p:cNvCxnSpPr>
          <p:nvPr/>
        </p:nvCxnSpPr>
        <p:spPr>
          <a:xfrm>
            <a:off x="3490918" y="4017146"/>
            <a:ext cx="124735" cy="611415"/>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06924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フリーフォーム: 図形 42">
            <a:extLst>
              <a:ext uri="{FF2B5EF4-FFF2-40B4-BE49-F238E27FC236}">
                <a16:creationId xmlns:a16="http://schemas.microsoft.com/office/drawing/2014/main" id="{87CF5490-F947-3951-70F1-C500B524B65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44" name="フリーフォーム: 図形 43">
            <a:extLst>
              <a:ext uri="{FF2B5EF4-FFF2-40B4-BE49-F238E27FC236}">
                <a16:creationId xmlns:a16="http://schemas.microsoft.com/office/drawing/2014/main" id="{8523FB56-AAE9-3A03-363A-9E860686C41E}"/>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34" name="フリーフォーム: 図形 33">
            <a:extLst>
              <a:ext uri="{FF2B5EF4-FFF2-40B4-BE49-F238E27FC236}">
                <a16:creationId xmlns:a16="http://schemas.microsoft.com/office/drawing/2014/main" id="{C152CF07-D12D-CD72-2D28-DAA8F54CD6A6}"/>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 </a:t>
            </a:r>
            <a:r>
              <a:rPr kumimoji="1" lang="ja-JP" altLang="en-US" sz="800" b="1" dirty="0">
                <a:solidFill>
                  <a:schemeClr val="bg1"/>
                </a:solidFill>
                <a:latin typeface="Meiryo UI" panose="020B0604030504040204" pitchFamily="50" charset="-128"/>
                <a:ea typeface="Meiryo UI" panose="020B0604030504040204" pitchFamily="50" charset="-128"/>
              </a:rPr>
              <a:t>イ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ウ </a:t>
            </a:r>
          </a:p>
        </p:txBody>
      </p:sp>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実現可能性／スケジュール</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33" name="フリーフォーム: 図形 32">
            <a:extLst>
              <a:ext uri="{FF2B5EF4-FFF2-40B4-BE49-F238E27FC236}">
                <a16:creationId xmlns:a16="http://schemas.microsoft.com/office/drawing/2014/main" id="{AD1CAC26-7319-5A4E-A283-1665DF1D893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35" name="フリーフォーム: 図形 34">
            <a:extLst>
              <a:ext uri="{FF2B5EF4-FFF2-40B4-BE49-F238E27FC236}">
                <a16:creationId xmlns:a16="http://schemas.microsoft.com/office/drawing/2014/main" id="{3242183A-6AE1-14CB-5864-BC99DD5A8CF7}"/>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3" name="TextBox 15">
            <a:extLst>
              <a:ext uri="{FF2B5EF4-FFF2-40B4-BE49-F238E27FC236}">
                <a16:creationId xmlns:a16="http://schemas.microsoft.com/office/drawing/2014/main" id="{363FE1A5-7D46-DEDB-9E70-F6CC82234D45}"/>
              </a:ext>
            </a:extLst>
          </p:cNvPr>
          <p:cNvSpPr txBox="1"/>
          <p:nvPr/>
        </p:nvSpPr>
        <p:spPr>
          <a:xfrm>
            <a:off x="790148" y="2505411"/>
            <a:ext cx="1368000"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3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ctr"/>
            <a:r>
              <a:rPr lang="ja-JP" altLang="en-US" sz="1200">
                <a:latin typeface="Trebuchet MS" panose="020B0603020202020204" pitchFamily="34" charset="0"/>
                <a:ea typeface="Meiryo UI" panose="020B0604030504040204" pitchFamily="50" charset="-128"/>
              </a:rPr>
              <a:t>事業項目</a:t>
            </a:r>
            <a:endParaRPr lang="en-US" sz="1200">
              <a:latin typeface="Trebuchet MS" panose="020B0603020202020204" pitchFamily="34" charset="0"/>
              <a:ea typeface="Meiryo UI" panose="020B0604030504040204" pitchFamily="50" charset="-128"/>
            </a:endParaRPr>
          </a:p>
        </p:txBody>
      </p:sp>
      <p:cxnSp>
        <p:nvCxnSpPr>
          <p:cNvPr id="14" name="Straight Connector 16">
            <a:extLst>
              <a:ext uri="{FF2B5EF4-FFF2-40B4-BE49-F238E27FC236}">
                <a16:creationId xmlns:a16="http://schemas.microsoft.com/office/drawing/2014/main" id="{FCA18392-A4F2-80DF-0E65-680C937E3434}"/>
              </a:ext>
            </a:extLst>
          </p:cNvPr>
          <p:cNvCxnSpPr>
            <a:cxnSpLocks/>
          </p:cNvCxnSpPr>
          <p:nvPr/>
        </p:nvCxnSpPr>
        <p:spPr>
          <a:xfrm>
            <a:off x="790148" y="2567560"/>
            <a:ext cx="13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正方形/長方形 46">
            <a:extLst>
              <a:ext uri="{FF2B5EF4-FFF2-40B4-BE49-F238E27FC236}">
                <a16:creationId xmlns:a16="http://schemas.microsoft.com/office/drawing/2014/main" id="{A21BEC67-8F19-8418-1E35-41F6E80C7CF1}"/>
              </a:ext>
            </a:extLst>
          </p:cNvPr>
          <p:cNvSpPr/>
          <p:nvPr/>
        </p:nvSpPr>
        <p:spPr>
          <a:xfrm>
            <a:off x="790148" y="3195256"/>
            <a:ext cx="1368000" cy="71273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 A</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設備の導入</a:t>
            </a:r>
          </a:p>
        </p:txBody>
      </p:sp>
      <p:sp>
        <p:nvSpPr>
          <p:cNvPr id="25" name="正方形/長方形 47">
            <a:extLst>
              <a:ext uri="{FF2B5EF4-FFF2-40B4-BE49-F238E27FC236}">
                <a16:creationId xmlns:a16="http://schemas.microsoft.com/office/drawing/2014/main" id="{6AEF99E8-C8D5-F094-410D-74019EDB7D8F}"/>
              </a:ext>
            </a:extLst>
          </p:cNvPr>
          <p:cNvSpPr/>
          <p:nvPr/>
        </p:nvSpPr>
        <p:spPr>
          <a:xfrm>
            <a:off x="790148" y="4045634"/>
            <a:ext cx="1368000" cy="71273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 XXX</a:t>
            </a:r>
            <a:endPar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sp>
        <p:nvSpPr>
          <p:cNvPr id="26" name="正方形/長方形 49">
            <a:extLst>
              <a:ext uri="{FF2B5EF4-FFF2-40B4-BE49-F238E27FC236}">
                <a16:creationId xmlns:a16="http://schemas.microsoft.com/office/drawing/2014/main" id="{11E997EA-096A-F51A-1866-DEE814D2CCA7}"/>
              </a:ext>
            </a:extLst>
          </p:cNvPr>
          <p:cNvSpPr/>
          <p:nvPr/>
        </p:nvSpPr>
        <p:spPr>
          <a:xfrm>
            <a:off x="790148" y="4927373"/>
            <a:ext cx="1368000" cy="71273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 XXX</a:t>
            </a:r>
            <a:endPar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41" name="直線矢印コネクタ 240">
            <a:extLst>
              <a:ext uri="{FF2B5EF4-FFF2-40B4-BE49-F238E27FC236}">
                <a16:creationId xmlns:a16="http://schemas.microsoft.com/office/drawing/2014/main" id="{4F61AD71-3720-7F7C-F79E-2DEC7BAC5D66}"/>
              </a:ext>
            </a:extLst>
          </p:cNvPr>
          <p:cNvCxnSpPr/>
          <p:nvPr/>
        </p:nvCxnSpPr>
        <p:spPr>
          <a:xfrm flipV="1">
            <a:off x="2519228" y="6095715"/>
            <a:ext cx="2186882"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238" name="正方形/長方形 237">
            <a:extLst>
              <a:ext uri="{FF2B5EF4-FFF2-40B4-BE49-F238E27FC236}">
                <a16:creationId xmlns:a16="http://schemas.microsoft.com/office/drawing/2014/main" id="{2E3CD161-6CD2-2128-27E2-438714156BE9}"/>
              </a:ext>
            </a:extLst>
          </p:cNvPr>
          <p:cNvSpPr/>
          <p:nvPr/>
        </p:nvSpPr>
        <p:spPr>
          <a:xfrm>
            <a:off x="2374482" y="2832619"/>
            <a:ext cx="2451634" cy="3059761"/>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82" name="直線コネクタ 135">
            <a:extLst>
              <a:ext uri="{FF2B5EF4-FFF2-40B4-BE49-F238E27FC236}">
                <a16:creationId xmlns:a16="http://schemas.microsoft.com/office/drawing/2014/main" id="{1B7A9995-C07A-D936-77B5-9BC8CC449EF2}"/>
              </a:ext>
            </a:extLst>
          </p:cNvPr>
          <p:cNvCxnSpPr>
            <a:cxnSpLocks/>
          </p:cNvCxnSpPr>
          <p:nvPr/>
        </p:nvCxnSpPr>
        <p:spPr>
          <a:xfrm>
            <a:off x="2313594"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直線コネクタ 136">
            <a:extLst>
              <a:ext uri="{FF2B5EF4-FFF2-40B4-BE49-F238E27FC236}">
                <a16:creationId xmlns:a16="http://schemas.microsoft.com/office/drawing/2014/main" id="{1137E8FC-E660-4392-0690-8002A04DEFBE}"/>
              </a:ext>
            </a:extLst>
          </p:cNvPr>
          <p:cNvCxnSpPr>
            <a:cxnSpLocks/>
          </p:cNvCxnSpPr>
          <p:nvPr/>
        </p:nvCxnSpPr>
        <p:spPr>
          <a:xfrm>
            <a:off x="3177262"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4" name="直線コネクタ 139">
            <a:extLst>
              <a:ext uri="{FF2B5EF4-FFF2-40B4-BE49-F238E27FC236}">
                <a16:creationId xmlns:a16="http://schemas.microsoft.com/office/drawing/2014/main" id="{9227F54C-3F52-E19D-8CC8-BDDDD6C9E32B}"/>
              </a:ext>
            </a:extLst>
          </p:cNvPr>
          <p:cNvCxnSpPr>
            <a:cxnSpLocks/>
          </p:cNvCxnSpPr>
          <p:nvPr/>
        </p:nvCxnSpPr>
        <p:spPr>
          <a:xfrm>
            <a:off x="4040930"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直線コネクタ 140">
            <a:extLst>
              <a:ext uri="{FF2B5EF4-FFF2-40B4-BE49-F238E27FC236}">
                <a16:creationId xmlns:a16="http://schemas.microsoft.com/office/drawing/2014/main" id="{1C20AD47-5CAE-966B-97A6-BF6B09BCF079}"/>
              </a:ext>
            </a:extLst>
          </p:cNvPr>
          <p:cNvCxnSpPr>
            <a:cxnSpLocks/>
          </p:cNvCxnSpPr>
          <p:nvPr/>
        </p:nvCxnSpPr>
        <p:spPr>
          <a:xfrm>
            <a:off x="4904598"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50">
            <a:extLst>
              <a:ext uri="{FF2B5EF4-FFF2-40B4-BE49-F238E27FC236}">
                <a16:creationId xmlns:a16="http://schemas.microsoft.com/office/drawing/2014/main" id="{E30A3AC6-48E9-C401-E61C-36304B29E43C}"/>
              </a:ext>
            </a:extLst>
          </p:cNvPr>
          <p:cNvSpPr txBox="1"/>
          <p:nvPr/>
        </p:nvSpPr>
        <p:spPr>
          <a:xfrm>
            <a:off x="2225040" y="2509182"/>
            <a:ext cx="6799692"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21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200">
                <a:latin typeface="Trebuchet MS" panose="020B0603020202020204" pitchFamily="34" charset="0"/>
                <a:ea typeface="Meiryo UI" panose="020B0604030504040204" pitchFamily="50" charset="-128"/>
              </a:rPr>
              <a:t>実施スケジュール</a:t>
            </a:r>
            <a:endParaRPr lang="en-US" sz="1200">
              <a:latin typeface="Trebuchet MS" panose="020B0603020202020204" pitchFamily="34" charset="0"/>
              <a:ea typeface="Meiryo UI" panose="020B0604030504040204" pitchFamily="50" charset="-128"/>
            </a:endParaRPr>
          </a:p>
        </p:txBody>
      </p:sp>
      <p:cxnSp>
        <p:nvCxnSpPr>
          <p:cNvPr id="22" name="Straight Connector 51">
            <a:extLst>
              <a:ext uri="{FF2B5EF4-FFF2-40B4-BE49-F238E27FC236}">
                <a16:creationId xmlns:a16="http://schemas.microsoft.com/office/drawing/2014/main" id="{44B24830-E627-8A03-B2C2-4EF50D3BE82C}"/>
              </a:ext>
            </a:extLst>
          </p:cNvPr>
          <p:cNvCxnSpPr/>
          <p:nvPr/>
        </p:nvCxnSpPr>
        <p:spPr>
          <a:xfrm>
            <a:off x="2225040" y="2557920"/>
            <a:ext cx="679969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6" name="直線コネクタ 128">
            <a:extLst>
              <a:ext uri="{FF2B5EF4-FFF2-40B4-BE49-F238E27FC236}">
                <a16:creationId xmlns:a16="http://schemas.microsoft.com/office/drawing/2014/main" id="{1B2487CF-5210-DE53-5B20-48FB443846F6}"/>
              </a:ext>
            </a:extLst>
          </p:cNvPr>
          <p:cNvCxnSpPr>
            <a:cxnSpLocks/>
          </p:cNvCxnSpPr>
          <p:nvPr/>
        </p:nvCxnSpPr>
        <p:spPr>
          <a:xfrm flipH="1">
            <a:off x="2313594"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8" name="直線コネクタ 127">
            <a:extLst>
              <a:ext uri="{FF2B5EF4-FFF2-40B4-BE49-F238E27FC236}">
                <a16:creationId xmlns:a16="http://schemas.microsoft.com/office/drawing/2014/main" id="{64C7D4EC-1CFF-8F79-2684-1E8ECC24E429}"/>
              </a:ext>
            </a:extLst>
          </p:cNvPr>
          <p:cNvCxnSpPr>
            <a:cxnSpLocks/>
          </p:cNvCxnSpPr>
          <p:nvPr/>
        </p:nvCxnSpPr>
        <p:spPr>
          <a:xfrm flipH="1">
            <a:off x="3175317"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9" name="直線コネクタ 128">
            <a:extLst>
              <a:ext uri="{FF2B5EF4-FFF2-40B4-BE49-F238E27FC236}">
                <a16:creationId xmlns:a16="http://schemas.microsoft.com/office/drawing/2014/main" id="{E79A64F7-7069-2207-499D-5C46A481FAD9}"/>
              </a:ext>
            </a:extLst>
          </p:cNvPr>
          <p:cNvCxnSpPr>
            <a:cxnSpLocks/>
          </p:cNvCxnSpPr>
          <p:nvPr/>
        </p:nvCxnSpPr>
        <p:spPr>
          <a:xfrm flipH="1">
            <a:off x="4037039"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1" name="直線コネクタ 127">
            <a:extLst>
              <a:ext uri="{FF2B5EF4-FFF2-40B4-BE49-F238E27FC236}">
                <a16:creationId xmlns:a16="http://schemas.microsoft.com/office/drawing/2014/main" id="{236397B5-CBB0-9441-47D3-C0E8F2B9F0E3}"/>
              </a:ext>
            </a:extLst>
          </p:cNvPr>
          <p:cNvCxnSpPr>
            <a:cxnSpLocks/>
          </p:cNvCxnSpPr>
          <p:nvPr/>
        </p:nvCxnSpPr>
        <p:spPr>
          <a:xfrm flipH="1">
            <a:off x="4898762"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2" name="直線コネクタ 128">
            <a:extLst>
              <a:ext uri="{FF2B5EF4-FFF2-40B4-BE49-F238E27FC236}">
                <a16:creationId xmlns:a16="http://schemas.microsoft.com/office/drawing/2014/main" id="{5DCC680E-77BA-FA5E-8D62-82E4F928107A}"/>
              </a:ext>
            </a:extLst>
          </p:cNvPr>
          <p:cNvCxnSpPr>
            <a:cxnSpLocks/>
          </p:cNvCxnSpPr>
          <p:nvPr/>
        </p:nvCxnSpPr>
        <p:spPr>
          <a:xfrm flipH="1">
            <a:off x="5760484"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5" name="直線コネクタ 135">
            <a:extLst>
              <a:ext uri="{FF2B5EF4-FFF2-40B4-BE49-F238E27FC236}">
                <a16:creationId xmlns:a16="http://schemas.microsoft.com/office/drawing/2014/main" id="{4E011FA6-CBF6-E2C1-2F42-FCAA9D9B5070}"/>
              </a:ext>
            </a:extLst>
          </p:cNvPr>
          <p:cNvCxnSpPr>
            <a:cxnSpLocks/>
          </p:cNvCxnSpPr>
          <p:nvPr/>
        </p:nvCxnSpPr>
        <p:spPr>
          <a:xfrm>
            <a:off x="5768265"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6" name="直線コネクタ 136">
            <a:extLst>
              <a:ext uri="{FF2B5EF4-FFF2-40B4-BE49-F238E27FC236}">
                <a16:creationId xmlns:a16="http://schemas.microsoft.com/office/drawing/2014/main" id="{887C1C36-B510-6869-C369-920016868706}"/>
              </a:ext>
            </a:extLst>
          </p:cNvPr>
          <p:cNvCxnSpPr>
            <a:cxnSpLocks/>
          </p:cNvCxnSpPr>
          <p:nvPr/>
        </p:nvCxnSpPr>
        <p:spPr>
          <a:xfrm>
            <a:off x="6644750"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直線コネクタ 139">
            <a:extLst>
              <a:ext uri="{FF2B5EF4-FFF2-40B4-BE49-F238E27FC236}">
                <a16:creationId xmlns:a16="http://schemas.microsoft.com/office/drawing/2014/main" id="{83DB0068-F599-A824-A75D-F3897E715A24}"/>
              </a:ext>
            </a:extLst>
          </p:cNvPr>
          <p:cNvCxnSpPr>
            <a:cxnSpLocks/>
          </p:cNvCxnSpPr>
          <p:nvPr/>
        </p:nvCxnSpPr>
        <p:spPr>
          <a:xfrm>
            <a:off x="7529836"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矢印コネクタ 158">
            <a:extLst>
              <a:ext uri="{FF2B5EF4-FFF2-40B4-BE49-F238E27FC236}">
                <a16:creationId xmlns:a16="http://schemas.microsoft.com/office/drawing/2014/main" id="{F70B2BFB-6222-4BA1-013F-3B2CCE241D38}"/>
              </a:ext>
            </a:extLst>
          </p:cNvPr>
          <p:cNvCxnSpPr>
            <a:cxnSpLocks/>
          </p:cNvCxnSpPr>
          <p:nvPr/>
        </p:nvCxnSpPr>
        <p:spPr>
          <a:xfrm>
            <a:off x="2334367" y="3558884"/>
            <a:ext cx="160198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4" name="直線矢印コネクタ 158">
            <a:extLst>
              <a:ext uri="{FF2B5EF4-FFF2-40B4-BE49-F238E27FC236}">
                <a16:creationId xmlns:a16="http://schemas.microsoft.com/office/drawing/2014/main" id="{FA2EA80C-DCDD-0B55-62BB-B96E294388C8}"/>
              </a:ext>
            </a:extLst>
          </p:cNvPr>
          <p:cNvCxnSpPr>
            <a:cxnSpLocks/>
          </p:cNvCxnSpPr>
          <p:nvPr/>
        </p:nvCxnSpPr>
        <p:spPr>
          <a:xfrm>
            <a:off x="4092329" y="3558884"/>
            <a:ext cx="336050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158">
            <a:extLst>
              <a:ext uri="{FF2B5EF4-FFF2-40B4-BE49-F238E27FC236}">
                <a16:creationId xmlns:a16="http://schemas.microsoft.com/office/drawing/2014/main" id="{091FEDA4-CC7A-E0C5-9E20-0B217C5D9329}"/>
              </a:ext>
            </a:extLst>
          </p:cNvPr>
          <p:cNvCxnSpPr>
            <a:cxnSpLocks/>
          </p:cNvCxnSpPr>
          <p:nvPr/>
        </p:nvCxnSpPr>
        <p:spPr>
          <a:xfrm>
            <a:off x="7588377" y="3558884"/>
            <a:ext cx="138294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58">
            <a:extLst>
              <a:ext uri="{FF2B5EF4-FFF2-40B4-BE49-F238E27FC236}">
                <a16:creationId xmlns:a16="http://schemas.microsoft.com/office/drawing/2014/main" id="{43F3B3D2-26C9-9CD0-151F-827A1849A6C2}"/>
              </a:ext>
            </a:extLst>
          </p:cNvPr>
          <p:cNvCxnSpPr>
            <a:cxnSpLocks/>
          </p:cNvCxnSpPr>
          <p:nvPr/>
        </p:nvCxnSpPr>
        <p:spPr>
          <a:xfrm>
            <a:off x="2334367" y="5320935"/>
            <a:ext cx="213085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58">
            <a:extLst>
              <a:ext uri="{FF2B5EF4-FFF2-40B4-BE49-F238E27FC236}">
                <a16:creationId xmlns:a16="http://schemas.microsoft.com/office/drawing/2014/main" id="{DC74C2E0-5AA8-F344-7FA1-61D223DF4C2A}"/>
              </a:ext>
            </a:extLst>
          </p:cNvPr>
          <p:cNvCxnSpPr>
            <a:cxnSpLocks/>
          </p:cNvCxnSpPr>
          <p:nvPr/>
        </p:nvCxnSpPr>
        <p:spPr>
          <a:xfrm>
            <a:off x="4532612" y="5320935"/>
            <a:ext cx="201221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58">
            <a:extLst>
              <a:ext uri="{FF2B5EF4-FFF2-40B4-BE49-F238E27FC236}">
                <a16:creationId xmlns:a16="http://schemas.microsoft.com/office/drawing/2014/main" id="{16846E42-EF34-F9C8-B353-FCCA18E71793}"/>
              </a:ext>
            </a:extLst>
          </p:cNvPr>
          <p:cNvCxnSpPr>
            <a:cxnSpLocks/>
          </p:cNvCxnSpPr>
          <p:nvPr/>
        </p:nvCxnSpPr>
        <p:spPr>
          <a:xfrm>
            <a:off x="6701498" y="5320935"/>
            <a:ext cx="226982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58">
            <a:extLst>
              <a:ext uri="{FF2B5EF4-FFF2-40B4-BE49-F238E27FC236}">
                <a16:creationId xmlns:a16="http://schemas.microsoft.com/office/drawing/2014/main" id="{AED34C7B-1187-C3E9-5F5B-5B758AD191D9}"/>
              </a:ext>
            </a:extLst>
          </p:cNvPr>
          <p:cNvCxnSpPr>
            <a:cxnSpLocks/>
          </p:cNvCxnSpPr>
          <p:nvPr/>
        </p:nvCxnSpPr>
        <p:spPr>
          <a:xfrm>
            <a:off x="2392531" y="4463094"/>
            <a:ext cx="159298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158">
            <a:extLst>
              <a:ext uri="{FF2B5EF4-FFF2-40B4-BE49-F238E27FC236}">
                <a16:creationId xmlns:a16="http://schemas.microsoft.com/office/drawing/2014/main" id="{240D1C71-A39D-2F45-96C1-B0C726B31950}"/>
              </a:ext>
            </a:extLst>
          </p:cNvPr>
          <p:cNvCxnSpPr>
            <a:cxnSpLocks/>
          </p:cNvCxnSpPr>
          <p:nvPr/>
        </p:nvCxnSpPr>
        <p:spPr>
          <a:xfrm>
            <a:off x="4092329" y="4463094"/>
            <a:ext cx="243661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 name="テキスト ボックス 216">
            <a:extLst>
              <a:ext uri="{FF2B5EF4-FFF2-40B4-BE49-F238E27FC236}">
                <a16:creationId xmlns:a16="http://schemas.microsoft.com/office/drawing/2014/main" id="{2AC94970-4102-0ABB-A291-47400AAE9E80}"/>
              </a:ext>
            </a:extLst>
          </p:cNvPr>
          <p:cNvSpPr txBox="1"/>
          <p:nvPr/>
        </p:nvSpPr>
        <p:spPr>
          <a:xfrm>
            <a:off x="2225040"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2025</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11" name="テキスト ボックス 216">
            <a:extLst>
              <a:ext uri="{FF2B5EF4-FFF2-40B4-BE49-F238E27FC236}">
                <a16:creationId xmlns:a16="http://schemas.microsoft.com/office/drawing/2014/main" id="{ABDC0CFA-4680-1C6F-796E-0BAAC71F42DF}"/>
              </a:ext>
            </a:extLst>
          </p:cNvPr>
          <p:cNvSpPr txBox="1"/>
          <p:nvPr/>
        </p:nvSpPr>
        <p:spPr>
          <a:xfrm>
            <a:off x="3110846"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2026</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15" name="テキスト ボックス 216">
            <a:extLst>
              <a:ext uri="{FF2B5EF4-FFF2-40B4-BE49-F238E27FC236}">
                <a16:creationId xmlns:a16="http://schemas.microsoft.com/office/drawing/2014/main" id="{A2EFEC58-0901-5A47-82A1-83879036EED3}"/>
              </a:ext>
            </a:extLst>
          </p:cNvPr>
          <p:cNvSpPr txBox="1"/>
          <p:nvPr/>
        </p:nvSpPr>
        <p:spPr>
          <a:xfrm>
            <a:off x="3996653"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2027</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16" name="テキスト ボックス 216">
            <a:extLst>
              <a:ext uri="{FF2B5EF4-FFF2-40B4-BE49-F238E27FC236}">
                <a16:creationId xmlns:a16="http://schemas.microsoft.com/office/drawing/2014/main" id="{DCFCD4E7-169C-E792-0940-ADFB50E8594F}"/>
              </a:ext>
            </a:extLst>
          </p:cNvPr>
          <p:cNvSpPr txBox="1"/>
          <p:nvPr/>
        </p:nvSpPr>
        <p:spPr>
          <a:xfrm>
            <a:off x="4882459"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2028</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17" name="テキスト ボックス 216">
            <a:extLst>
              <a:ext uri="{FF2B5EF4-FFF2-40B4-BE49-F238E27FC236}">
                <a16:creationId xmlns:a16="http://schemas.microsoft.com/office/drawing/2014/main" id="{5E36A925-C02B-BB55-4130-1BD2B7B879ED}"/>
              </a:ext>
            </a:extLst>
          </p:cNvPr>
          <p:cNvSpPr txBox="1"/>
          <p:nvPr/>
        </p:nvSpPr>
        <p:spPr>
          <a:xfrm>
            <a:off x="5768265"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2029</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239" name="正方形/長方形 238">
            <a:extLst>
              <a:ext uri="{FF2B5EF4-FFF2-40B4-BE49-F238E27FC236}">
                <a16:creationId xmlns:a16="http://schemas.microsoft.com/office/drawing/2014/main" id="{9AAAD144-6F9A-7967-C5FD-12B259B6E8A7}"/>
              </a:ext>
            </a:extLst>
          </p:cNvPr>
          <p:cNvSpPr/>
          <p:nvPr/>
        </p:nvSpPr>
        <p:spPr>
          <a:xfrm>
            <a:off x="3264240" y="5942465"/>
            <a:ext cx="672119" cy="298178"/>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a:r>
              <a:rPr lang="ja-JP" altLang="en-US" sz="1000">
                <a:solidFill>
                  <a:schemeClr val="tx1"/>
                </a:solidFill>
                <a:latin typeface="Trebuchet MS" panose="020B0603020202020204" pitchFamily="34" charset="0"/>
                <a:ea typeface="Meiryo UI" panose="020B0604030504040204" pitchFamily="50" charset="-128"/>
                <a:cs typeface="Arial" panose="020B0604020202020204" pitchFamily="34" charset="0"/>
              </a:rPr>
              <a:t>補助期間</a:t>
            </a:r>
          </a:p>
        </p:txBody>
      </p:sp>
      <p:cxnSp>
        <p:nvCxnSpPr>
          <p:cNvPr id="240" name="直線コネクタ 128">
            <a:extLst>
              <a:ext uri="{FF2B5EF4-FFF2-40B4-BE49-F238E27FC236}">
                <a16:creationId xmlns:a16="http://schemas.microsoft.com/office/drawing/2014/main" id="{9C887B32-27E3-7227-E346-B620B4BF2937}"/>
              </a:ext>
            </a:extLst>
          </p:cNvPr>
          <p:cNvCxnSpPr>
            <a:cxnSpLocks/>
          </p:cNvCxnSpPr>
          <p:nvPr/>
        </p:nvCxnSpPr>
        <p:spPr>
          <a:xfrm flipH="1">
            <a:off x="6644750"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2" name="テキスト ボックス 216">
            <a:extLst>
              <a:ext uri="{FF2B5EF4-FFF2-40B4-BE49-F238E27FC236}">
                <a16:creationId xmlns:a16="http://schemas.microsoft.com/office/drawing/2014/main" id="{15B298F0-5354-859D-B164-591B8DA096CF}"/>
              </a:ext>
            </a:extLst>
          </p:cNvPr>
          <p:cNvSpPr txBox="1"/>
          <p:nvPr/>
        </p:nvSpPr>
        <p:spPr>
          <a:xfrm>
            <a:off x="6652531"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2030</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244" name="直線コネクタ 128">
            <a:extLst>
              <a:ext uri="{FF2B5EF4-FFF2-40B4-BE49-F238E27FC236}">
                <a16:creationId xmlns:a16="http://schemas.microsoft.com/office/drawing/2014/main" id="{5F493E17-07F5-CB6E-045A-3C8D2863C2B0}"/>
              </a:ext>
            </a:extLst>
          </p:cNvPr>
          <p:cNvCxnSpPr>
            <a:cxnSpLocks/>
          </p:cNvCxnSpPr>
          <p:nvPr/>
        </p:nvCxnSpPr>
        <p:spPr>
          <a:xfrm flipH="1">
            <a:off x="7529836"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5" name="テキスト ボックス 216">
            <a:extLst>
              <a:ext uri="{FF2B5EF4-FFF2-40B4-BE49-F238E27FC236}">
                <a16:creationId xmlns:a16="http://schemas.microsoft.com/office/drawing/2014/main" id="{CF3FB478-4E35-6E1F-FFC6-AED048203AB0}"/>
              </a:ext>
            </a:extLst>
          </p:cNvPr>
          <p:cNvSpPr txBox="1"/>
          <p:nvPr/>
        </p:nvSpPr>
        <p:spPr>
          <a:xfrm>
            <a:off x="7537617"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2031</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7" name="二等辺三角形 126">
            <a:extLst>
              <a:ext uri="{FF2B5EF4-FFF2-40B4-BE49-F238E27FC236}">
                <a16:creationId xmlns:a16="http://schemas.microsoft.com/office/drawing/2014/main" id="{F844F94C-380B-334B-87FB-FD0F8DFDFE2C}"/>
              </a:ext>
            </a:extLst>
          </p:cNvPr>
          <p:cNvSpPr/>
          <p:nvPr/>
        </p:nvSpPr>
        <p:spPr>
          <a:xfrm flipV="1">
            <a:off x="3955713" y="4303845"/>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 name="角丸四角形 227">
            <a:extLst>
              <a:ext uri="{FF2B5EF4-FFF2-40B4-BE49-F238E27FC236}">
                <a16:creationId xmlns:a16="http://schemas.microsoft.com/office/drawing/2014/main" id="{6940D7E0-C5FE-503B-3615-2A00EBE8AF1D}"/>
              </a:ext>
            </a:extLst>
          </p:cNvPr>
          <p:cNvSpPr/>
          <p:nvPr/>
        </p:nvSpPr>
        <p:spPr>
          <a:xfrm>
            <a:off x="3555702" y="4062658"/>
            <a:ext cx="962646"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rgbClr val="575757"/>
                </a:solidFill>
                <a:latin typeface="Meiryo UI" panose="020B0604030504040204" pitchFamily="50" charset="-128"/>
                <a:ea typeface="Meiryo UI" panose="020B0604030504040204" pitchFamily="50" charset="-128"/>
              </a:rPr>
              <a:t>設備導入完了</a:t>
            </a:r>
          </a:p>
        </p:txBody>
      </p:sp>
      <p:sp>
        <p:nvSpPr>
          <p:cNvPr id="28" name="二等辺三角形 194">
            <a:extLst>
              <a:ext uri="{FF2B5EF4-FFF2-40B4-BE49-F238E27FC236}">
                <a16:creationId xmlns:a16="http://schemas.microsoft.com/office/drawing/2014/main" id="{00BBE8BF-35F1-4692-0AA0-52419B28EB11}"/>
              </a:ext>
            </a:extLst>
          </p:cNvPr>
          <p:cNvSpPr/>
          <p:nvPr/>
        </p:nvSpPr>
        <p:spPr>
          <a:xfrm flipV="1">
            <a:off x="4389945" y="5145318"/>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7" name="角丸四角形 227">
            <a:extLst>
              <a:ext uri="{FF2B5EF4-FFF2-40B4-BE49-F238E27FC236}">
                <a16:creationId xmlns:a16="http://schemas.microsoft.com/office/drawing/2014/main" id="{3E74B6DD-8978-C79F-449E-6C71C78BE90B}"/>
              </a:ext>
            </a:extLst>
          </p:cNvPr>
          <p:cNvSpPr/>
          <p:nvPr/>
        </p:nvSpPr>
        <p:spPr>
          <a:xfrm>
            <a:off x="3962800" y="4901729"/>
            <a:ext cx="962646"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rgbClr val="575757"/>
                </a:solidFill>
                <a:latin typeface="Meiryo UI" panose="020B0604030504040204" pitchFamily="50" charset="-128"/>
                <a:ea typeface="Meiryo UI" panose="020B0604030504040204" pitchFamily="50" charset="-128"/>
              </a:rPr>
              <a:t>設備導入完了</a:t>
            </a:r>
          </a:p>
        </p:txBody>
      </p:sp>
      <p:sp>
        <p:nvSpPr>
          <p:cNvPr id="29" name="二等辺三角形 197">
            <a:extLst>
              <a:ext uri="{FF2B5EF4-FFF2-40B4-BE49-F238E27FC236}">
                <a16:creationId xmlns:a16="http://schemas.microsoft.com/office/drawing/2014/main" id="{151377BE-D260-CD0C-9FDA-C1C619830700}"/>
              </a:ext>
            </a:extLst>
          </p:cNvPr>
          <p:cNvSpPr/>
          <p:nvPr/>
        </p:nvSpPr>
        <p:spPr>
          <a:xfrm flipV="1">
            <a:off x="6528929" y="5145318"/>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0" name="角丸四角形 227">
            <a:extLst>
              <a:ext uri="{FF2B5EF4-FFF2-40B4-BE49-F238E27FC236}">
                <a16:creationId xmlns:a16="http://schemas.microsoft.com/office/drawing/2014/main" id="{D0FC4576-D75C-39A6-BC50-D9A447E58B0A}"/>
              </a:ext>
            </a:extLst>
          </p:cNvPr>
          <p:cNvSpPr/>
          <p:nvPr/>
        </p:nvSpPr>
        <p:spPr>
          <a:xfrm>
            <a:off x="6101784" y="4901729"/>
            <a:ext cx="962646"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a:solidFill>
                  <a:srgbClr val="575757"/>
                </a:solidFill>
                <a:latin typeface="Meiryo UI" panose="020B0604030504040204" pitchFamily="50" charset="-128"/>
                <a:ea typeface="Meiryo UI" panose="020B0604030504040204" pitchFamily="50" charset="-128"/>
              </a:rPr>
              <a:t>XXX</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1" name="二等辺三角形 200">
            <a:extLst>
              <a:ext uri="{FF2B5EF4-FFF2-40B4-BE49-F238E27FC236}">
                <a16:creationId xmlns:a16="http://schemas.microsoft.com/office/drawing/2014/main" id="{699D8C72-E8CB-04E4-CAC5-CE6965DDCC46}"/>
              </a:ext>
            </a:extLst>
          </p:cNvPr>
          <p:cNvSpPr/>
          <p:nvPr/>
        </p:nvSpPr>
        <p:spPr>
          <a:xfrm flipV="1">
            <a:off x="3890860" y="3366510"/>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24" name="角丸四角形 227">
            <a:extLst>
              <a:ext uri="{FF2B5EF4-FFF2-40B4-BE49-F238E27FC236}">
                <a16:creationId xmlns:a16="http://schemas.microsoft.com/office/drawing/2014/main" id="{93747D07-A123-9ED9-0CB8-322DA2DD97DE}"/>
              </a:ext>
            </a:extLst>
          </p:cNvPr>
          <p:cNvSpPr/>
          <p:nvPr/>
        </p:nvSpPr>
        <p:spPr>
          <a:xfrm>
            <a:off x="3490848" y="3119440"/>
            <a:ext cx="962649"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rgbClr val="575757"/>
                </a:solidFill>
                <a:latin typeface="Meiryo UI" panose="020B0604030504040204" pitchFamily="50" charset="-128"/>
                <a:ea typeface="Meiryo UI" panose="020B0604030504040204" pitchFamily="50" charset="-128"/>
              </a:rPr>
              <a:t>設備導入完了</a:t>
            </a:r>
          </a:p>
        </p:txBody>
      </p:sp>
      <p:sp>
        <p:nvSpPr>
          <p:cNvPr id="228" name="二等辺三角形 203">
            <a:extLst>
              <a:ext uri="{FF2B5EF4-FFF2-40B4-BE49-F238E27FC236}">
                <a16:creationId xmlns:a16="http://schemas.microsoft.com/office/drawing/2014/main" id="{09A42A01-1062-156D-53C6-3B913A7A5BCA}"/>
              </a:ext>
            </a:extLst>
          </p:cNvPr>
          <p:cNvSpPr/>
          <p:nvPr/>
        </p:nvSpPr>
        <p:spPr>
          <a:xfrm flipV="1">
            <a:off x="7441628" y="3366510"/>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29" name="角丸四角形 227">
            <a:extLst>
              <a:ext uri="{FF2B5EF4-FFF2-40B4-BE49-F238E27FC236}">
                <a16:creationId xmlns:a16="http://schemas.microsoft.com/office/drawing/2014/main" id="{ADDE645E-55C7-0B8F-C12A-5FA926672219}"/>
              </a:ext>
            </a:extLst>
          </p:cNvPr>
          <p:cNvSpPr/>
          <p:nvPr/>
        </p:nvSpPr>
        <p:spPr>
          <a:xfrm>
            <a:off x="7039030" y="3119440"/>
            <a:ext cx="962649"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a:solidFill>
                  <a:srgbClr val="575757"/>
                </a:solidFill>
                <a:latin typeface="Meiryo UI" panose="020B0604030504040204" pitchFamily="50" charset="-128"/>
                <a:ea typeface="Meiryo UI" panose="020B0604030504040204" pitchFamily="50" charset="-128"/>
              </a:rPr>
              <a:t>XXX</a:t>
            </a:r>
            <a:endParaRPr kumimoji="1" lang="ja-JP" altLang="en-US" sz="900">
              <a:solidFill>
                <a:srgbClr val="575757"/>
              </a:solidFill>
              <a:latin typeface="Meiryo UI" panose="020B0604030504040204" pitchFamily="50" charset="-128"/>
              <a:ea typeface="Meiryo UI" panose="020B0604030504040204" pitchFamily="50" charset="-128"/>
            </a:endParaRPr>
          </a:p>
        </p:txBody>
      </p:sp>
      <p:cxnSp>
        <p:nvCxnSpPr>
          <p:cNvPr id="53" name="直線矢印コネクタ 158">
            <a:extLst>
              <a:ext uri="{FF2B5EF4-FFF2-40B4-BE49-F238E27FC236}">
                <a16:creationId xmlns:a16="http://schemas.microsoft.com/office/drawing/2014/main" id="{BA8568ED-5925-1C3F-D3FD-5C10F6AF89B1}"/>
              </a:ext>
            </a:extLst>
          </p:cNvPr>
          <p:cNvCxnSpPr>
            <a:cxnSpLocks/>
          </p:cNvCxnSpPr>
          <p:nvPr/>
        </p:nvCxnSpPr>
        <p:spPr>
          <a:xfrm>
            <a:off x="6816526" y="4463094"/>
            <a:ext cx="215479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230" name="二等辺三角形 55">
            <a:extLst>
              <a:ext uri="{FF2B5EF4-FFF2-40B4-BE49-F238E27FC236}">
                <a16:creationId xmlns:a16="http://schemas.microsoft.com/office/drawing/2014/main" id="{F86D7C8E-7240-123B-ECA5-231D6BC2FC16}"/>
              </a:ext>
            </a:extLst>
          </p:cNvPr>
          <p:cNvSpPr/>
          <p:nvPr/>
        </p:nvSpPr>
        <p:spPr>
          <a:xfrm flipV="1">
            <a:off x="6562229" y="4303845"/>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31" name="角丸四角形 227">
            <a:extLst>
              <a:ext uri="{FF2B5EF4-FFF2-40B4-BE49-F238E27FC236}">
                <a16:creationId xmlns:a16="http://schemas.microsoft.com/office/drawing/2014/main" id="{F329ED23-DEA3-C292-ADB1-A0B69BF006AD}"/>
              </a:ext>
            </a:extLst>
          </p:cNvPr>
          <p:cNvSpPr/>
          <p:nvPr/>
        </p:nvSpPr>
        <p:spPr>
          <a:xfrm>
            <a:off x="6162217" y="4062658"/>
            <a:ext cx="962649"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a:solidFill>
                  <a:srgbClr val="575757"/>
                </a:solidFill>
                <a:latin typeface="Meiryo UI" panose="020B0604030504040204" pitchFamily="50" charset="-128"/>
                <a:ea typeface="Meiryo UI" panose="020B0604030504040204" pitchFamily="50" charset="-128"/>
              </a:rPr>
              <a:t>XXX</a:t>
            </a:r>
            <a:endParaRPr kumimoji="1" lang="ja-JP" altLang="en-US" sz="900">
              <a:solidFill>
                <a:srgbClr val="575757"/>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2A984D20-F477-2E15-C597-C3CFEB4E7A50}"/>
              </a:ext>
            </a:extLst>
          </p:cNvPr>
          <p:cNvSpPr/>
          <p:nvPr/>
        </p:nvSpPr>
        <p:spPr>
          <a:xfrm>
            <a:off x="0" y="0"/>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811C82C-7DC4-489A-DCE0-38C669915B34}"/>
              </a:ext>
            </a:extLst>
          </p:cNvPr>
          <p:cNvSpPr/>
          <p:nvPr/>
        </p:nvSpPr>
        <p:spPr>
          <a:xfrm>
            <a:off x="510778" y="1263356"/>
            <a:ext cx="8884444" cy="667272"/>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065" indent="-139065">
              <a:buFont typeface="EYInterstate" panose="02000503020000020004" pitchFamily="2" charset="0"/>
              <a:buChar char="•"/>
            </a:pPr>
            <a:r>
              <a:rPr kumimoji="1" lang="ja-JP" altLang="en-US" sz="1200">
                <a:solidFill>
                  <a:schemeClr val="tx1"/>
                </a:solidFill>
                <a:latin typeface="Meiryo UI"/>
                <a:ea typeface="Meiryo UI"/>
              </a:rPr>
              <a:t>本事業の実施に向けて、事業化に至るまでの遂行方法、スケジュールやマイルストーンを記載ください</a:t>
            </a:r>
            <a:endParaRPr kumimoji="1" lang="en-US" altLang="ja-JP" sz="1200">
              <a:solidFill>
                <a:schemeClr val="tx1"/>
              </a:solidFill>
              <a:latin typeface="Meiryo UI"/>
              <a:ea typeface="Meiryo UI"/>
            </a:endParaRPr>
          </a:p>
        </p:txBody>
      </p:sp>
    </p:spTree>
    <p:extLst>
      <p:ext uri="{BB962C8B-B14F-4D97-AF65-F5344CB8AC3E}">
        <p14:creationId xmlns:p14="http://schemas.microsoft.com/office/powerpoint/2010/main" val="36773391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フリーフォーム: 図形 42">
            <a:extLst>
              <a:ext uri="{FF2B5EF4-FFF2-40B4-BE49-F238E27FC236}">
                <a16:creationId xmlns:a16="http://schemas.microsoft.com/office/drawing/2014/main" id="{87CF5490-F947-3951-70F1-C500B524B65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44" name="フリーフォーム: 図形 43">
            <a:extLst>
              <a:ext uri="{FF2B5EF4-FFF2-40B4-BE49-F238E27FC236}">
                <a16:creationId xmlns:a16="http://schemas.microsoft.com/office/drawing/2014/main" id="{8523FB56-AAE9-3A03-363A-9E860686C41E}"/>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2" name="フリーフォーム: 図形 11">
            <a:extLst>
              <a:ext uri="{FF2B5EF4-FFF2-40B4-BE49-F238E27FC236}">
                <a16:creationId xmlns:a16="http://schemas.microsoft.com/office/drawing/2014/main" id="{9B57A104-9DC3-1E53-D3C5-188F2DE7AF01}"/>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 </a:t>
            </a:r>
            <a:r>
              <a:rPr kumimoji="1" lang="ja-JP" altLang="en-US" sz="800" b="1" dirty="0">
                <a:solidFill>
                  <a:schemeClr val="bg1"/>
                </a:solidFill>
                <a:latin typeface="Meiryo UI" panose="020B0604030504040204" pitchFamily="50" charset="-128"/>
                <a:ea typeface="Meiryo UI" panose="020B0604030504040204" pitchFamily="50" charset="-128"/>
              </a:rPr>
              <a:t>イ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ウ </a:t>
            </a:r>
          </a:p>
        </p:txBody>
      </p:sp>
      <p:sp>
        <p:nvSpPr>
          <p:cNvPr id="30" name="正方形/長方形 29">
            <a:extLst>
              <a:ext uri="{FF2B5EF4-FFF2-40B4-BE49-F238E27FC236}">
                <a16:creationId xmlns:a16="http://schemas.microsoft.com/office/drawing/2014/main" id="{54E8D25B-BDDF-30DB-32BE-C19AD599714E}"/>
              </a:ext>
            </a:extLst>
          </p:cNvPr>
          <p:cNvSpPr/>
          <p:nvPr/>
        </p:nvSpPr>
        <p:spPr>
          <a:xfrm>
            <a:off x="588936" y="3615606"/>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資金計画</a:t>
            </a:r>
          </a:p>
        </p:txBody>
      </p:sp>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実現可能性／実施上の課題</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9" name="正方形/長方形 8">
            <a:extLst>
              <a:ext uri="{FF2B5EF4-FFF2-40B4-BE49-F238E27FC236}">
                <a16:creationId xmlns:a16="http://schemas.microsoft.com/office/drawing/2014/main" id="{6FB5A67D-CEBE-994C-0403-B13ED2D0339C}"/>
              </a:ext>
            </a:extLst>
          </p:cNvPr>
          <p:cNvSpPr/>
          <p:nvPr/>
        </p:nvSpPr>
        <p:spPr>
          <a:xfrm>
            <a:off x="5409050" y="2680944"/>
            <a:ext cx="3430800"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200">
                <a:solidFill>
                  <a:schemeClr val="tx1"/>
                </a:solidFill>
                <a:latin typeface="Meiryo UI" panose="020B0604030504040204" pitchFamily="50" charset="-128"/>
                <a:ea typeface="Meiryo UI" panose="020B0604030504040204" pitchFamily="50" charset="-128"/>
              </a:rPr>
              <a:t>合意状況と課題解決方法</a:t>
            </a:r>
          </a:p>
        </p:txBody>
      </p:sp>
      <p:sp>
        <p:nvSpPr>
          <p:cNvPr id="4" name="正方形/長方形 3">
            <a:extLst>
              <a:ext uri="{FF2B5EF4-FFF2-40B4-BE49-F238E27FC236}">
                <a16:creationId xmlns:a16="http://schemas.microsoft.com/office/drawing/2014/main" id="{BFDC0845-1B0B-2207-33BD-F65877E427F3}"/>
              </a:ext>
            </a:extLst>
          </p:cNvPr>
          <p:cNvSpPr/>
          <p:nvPr/>
        </p:nvSpPr>
        <p:spPr>
          <a:xfrm>
            <a:off x="588936" y="2797507"/>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人材調達</a:t>
            </a:r>
            <a:endParaRPr kumimoji="1" lang="en-US" altLang="ja-JP" sz="1200" b="1">
              <a:solidFill>
                <a:srgbClr val="575757"/>
              </a:solidFill>
              <a:latin typeface="Meiryo UI" panose="020B0604030504040204" pitchFamily="50" charset="-128"/>
              <a:ea typeface="Meiryo UI" panose="020B0604030504040204" pitchFamily="50" charset="-128"/>
            </a:endParaRPr>
          </a:p>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・育成</a:t>
            </a:r>
          </a:p>
        </p:txBody>
      </p:sp>
      <p:sp>
        <p:nvSpPr>
          <p:cNvPr id="37" name="正方形/長方形 36">
            <a:extLst>
              <a:ext uri="{FF2B5EF4-FFF2-40B4-BE49-F238E27FC236}">
                <a16:creationId xmlns:a16="http://schemas.microsoft.com/office/drawing/2014/main" id="{C8DFDE8F-C4B9-C297-F17F-EDBAEDA59EA6}"/>
              </a:ext>
            </a:extLst>
          </p:cNvPr>
          <p:cNvSpPr/>
          <p:nvPr/>
        </p:nvSpPr>
        <p:spPr>
          <a:xfrm>
            <a:off x="588936" y="4433704"/>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材料調達</a:t>
            </a:r>
          </a:p>
        </p:txBody>
      </p:sp>
      <p:sp>
        <p:nvSpPr>
          <p:cNvPr id="38" name="正方形/長方形 37">
            <a:extLst>
              <a:ext uri="{FF2B5EF4-FFF2-40B4-BE49-F238E27FC236}">
                <a16:creationId xmlns:a16="http://schemas.microsoft.com/office/drawing/2014/main" id="{E9938FA4-7076-43FD-4067-A674C4FB80D2}"/>
              </a:ext>
            </a:extLst>
          </p:cNvPr>
          <p:cNvSpPr/>
          <p:nvPr/>
        </p:nvSpPr>
        <p:spPr>
          <a:xfrm>
            <a:off x="588936" y="5251804"/>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販路開拓</a:t>
            </a:r>
          </a:p>
        </p:txBody>
      </p:sp>
      <p:sp>
        <p:nvSpPr>
          <p:cNvPr id="39" name="正方形/長方形 38">
            <a:extLst>
              <a:ext uri="{FF2B5EF4-FFF2-40B4-BE49-F238E27FC236}">
                <a16:creationId xmlns:a16="http://schemas.microsoft.com/office/drawing/2014/main" id="{E5F78FA6-8B95-7905-FF60-BEC14277891F}"/>
              </a:ext>
            </a:extLst>
          </p:cNvPr>
          <p:cNvSpPr/>
          <p:nvPr/>
        </p:nvSpPr>
        <p:spPr>
          <a:xfrm>
            <a:off x="1689636" y="2797507"/>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人員の</a:t>
            </a:r>
            <a:r>
              <a:rPr kumimoji="1" lang="en-US" altLang="ja-JP" sz="1050">
                <a:solidFill>
                  <a:schemeClr val="tx1"/>
                </a:solidFill>
                <a:latin typeface="Meiryo UI" panose="020B0604030504040204" pitchFamily="50" charset="-128"/>
                <a:ea typeface="Meiryo UI" panose="020B0604030504040204" pitchFamily="50" charset="-128"/>
              </a:rPr>
              <a:t>30%</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en-US" altLang="ja-JP" sz="1050">
                <a:solidFill>
                  <a:schemeClr val="tx1"/>
                </a:solidFill>
                <a:latin typeface="Meiryo UI" panose="020B0604030504040204" pitchFamily="50" charset="-128"/>
                <a:ea typeface="Meiryo UI" panose="020B0604030504040204" pitchFamily="50" charset="-128"/>
              </a:rPr>
              <a:t>A</a:t>
            </a:r>
            <a:r>
              <a:rPr kumimoji="1" lang="ja-JP" altLang="en-US" sz="1050">
                <a:solidFill>
                  <a:schemeClr val="tx1"/>
                </a:solidFill>
                <a:latin typeface="Meiryo UI" panose="020B0604030504040204" pitchFamily="50" charset="-128"/>
                <a:ea typeface="Meiryo UI" panose="020B0604030504040204" pitchFamily="50" charset="-128"/>
              </a:rPr>
              <a:t>部署から投入、</a:t>
            </a:r>
            <a:r>
              <a:rPr kumimoji="1" lang="en-US" altLang="ja-JP" sz="1050">
                <a:solidFill>
                  <a:schemeClr val="tx1"/>
                </a:solidFill>
                <a:latin typeface="Meiryo UI" panose="020B0604030504040204" pitchFamily="50" charset="-128"/>
                <a:ea typeface="Meiryo UI" panose="020B0604030504040204" pitchFamily="50" charset="-128"/>
              </a:rPr>
              <a:t>70</a:t>
            </a:r>
            <a:r>
              <a:rPr kumimoji="1" lang="ja-JP" altLang="en-US" sz="1050">
                <a:solidFill>
                  <a:schemeClr val="tx1"/>
                </a:solidFill>
                <a:latin typeface="Meiryo UI" panose="020B0604030504040204" pitchFamily="50" charset="-128"/>
                <a:ea typeface="Meiryo UI" panose="020B0604030504040204" pitchFamily="50" charset="-128"/>
              </a:rPr>
              <a:t>％は新規で雇用予定</a:t>
            </a:r>
            <a:endParaRPr kumimoji="1" lang="en-US" altLang="ja-JP" sz="1050">
              <a:solidFill>
                <a:schemeClr val="tx1"/>
              </a:solidFill>
              <a:latin typeface="Meiryo UI" panose="020B0604030504040204" pitchFamily="50" charset="-128"/>
              <a:ea typeface="Meiryo UI" panose="020B0604030504040204" pitchFamily="50" charset="-128"/>
            </a:endParaRPr>
          </a:p>
          <a:p>
            <a:pPr marL="177800" lvl="1" indent="-171450" defTabSz="742950">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教育制度を導入予定</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4ACBA5ED-E81E-9236-F6BF-53622D5FC4EB}"/>
              </a:ext>
            </a:extLst>
          </p:cNvPr>
          <p:cNvSpPr/>
          <p:nvPr/>
        </p:nvSpPr>
        <p:spPr>
          <a:xfrm>
            <a:off x="1689636" y="3615606"/>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3FAA46D2-C43D-3894-71EE-AAE49075071F}"/>
              </a:ext>
            </a:extLst>
          </p:cNvPr>
          <p:cNvSpPr/>
          <p:nvPr/>
        </p:nvSpPr>
        <p:spPr>
          <a:xfrm>
            <a:off x="1689636" y="44337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C97FA78-AB77-8F66-4081-D227EEB2E5B3}"/>
              </a:ext>
            </a:extLst>
          </p:cNvPr>
          <p:cNvSpPr/>
          <p:nvPr/>
        </p:nvSpPr>
        <p:spPr>
          <a:xfrm>
            <a:off x="1689636" y="52518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33" name="フリーフォーム: 図形 32">
            <a:extLst>
              <a:ext uri="{FF2B5EF4-FFF2-40B4-BE49-F238E27FC236}">
                <a16:creationId xmlns:a16="http://schemas.microsoft.com/office/drawing/2014/main" id="{AD1CAC26-7319-5A4E-A283-1665DF1D893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35" name="フリーフォーム: 図形 34">
            <a:extLst>
              <a:ext uri="{FF2B5EF4-FFF2-40B4-BE49-F238E27FC236}">
                <a16:creationId xmlns:a16="http://schemas.microsoft.com/office/drawing/2014/main" id="{3242183A-6AE1-14CB-5864-BC99DD5A8CF7}"/>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6" name="正方形/長方形 5">
            <a:extLst>
              <a:ext uri="{FF2B5EF4-FFF2-40B4-BE49-F238E27FC236}">
                <a16:creationId xmlns:a16="http://schemas.microsoft.com/office/drawing/2014/main" id="{07189B64-5FA3-ABF4-1B60-A70B33CA24BD}"/>
              </a:ext>
            </a:extLst>
          </p:cNvPr>
          <p:cNvSpPr/>
          <p:nvPr/>
        </p:nvSpPr>
        <p:spPr>
          <a:xfrm>
            <a:off x="1689635" y="2680944"/>
            <a:ext cx="3430800"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200">
                <a:solidFill>
                  <a:schemeClr val="tx1"/>
                </a:solidFill>
                <a:latin typeface="Meiryo UI" panose="020B0604030504040204" pitchFamily="50" charset="-128"/>
                <a:ea typeface="Meiryo UI" panose="020B0604030504040204" pitchFamily="50" charset="-128"/>
              </a:rPr>
              <a:t>実施上のリソース調達に係る方針</a:t>
            </a:r>
            <a:endParaRPr kumimoji="1" lang="ja-JP" altLang="en-US" sz="11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5A9DB17-6FDD-3ADC-1105-28B4EBA7BCA9}"/>
              </a:ext>
            </a:extLst>
          </p:cNvPr>
          <p:cNvSpPr/>
          <p:nvPr/>
        </p:nvSpPr>
        <p:spPr>
          <a:xfrm>
            <a:off x="5409051" y="2797507"/>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A</a:t>
            </a:r>
            <a:r>
              <a:rPr kumimoji="1" lang="ja-JP" altLang="en-US" sz="1050">
                <a:solidFill>
                  <a:schemeClr val="tx1"/>
                </a:solidFill>
                <a:latin typeface="Meiryo UI" panose="020B0604030504040204" pitchFamily="50" charset="-128"/>
                <a:ea typeface="Meiryo UI" panose="020B0604030504040204" pitchFamily="50" charset="-128"/>
              </a:rPr>
              <a:t>部署の人員を投入することを社内調整済み</a:t>
            </a:r>
          </a:p>
          <a:p>
            <a:pPr marL="177800" lvl="1" indent="-171450" defTabSz="742950">
              <a:buFont typeface="Arial" panose="020B0604020202020204" pitchFamily="34" charset="0"/>
              <a:buChar char="•"/>
            </a:pPr>
            <a:r>
              <a:rPr kumimoji="1" lang="ja-JP" altLang="en-US" sz="1050">
                <a:solidFill>
                  <a:schemeClr val="tx1"/>
                </a:solidFill>
                <a:latin typeface="Meiryo UI" panose="020B0604030504040204" pitchFamily="50" charset="-128"/>
                <a:ea typeface="Meiryo UI" panose="020B0604030504040204" pitchFamily="50" charset="-128"/>
              </a:rPr>
              <a:t>新規採用については、</a:t>
            </a:r>
            <a:r>
              <a:rPr kumimoji="1" lang="en-US" altLang="ja-JP" sz="1050">
                <a:solidFill>
                  <a:schemeClr val="tx1"/>
                </a:solidFill>
                <a:latin typeface="Meiryo UI" panose="020B0604030504040204" pitchFamily="50" charset="-128"/>
                <a:ea typeface="Meiryo UI" panose="020B0604030504040204" pitchFamily="50" charset="-128"/>
              </a:rPr>
              <a:t>XX</a:t>
            </a:r>
            <a:r>
              <a:rPr kumimoji="1" lang="ja-JP" altLang="en-US" sz="1050">
                <a:solidFill>
                  <a:schemeClr val="tx1"/>
                </a:solidFill>
                <a:latin typeface="Meiryo UI" panose="020B0604030504040204" pitchFamily="50" charset="-128"/>
                <a:ea typeface="Meiryo UI" panose="020B0604030504040204" pitchFamily="50" charset="-128"/>
              </a:rPr>
              <a:t>等によって確保する予定（うち</a:t>
            </a:r>
            <a:r>
              <a:rPr kumimoji="1" lang="en-US" altLang="ja-JP" sz="1050">
                <a:solidFill>
                  <a:schemeClr val="tx1"/>
                </a:solidFill>
                <a:latin typeface="Meiryo UI" panose="020B0604030504040204" pitchFamily="50" charset="-128"/>
                <a:ea typeface="Meiryo UI" panose="020B0604030504040204" pitchFamily="50" charset="-128"/>
              </a:rPr>
              <a:t>XX</a:t>
            </a:r>
            <a:r>
              <a:rPr kumimoji="1" lang="ja-JP" altLang="en-US" sz="1050">
                <a:solidFill>
                  <a:schemeClr val="tx1"/>
                </a:solidFill>
                <a:latin typeface="Meiryo UI" panose="020B0604030504040204" pitchFamily="50" charset="-128"/>
                <a:ea typeface="Meiryo UI" panose="020B0604030504040204" pitchFamily="50" charset="-128"/>
              </a:rPr>
              <a:t>名は既に内諾済み）</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3E31A02-0241-1C67-FED7-1509E8978F73}"/>
              </a:ext>
            </a:extLst>
          </p:cNvPr>
          <p:cNvSpPr/>
          <p:nvPr/>
        </p:nvSpPr>
        <p:spPr>
          <a:xfrm>
            <a:off x="5409051" y="3615606"/>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8CAB30D2-78C7-75F1-53D3-36ECAA9179B0}"/>
              </a:ext>
            </a:extLst>
          </p:cNvPr>
          <p:cNvSpPr/>
          <p:nvPr/>
        </p:nvSpPr>
        <p:spPr>
          <a:xfrm>
            <a:off x="5409051" y="44337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13B398DC-E9A8-84E2-FCCF-9AA1F60AF4E5}"/>
              </a:ext>
            </a:extLst>
          </p:cNvPr>
          <p:cNvSpPr/>
          <p:nvPr/>
        </p:nvSpPr>
        <p:spPr>
          <a:xfrm>
            <a:off x="5409051" y="52518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2F63D950-5B83-5BFD-2F73-3B1692925FC3}"/>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4674941-2D53-2F1E-606B-6A48C5691F88}"/>
              </a:ext>
            </a:extLst>
          </p:cNvPr>
          <p:cNvSpPr/>
          <p:nvPr/>
        </p:nvSpPr>
        <p:spPr>
          <a:xfrm>
            <a:off x="510778" y="1263356"/>
            <a:ext cx="8884444" cy="823908"/>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065" indent="-139065">
              <a:buFont typeface="EYInterstate" panose="02000503020000020004" pitchFamily="2" charset="0"/>
              <a:buChar char="•"/>
            </a:pPr>
            <a:r>
              <a:rPr kumimoji="1" lang="ja-JP" altLang="en-US" sz="1200">
                <a:solidFill>
                  <a:schemeClr val="tx1"/>
                </a:solidFill>
                <a:latin typeface="Meiryo UI"/>
                <a:ea typeface="Meiryo UI"/>
              </a:rPr>
              <a:t>補助事業の事業開始までにおけるリソース調達の方針、合意状況を記載ください</a:t>
            </a:r>
            <a:endParaRPr lang="en-US" altLang="ja-JP" sz="1200">
              <a:solidFill>
                <a:schemeClr val="tx1"/>
              </a:solidFill>
              <a:latin typeface="Meiryo UI"/>
              <a:ea typeface="Meiryo UI"/>
            </a:endParaRPr>
          </a:p>
          <a:p>
            <a:pPr marL="139065" indent="-139065">
              <a:buFont typeface="EYInterstate" panose="02000503020000020004" pitchFamily="2" charset="0"/>
              <a:buChar char="•"/>
            </a:pPr>
            <a:r>
              <a:rPr kumimoji="1" lang="ja-JP" altLang="en-US" sz="1200">
                <a:solidFill>
                  <a:schemeClr val="tx1"/>
                </a:solidFill>
                <a:latin typeface="Meiryo UI"/>
                <a:ea typeface="Meiryo UI"/>
              </a:rPr>
              <a:t>中長期での補助事業の課題を検証できているか、課題の解決方法が明確かつ妥当かという点について審査いたします</a:t>
            </a:r>
            <a:endParaRPr lang="en-US" altLang="ja-JP" sz="1200">
              <a:solidFill>
                <a:schemeClr val="tx1"/>
              </a:solidFill>
              <a:latin typeface="Meiryo UI"/>
              <a:ea typeface="Meiryo UI"/>
            </a:endParaRPr>
          </a:p>
        </p:txBody>
      </p:sp>
      <p:cxnSp>
        <p:nvCxnSpPr>
          <p:cNvPr id="19" name="直線コネクタ 18">
            <a:extLst>
              <a:ext uri="{FF2B5EF4-FFF2-40B4-BE49-F238E27FC236}">
                <a16:creationId xmlns:a16="http://schemas.microsoft.com/office/drawing/2014/main" id="{80CF5E57-F858-7023-5E53-CADD1839070C}"/>
              </a:ext>
            </a:extLst>
          </p:cNvPr>
          <p:cNvCxnSpPr>
            <a:cxnSpLocks/>
          </p:cNvCxnSpPr>
          <p:nvPr/>
        </p:nvCxnSpPr>
        <p:spPr>
          <a:xfrm>
            <a:off x="1532717" y="4044638"/>
            <a:ext cx="475192" cy="38906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A69ADF85-DFFF-CD24-F775-1565B03ACBC6}"/>
              </a:ext>
            </a:extLst>
          </p:cNvPr>
          <p:cNvSpPr/>
          <p:nvPr/>
        </p:nvSpPr>
        <p:spPr>
          <a:xfrm>
            <a:off x="1755484" y="4177056"/>
            <a:ext cx="3854008" cy="7036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dirty="0">
                <a:latin typeface="Meiryo UI" panose="020B0604030504040204" pitchFamily="50" charset="-128"/>
                <a:ea typeface="Meiryo UI" panose="020B0604030504040204" pitchFamily="50" charset="-128"/>
              </a:rPr>
              <a:t>【</a:t>
            </a:r>
            <a:r>
              <a:rPr lang="ja-JP" altLang="en-US" sz="900" kern="0" spc="50" dirty="0">
                <a:latin typeface="Meiryo UI" panose="020B0604030504040204" pitchFamily="50" charset="-128"/>
                <a:ea typeface="Meiryo UI" panose="020B0604030504040204" pitchFamily="50" charset="-128"/>
              </a:rPr>
              <a:t>記載にあたる留意事項</a:t>
            </a:r>
            <a:r>
              <a:rPr lang="en-US" altLang="ja-JP" sz="900" kern="0" spc="50" dirty="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dirty="0">
                <a:latin typeface="Meiryo UI" panose="020B0604030504040204" pitchFamily="50" charset="-128"/>
                <a:ea typeface="Meiryo UI" panose="020B0604030504040204" pitchFamily="50" charset="-128"/>
              </a:rPr>
              <a:t>補助事業にかかる資金の内訳の見込みについて明記してください。また、（様式</a:t>
            </a:r>
            <a:r>
              <a:rPr lang="en-US" altLang="ja-JP" sz="900" kern="0" spc="50" dirty="0">
                <a:latin typeface="Meiryo UI" panose="020B0604030504040204" pitchFamily="50" charset="-128"/>
                <a:ea typeface="Meiryo UI" panose="020B0604030504040204" pitchFamily="50" charset="-128"/>
              </a:rPr>
              <a:t>4</a:t>
            </a:r>
            <a:r>
              <a:rPr lang="ja-JP" altLang="en-US" sz="900" kern="0" spc="50" dirty="0">
                <a:latin typeface="Meiryo UI" panose="020B0604030504040204" pitchFamily="50" charset="-128"/>
                <a:ea typeface="Meiryo UI" panose="020B0604030504040204" pitchFamily="50" charset="-128"/>
              </a:rPr>
              <a:t>）金融機関による確認書に記載されている内容を踏まえてご記載ください（自己資金、融資、出資調達、メザニン、他補助金の活用等）</a:t>
            </a:r>
          </a:p>
        </p:txBody>
      </p:sp>
    </p:spTree>
    <p:extLst>
      <p:ext uri="{BB962C8B-B14F-4D97-AF65-F5344CB8AC3E}">
        <p14:creationId xmlns:p14="http://schemas.microsoft.com/office/powerpoint/2010/main" val="36162932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フリーフォーム: 図形 9">
            <a:extLst>
              <a:ext uri="{FF2B5EF4-FFF2-40B4-BE49-F238E27FC236}">
                <a16:creationId xmlns:a16="http://schemas.microsoft.com/office/drawing/2014/main" id="{D09CB8CB-DFE6-8F18-7C5B-257CC8432FD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1" name="フリーフォーム: 図形 10">
            <a:extLst>
              <a:ext uri="{FF2B5EF4-FFF2-40B4-BE49-F238E27FC236}">
                <a16:creationId xmlns:a16="http://schemas.microsoft.com/office/drawing/2014/main" id="{92E6A865-E654-1BA5-4DE1-B967270784E7}"/>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7" name="フリーフォーム: 図形 26">
            <a:extLst>
              <a:ext uri="{FF2B5EF4-FFF2-40B4-BE49-F238E27FC236}">
                <a16:creationId xmlns:a16="http://schemas.microsoft.com/office/drawing/2014/main" id="{D59F7804-11F5-0954-5781-3504C2DD79B6}"/>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 イ</a:t>
            </a:r>
            <a:r>
              <a:rPr kumimoji="1" lang="ja-JP" altLang="en-US" sz="800" b="1" dirty="0">
                <a:solidFill>
                  <a:schemeClr val="bg1"/>
                </a:solidFill>
                <a:latin typeface="Meiryo UI" panose="020B0604030504040204" pitchFamily="50" charset="-128"/>
                <a:ea typeface="Meiryo UI" panose="020B0604030504040204" pitchFamily="50" charset="-128"/>
              </a:rPr>
              <a:t> ウ</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 </a:t>
            </a:r>
          </a:p>
        </p:txBody>
      </p:sp>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a:t>５</a:t>
            </a:r>
            <a:r>
              <a:rPr lang="en-US" altLang="ja-JP" sz="1200"/>
              <a:t>.</a:t>
            </a:r>
            <a:r>
              <a:rPr lang="ja-JP" altLang="en-US" sz="1200"/>
              <a:t>実現可能性／製品・サービスの市場分析</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4" name="フリーフォーム: 図形 3">
            <a:extLst>
              <a:ext uri="{FF2B5EF4-FFF2-40B4-BE49-F238E27FC236}">
                <a16:creationId xmlns:a16="http://schemas.microsoft.com/office/drawing/2014/main" id="{0DF6EBCB-76EF-AE84-BC0D-CE4D95161202}"/>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イ ウ</a:t>
            </a:r>
          </a:p>
        </p:txBody>
      </p:sp>
      <p:sp>
        <p:nvSpPr>
          <p:cNvPr id="9" name="フリーフォーム: 図形 8">
            <a:extLst>
              <a:ext uri="{FF2B5EF4-FFF2-40B4-BE49-F238E27FC236}">
                <a16:creationId xmlns:a16="http://schemas.microsoft.com/office/drawing/2014/main" id="{B59BC2DD-AF29-0E6B-EB08-DEB393F55FD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23" name="正方形/長方形 19">
            <a:extLst>
              <a:ext uri="{FF2B5EF4-FFF2-40B4-BE49-F238E27FC236}">
                <a16:creationId xmlns:a16="http://schemas.microsoft.com/office/drawing/2014/main" id="{03375E79-0918-7F1B-4CC7-9BD60984FCA4}"/>
              </a:ext>
            </a:extLst>
          </p:cNvPr>
          <p:cNvSpPr/>
          <p:nvPr/>
        </p:nvSpPr>
        <p:spPr>
          <a:xfrm>
            <a:off x="407364" y="2666384"/>
            <a:ext cx="1098795" cy="529495"/>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1000" b="1" kern="100">
                <a:solidFill>
                  <a:schemeClr val="bg1"/>
                </a:solidFill>
                <a:latin typeface="Meiryo UI" panose="020B0604030504040204" pitchFamily="50" charset="-128"/>
                <a:ea typeface="Meiryo UI" panose="020B0604030504040204" pitchFamily="50" charset="-128"/>
              </a:rPr>
              <a:t>(</a:t>
            </a:r>
            <a:r>
              <a:rPr kumimoji="1" lang="en-US" altLang="ja-JP" sz="1000" b="1" i="0" u="none" strike="noStrike" kern="100">
                <a:solidFill>
                  <a:schemeClr val="bg1"/>
                </a:solidFill>
                <a:effectLst/>
                <a:latin typeface="Meiryo UI" panose="020B0604030504040204" pitchFamily="50" charset="-128"/>
                <a:ea typeface="Meiryo UI" panose="020B0604030504040204" pitchFamily="50" charset="-128"/>
              </a:rPr>
              <a:t>A)</a:t>
            </a:r>
          </a:p>
          <a:p>
            <a:pPr marR="45720" algn="ctr" rtl="0" eaLnBrk="1" fontAlgn="ctr" latinLnBrk="0" hangingPunct="1">
              <a:spcBef>
                <a:spcPts val="0"/>
              </a:spcBef>
              <a:spcAft>
                <a:spcPts val="0"/>
              </a:spcAft>
              <a:tabLst>
                <a:tab pos="2700020" algn="ctr"/>
                <a:tab pos="5400040" algn="r"/>
              </a:tabLst>
            </a:pPr>
            <a:r>
              <a:rPr kumimoji="1" lang="ja-JP" altLang="en-US" sz="1000" b="1" i="0" u="none" strike="noStrike" kern="100">
                <a:solidFill>
                  <a:schemeClr val="bg1"/>
                </a:solidFill>
                <a:effectLst/>
                <a:latin typeface="Meiryo UI" panose="020B0604030504040204" pitchFamily="50" charset="-128"/>
                <a:ea typeface="Meiryo UI" panose="020B0604030504040204" pitchFamily="50" charset="-128"/>
              </a:rPr>
              <a:t>申請時売上高</a:t>
            </a:r>
            <a:endParaRPr lang="ja-JP" altLang="ja-JP" sz="1000" b="1" i="0" u="none" strike="noStrike">
              <a:solidFill>
                <a:schemeClr val="bg1"/>
              </a:solidFill>
              <a:effectLst/>
              <a:latin typeface="Arial" panose="020B0604020202020204" pitchFamily="34" charset="0"/>
              <a:ea typeface="Meiryo UI" panose="020B0604030504040204" pitchFamily="50" charset="-128"/>
            </a:endParaRPr>
          </a:p>
        </p:txBody>
      </p:sp>
      <p:sp>
        <p:nvSpPr>
          <p:cNvPr id="22" name="正方形/長方形 21">
            <a:extLst>
              <a:ext uri="{FF2B5EF4-FFF2-40B4-BE49-F238E27FC236}">
                <a16:creationId xmlns:a16="http://schemas.microsoft.com/office/drawing/2014/main" id="{D13AAA3D-5D6A-CD9B-57B7-D6806A2E84F4}"/>
              </a:ext>
            </a:extLst>
          </p:cNvPr>
          <p:cNvSpPr/>
          <p:nvPr/>
        </p:nvSpPr>
        <p:spPr>
          <a:xfrm>
            <a:off x="407364" y="3967682"/>
            <a:ext cx="1098795" cy="529495"/>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1000" b="1" kern="100">
                <a:solidFill>
                  <a:schemeClr val="bg1"/>
                </a:solidFill>
                <a:latin typeface="Meiryo UI" panose="020B0604030504040204" pitchFamily="50" charset="-128"/>
                <a:ea typeface="Meiryo UI" panose="020B0604030504040204" pitchFamily="50" charset="-128"/>
              </a:rPr>
              <a:t>(</a:t>
            </a:r>
            <a:r>
              <a:rPr kumimoji="1" lang="en-US" altLang="ja-JP" sz="1000" b="1" i="0" u="none" strike="noStrike" kern="100">
                <a:solidFill>
                  <a:schemeClr val="bg1"/>
                </a:solidFill>
                <a:effectLst/>
                <a:latin typeface="Meiryo UI" panose="020B0604030504040204" pitchFamily="50" charset="-128"/>
                <a:ea typeface="Meiryo UI" panose="020B0604030504040204" pitchFamily="50" charset="-128"/>
              </a:rPr>
              <a:t>B)</a:t>
            </a:r>
          </a:p>
          <a:p>
            <a:pPr marR="45720" algn="ctr" rtl="0" eaLnBrk="1" fontAlgn="ctr" latinLnBrk="0" hangingPunct="1">
              <a:spcBef>
                <a:spcPts val="0"/>
              </a:spcBef>
              <a:spcAft>
                <a:spcPts val="0"/>
              </a:spcAft>
              <a:tabLst>
                <a:tab pos="2700020" algn="ctr"/>
                <a:tab pos="5400040" algn="r"/>
              </a:tabLst>
            </a:pPr>
            <a:r>
              <a:rPr kumimoji="1" lang="ja-JP" altLang="en-US" sz="1000" b="1" i="0" u="none" strike="noStrike" kern="100">
                <a:solidFill>
                  <a:schemeClr val="bg1"/>
                </a:solidFill>
                <a:effectLst/>
                <a:latin typeface="Meiryo UI" panose="020B0604030504040204" pitchFamily="50" charset="-128"/>
                <a:ea typeface="Meiryo UI" panose="020B0604030504040204" pitchFamily="50" charset="-128"/>
              </a:rPr>
              <a:t>補助事業完了後</a:t>
            </a:r>
            <a:br>
              <a:rPr kumimoji="1" lang="en-US" altLang="ja-JP" sz="1000" b="1" i="0" u="none" strike="noStrike" kern="100">
                <a:solidFill>
                  <a:schemeClr val="bg1"/>
                </a:solidFill>
                <a:effectLst/>
                <a:latin typeface="Meiryo UI" panose="020B0604030504040204" pitchFamily="50" charset="-128"/>
                <a:ea typeface="Meiryo UI" panose="020B0604030504040204" pitchFamily="50" charset="-128"/>
              </a:rPr>
            </a:br>
            <a:r>
              <a:rPr kumimoji="1" lang="ja-JP" altLang="en-US" sz="1000" b="1" i="0" u="none" strike="noStrike" kern="100">
                <a:solidFill>
                  <a:schemeClr val="bg1"/>
                </a:solidFill>
                <a:effectLst/>
                <a:latin typeface="Meiryo UI" panose="020B0604030504040204" pitchFamily="50" charset="-128"/>
                <a:ea typeface="Meiryo UI" panose="020B0604030504040204" pitchFamily="50" charset="-128"/>
              </a:rPr>
              <a:t>３年目の売上高</a:t>
            </a:r>
            <a:endParaRPr lang="ja-JP" altLang="ja-JP" sz="1000" b="1" i="0" u="none" strike="noStrike">
              <a:solidFill>
                <a:schemeClr val="bg1"/>
              </a:solidFill>
              <a:effectLst/>
              <a:latin typeface="Arial" panose="020B0604020202020204" pitchFamily="34" charset="0"/>
              <a:ea typeface="Meiryo UI" panose="020B0604030504040204" pitchFamily="50" charset="-128"/>
            </a:endParaRPr>
          </a:p>
        </p:txBody>
      </p:sp>
      <p:sp>
        <p:nvSpPr>
          <p:cNvPr id="25" name="正方形/長方形 24">
            <a:extLst>
              <a:ext uri="{FF2B5EF4-FFF2-40B4-BE49-F238E27FC236}">
                <a16:creationId xmlns:a16="http://schemas.microsoft.com/office/drawing/2014/main" id="{675608C4-F0A0-19D8-A24D-E91AD37C3688}"/>
              </a:ext>
            </a:extLst>
          </p:cNvPr>
          <p:cNvSpPr/>
          <p:nvPr/>
        </p:nvSpPr>
        <p:spPr>
          <a:xfrm>
            <a:off x="407364" y="5321126"/>
            <a:ext cx="1098795" cy="529495"/>
          </a:xfrm>
          <a:prstGeom prst="rect">
            <a:avLst/>
          </a:prstGeom>
          <a:solidFill>
            <a:srgbClr val="DBEEF4"/>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050" b="1">
                <a:solidFill>
                  <a:srgbClr val="575757"/>
                </a:solidFill>
                <a:latin typeface="Arial" panose="020B0604020202020204" pitchFamily="34" charset="0"/>
                <a:ea typeface="Meiryo UI" panose="020B0604030504040204" pitchFamily="50" charset="-128"/>
              </a:rPr>
              <a:t>(B)</a:t>
            </a:r>
            <a:r>
              <a:rPr lang="ja-JP" altLang="en-US" sz="1050" b="1">
                <a:solidFill>
                  <a:srgbClr val="575757"/>
                </a:solidFill>
                <a:latin typeface="Arial" panose="020B0604020202020204" pitchFamily="34" charset="0"/>
                <a:ea typeface="Meiryo UI" panose="020B0604030504040204" pitchFamily="50" charset="-128"/>
              </a:rPr>
              <a:t>ー</a:t>
            </a:r>
            <a:r>
              <a:rPr lang="en-US" altLang="ja-JP" sz="1050" b="1">
                <a:solidFill>
                  <a:srgbClr val="575757"/>
                </a:solidFill>
                <a:latin typeface="Arial" panose="020B0604020202020204" pitchFamily="34" charset="0"/>
                <a:ea typeface="Meiryo UI" panose="020B0604030504040204" pitchFamily="50" charset="-128"/>
              </a:rPr>
              <a:t>(A)</a:t>
            </a:r>
          </a:p>
          <a:p>
            <a:pPr marR="45720" algn="ctr" rtl="0" eaLnBrk="1" fontAlgn="ctr" latinLnBrk="0" hangingPunct="1">
              <a:spcBef>
                <a:spcPts val="0"/>
              </a:spcBef>
              <a:spcAft>
                <a:spcPts val="0"/>
              </a:spcAft>
              <a:tabLst>
                <a:tab pos="2700020" algn="ctr"/>
                <a:tab pos="5400040" algn="r"/>
              </a:tabLst>
            </a:pPr>
            <a:r>
              <a:rPr lang="ja-JP" altLang="en-US" sz="1050" b="1">
                <a:solidFill>
                  <a:srgbClr val="575757"/>
                </a:solidFill>
                <a:latin typeface="Arial" panose="020B0604020202020204" pitchFamily="34" charset="0"/>
                <a:ea typeface="Meiryo UI" panose="020B0604030504040204" pitchFamily="50" charset="-128"/>
              </a:rPr>
              <a:t>売上増加額</a:t>
            </a:r>
            <a:endParaRPr lang="ja-JP" altLang="ja-JP" sz="1050" b="1" i="0" u="none" strike="noStrike">
              <a:solidFill>
                <a:srgbClr val="575757"/>
              </a:solidFill>
              <a:effectLst/>
              <a:latin typeface="Arial" panose="020B0604020202020204" pitchFamily="34" charset="0"/>
              <a:ea typeface="Meiryo UI" panose="020B0604030504040204" pitchFamily="50" charset="-128"/>
            </a:endParaRPr>
          </a:p>
        </p:txBody>
      </p:sp>
      <p:grpSp>
        <p:nvGrpSpPr>
          <p:cNvPr id="36" name="グループ化 35">
            <a:extLst>
              <a:ext uri="{FF2B5EF4-FFF2-40B4-BE49-F238E27FC236}">
                <a16:creationId xmlns:a16="http://schemas.microsoft.com/office/drawing/2014/main" id="{AB35A007-A4D6-0AFA-38BC-1115F42A9D15}"/>
              </a:ext>
            </a:extLst>
          </p:cNvPr>
          <p:cNvGrpSpPr/>
          <p:nvPr/>
        </p:nvGrpSpPr>
        <p:grpSpPr>
          <a:xfrm>
            <a:off x="407364" y="3258204"/>
            <a:ext cx="1098795" cy="602053"/>
            <a:chOff x="1601914" y="2899506"/>
            <a:chExt cx="1598668" cy="602053"/>
          </a:xfrm>
        </p:grpSpPr>
        <p:sp>
          <p:nvSpPr>
            <p:cNvPr id="29" name="正方形/長方形 19">
              <a:extLst>
                <a:ext uri="{FF2B5EF4-FFF2-40B4-BE49-F238E27FC236}">
                  <a16:creationId xmlns:a16="http://schemas.microsoft.com/office/drawing/2014/main" id="{D7C93B8E-FEFD-2598-46BE-BFF440F7C339}"/>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i="0" u="none" strike="noStrike">
                  <a:solidFill>
                    <a:schemeClr val="tx1"/>
                  </a:solidFill>
                  <a:effectLst/>
                  <a:latin typeface="Arial" panose="020B0604020202020204" pitchFamily="34" charset="0"/>
                  <a:ea typeface="Meiryo UI" panose="020B0604030504040204" pitchFamily="50" charset="-128"/>
                </a:rPr>
                <a:t>5,000</a:t>
              </a:r>
              <a:endParaRPr lang="ja-JP" altLang="ja-JP" sz="1400" i="0" u="none" strike="noStrike">
                <a:solidFill>
                  <a:schemeClr val="tx1"/>
                </a:solidFill>
                <a:effectLst/>
                <a:latin typeface="Arial" panose="020B0604020202020204" pitchFamily="34" charset="0"/>
                <a:ea typeface="Meiryo UI" panose="020B0604030504040204" pitchFamily="50" charset="-128"/>
              </a:endParaRPr>
            </a:p>
          </p:txBody>
        </p:sp>
        <p:sp>
          <p:nvSpPr>
            <p:cNvPr id="32" name="正方形/長方形 19">
              <a:extLst>
                <a:ext uri="{FF2B5EF4-FFF2-40B4-BE49-F238E27FC236}">
                  <a16:creationId xmlns:a16="http://schemas.microsoft.com/office/drawing/2014/main" id="{AFF69634-3357-5699-8FFC-A41220800013}"/>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grpSp>
      <p:sp>
        <p:nvSpPr>
          <p:cNvPr id="37" name="正方形/長方形 36">
            <a:extLst>
              <a:ext uri="{FF2B5EF4-FFF2-40B4-BE49-F238E27FC236}">
                <a16:creationId xmlns:a16="http://schemas.microsoft.com/office/drawing/2014/main" id="{226E4477-4AAE-25AA-B618-C8D5B82522F2}"/>
              </a:ext>
            </a:extLst>
          </p:cNvPr>
          <p:cNvSpPr/>
          <p:nvPr/>
        </p:nvSpPr>
        <p:spPr>
          <a:xfrm>
            <a:off x="2801165" y="2330983"/>
            <a:ext cx="6868055"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a:solidFill>
                  <a:schemeClr val="tx1"/>
                </a:solidFill>
                <a:latin typeface="Meiryo UI" panose="020B0604030504040204" pitchFamily="50" charset="-128"/>
                <a:ea typeface="Meiryo UI" panose="020B0604030504040204" pitchFamily="50" charset="-128"/>
                <a:cs typeface="Courier New" panose="02070309020205020404" pitchFamily="49" charset="0"/>
              </a:rPr>
              <a:t>補助事業の想定顧客とマーケティング戦略</a:t>
            </a:r>
            <a:endParaRPr lang="ja-JP" altLang="ja-JP"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69" name="正方形/長方形 68">
            <a:extLst>
              <a:ext uri="{FF2B5EF4-FFF2-40B4-BE49-F238E27FC236}">
                <a16:creationId xmlns:a16="http://schemas.microsoft.com/office/drawing/2014/main" id="{1D092A6F-DCFF-0ECE-17BC-9986339BFBF7}"/>
              </a:ext>
            </a:extLst>
          </p:cNvPr>
          <p:cNvSpPr/>
          <p:nvPr/>
        </p:nvSpPr>
        <p:spPr>
          <a:xfrm>
            <a:off x="261302" y="2408470"/>
            <a:ext cx="1512000"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売上増加額</a:t>
            </a:r>
            <a:endParaRPr lang="ja-JP" altLang="ja-JP" sz="120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6" name="二等辺三角形 5">
            <a:extLst>
              <a:ext uri="{FF2B5EF4-FFF2-40B4-BE49-F238E27FC236}">
                <a16:creationId xmlns:a16="http://schemas.microsoft.com/office/drawing/2014/main" id="{A38E9F03-7CE0-318C-EF64-C60516BAF086}"/>
              </a:ext>
            </a:extLst>
          </p:cNvPr>
          <p:cNvSpPr/>
          <p:nvPr/>
        </p:nvSpPr>
        <p:spPr>
          <a:xfrm rot="5400000">
            <a:off x="76224" y="4417415"/>
            <a:ext cx="3771841" cy="243347"/>
          </a:xfrm>
          <a:prstGeom prst="triangle">
            <a:avLst/>
          </a:prstGeom>
          <a:solidFill>
            <a:schemeClr val="bg1">
              <a:lumMod val="7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38" name="グループ化 37">
            <a:extLst>
              <a:ext uri="{FF2B5EF4-FFF2-40B4-BE49-F238E27FC236}">
                <a16:creationId xmlns:a16="http://schemas.microsoft.com/office/drawing/2014/main" id="{04FF5C65-E72F-F9F1-08F8-81B75D991B1F}"/>
              </a:ext>
            </a:extLst>
          </p:cNvPr>
          <p:cNvGrpSpPr/>
          <p:nvPr/>
        </p:nvGrpSpPr>
        <p:grpSpPr>
          <a:xfrm>
            <a:off x="396211" y="4539089"/>
            <a:ext cx="1118890" cy="602053"/>
            <a:chOff x="1601914" y="2899506"/>
            <a:chExt cx="1598668" cy="602053"/>
          </a:xfrm>
        </p:grpSpPr>
        <p:sp>
          <p:nvSpPr>
            <p:cNvPr id="39" name="正方形/長方形 19">
              <a:extLst>
                <a:ext uri="{FF2B5EF4-FFF2-40B4-BE49-F238E27FC236}">
                  <a16:creationId xmlns:a16="http://schemas.microsoft.com/office/drawing/2014/main" id="{8B0602CB-6862-2D5B-97DD-FC3684DF120F}"/>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i="0" u="none" strike="noStrike">
                  <a:solidFill>
                    <a:schemeClr val="tx1"/>
                  </a:solidFill>
                  <a:effectLst/>
                  <a:latin typeface="Arial" panose="020B0604020202020204" pitchFamily="34" charset="0"/>
                  <a:ea typeface="Meiryo UI" panose="020B0604030504040204" pitchFamily="50" charset="-128"/>
                </a:rPr>
                <a:t>7,000</a:t>
              </a:r>
              <a:endParaRPr lang="ja-JP" altLang="ja-JP" sz="1400" i="0" u="none" strike="noStrike">
                <a:solidFill>
                  <a:schemeClr val="tx1"/>
                </a:solidFill>
                <a:effectLst/>
                <a:latin typeface="Arial" panose="020B0604020202020204" pitchFamily="34" charset="0"/>
                <a:ea typeface="Meiryo UI" panose="020B0604030504040204" pitchFamily="50" charset="-128"/>
              </a:endParaRPr>
            </a:p>
          </p:txBody>
        </p:sp>
        <p:sp>
          <p:nvSpPr>
            <p:cNvPr id="40" name="正方形/長方形 19">
              <a:extLst>
                <a:ext uri="{FF2B5EF4-FFF2-40B4-BE49-F238E27FC236}">
                  <a16:creationId xmlns:a16="http://schemas.microsoft.com/office/drawing/2014/main" id="{46113FB4-7B45-1CB4-0817-C86C718856E1}"/>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17753DAB-C04F-6FF9-B05B-27A53578ACF5}"/>
              </a:ext>
            </a:extLst>
          </p:cNvPr>
          <p:cNvGrpSpPr/>
          <p:nvPr/>
        </p:nvGrpSpPr>
        <p:grpSpPr>
          <a:xfrm>
            <a:off x="407364" y="5900976"/>
            <a:ext cx="1098795" cy="602053"/>
            <a:chOff x="1601914" y="2899506"/>
            <a:chExt cx="1598668" cy="602053"/>
          </a:xfrm>
        </p:grpSpPr>
        <p:sp>
          <p:nvSpPr>
            <p:cNvPr id="42" name="正方形/長方形 19">
              <a:extLst>
                <a:ext uri="{FF2B5EF4-FFF2-40B4-BE49-F238E27FC236}">
                  <a16:creationId xmlns:a16="http://schemas.microsoft.com/office/drawing/2014/main" id="{5B9D1D3C-FA31-BC80-DA6E-278A3CBFEEE8}"/>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a:solidFill>
                    <a:schemeClr val="tx1"/>
                  </a:solidFill>
                  <a:latin typeface="Arial" panose="020B0604020202020204" pitchFamily="34" charset="0"/>
                  <a:ea typeface="Meiryo UI" panose="020B0604030504040204" pitchFamily="50" charset="-128"/>
                </a:rPr>
                <a:t>2</a:t>
              </a:r>
              <a:r>
                <a:rPr lang="en-US" altLang="ja-JP" sz="1400" i="0" u="none" strike="noStrike">
                  <a:solidFill>
                    <a:schemeClr val="tx1"/>
                  </a:solidFill>
                  <a:effectLst/>
                  <a:latin typeface="Arial" panose="020B0604020202020204" pitchFamily="34" charset="0"/>
                  <a:ea typeface="Meiryo UI" panose="020B0604030504040204" pitchFamily="50" charset="-128"/>
                </a:rPr>
                <a:t>,000</a:t>
              </a:r>
              <a:endParaRPr lang="ja-JP" altLang="ja-JP" sz="1400" i="0" u="none" strike="noStrike">
                <a:solidFill>
                  <a:schemeClr val="tx1"/>
                </a:solidFill>
                <a:effectLst/>
                <a:latin typeface="Arial" panose="020B0604020202020204" pitchFamily="34" charset="0"/>
                <a:ea typeface="Meiryo UI" panose="020B0604030504040204" pitchFamily="50" charset="-128"/>
              </a:endParaRPr>
            </a:p>
          </p:txBody>
        </p:sp>
        <p:sp>
          <p:nvSpPr>
            <p:cNvPr id="43" name="正方形/長方形 19">
              <a:extLst>
                <a:ext uri="{FF2B5EF4-FFF2-40B4-BE49-F238E27FC236}">
                  <a16:creationId xmlns:a16="http://schemas.microsoft.com/office/drawing/2014/main" id="{A1399FDC-4645-9DB5-60E7-296A1E9C1DFD}"/>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a:solidFill>
                  <a:schemeClr val="tx1"/>
                </a:solidFill>
                <a:effectLst/>
                <a:latin typeface="Arial" panose="020B0604020202020204" pitchFamily="34" charset="0"/>
                <a:ea typeface="Meiryo UI" panose="020B0604030504040204" pitchFamily="50" charset="-128"/>
              </a:endParaRPr>
            </a:p>
          </p:txBody>
        </p:sp>
      </p:grpSp>
      <p:sp>
        <p:nvSpPr>
          <p:cNvPr id="8" name="正方形/長方形 7">
            <a:extLst>
              <a:ext uri="{FF2B5EF4-FFF2-40B4-BE49-F238E27FC236}">
                <a16:creationId xmlns:a16="http://schemas.microsoft.com/office/drawing/2014/main" id="{01D1F44C-722A-DD15-A2D8-63DB60757112}"/>
              </a:ext>
            </a:extLst>
          </p:cNvPr>
          <p:cNvSpPr/>
          <p:nvPr/>
        </p:nvSpPr>
        <p:spPr>
          <a:xfrm>
            <a:off x="4253265" y="2553987"/>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商品</a:t>
            </a:r>
            <a:r>
              <a:rPr kumimoji="1" lang="ja-JP" altLang="en-US" sz="1200" b="1">
                <a:solidFill>
                  <a:srgbClr val="575757"/>
                </a:solidFill>
                <a:latin typeface="Meiryo UI" panose="020B0604030504040204" pitchFamily="50" charset="-128"/>
                <a:ea typeface="Meiryo UI" panose="020B0604030504040204" pitchFamily="50" charset="-128"/>
              </a:rPr>
              <a:t>戦略</a:t>
            </a:r>
          </a:p>
        </p:txBody>
      </p:sp>
      <p:sp>
        <p:nvSpPr>
          <p:cNvPr id="13" name="正方形/長方形 12">
            <a:extLst>
              <a:ext uri="{FF2B5EF4-FFF2-40B4-BE49-F238E27FC236}">
                <a16:creationId xmlns:a16="http://schemas.microsoft.com/office/drawing/2014/main" id="{EF88F056-9112-0C80-F6C5-1D9C3FD12CA8}"/>
              </a:ext>
            </a:extLst>
          </p:cNvPr>
          <p:cNvSpPr/>
          <p:nvPr/>
        </p:nvSpPr>
        <p:spPr>
          <a:xfrm>
            <a:off x="4253265" y="4623749"/>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流通</a:t>
            </a:r>
            <a:r>
              <a:rPr kumimoji="1" lang="ja-JP" altLang="en-US" sz="1200" b="1">
                <a:solidFill>
                  <a:srgbClr val="575757"/>
                </a:solidFill>
                <a:latin typeface="Meiryo UI" panose="020B0604030504040204" pitchFamily="50" charset="-128"/>
                <a:ea typeface="Meiryo UI" panose="020B0604030504040204" pitchFamily="50" charset="-128"/>
              </a:rPr>
              <a:t>戦略</a:t>
            </a:r>
          </a:p>
        </p:txBody>
      </p:sp>
      <p:sp>
        <p:nvSpPr>
          <p:cNvPr id="14" name="正方形/長方形 13">
            <a:extLst>
              <a:ext uri="{FF2B5EF4-FFF2-40B4-BE49-F238E27FC236}">
                <a16:creationId xmlns:a16="http://schemas.microsoft.com/office/drawing/2014/main" id="{6DAA6E81-41A7-24E7-782F-91C35C26C8DD}"/>
              </a:ext>
            </a:extLst>
          </p:cNvPr>
          <p:cNvSpPr/>
          <p:nvPr/>
        </p:nvSpPr>
        <p:spPr>
          <a:xfrm>
            <a:off x="7087715" y="2553987"/>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価格</a:t>
            </a:r>
            <a:r>
              <a:rPr kumimoji="1" lang="ja-JP" altLang="en-US" sz="1200" b="1">
                <a:solidFill>
                  <a:srgbClr val="575757"/>
                </a:solidFill>
                <a:latin typeface="Meiryo UI" panose="020B0604030504040204" pitchFamily="50" charset="-128"/>
                <a:ea typeface="Meiryo UI" panose="020B0604030504040204" pitchFamily="50" charset="-128"/>
              </a:rPr>
              <a:t>戦略</a:t>
            </a:r>
          </a:p>
        </p:txBody>
      </p:sp>
      <p:sp>
        <p:nvSpPr>
          <p:cNvPr id="15" name="正方形/長方形 14">
            <a:extLst>
              <a:ext uri="{FF2B5EF4-FFF2-40B4-BE49-F238E27FC236}">
                <a16:creationId xmlns:a16="http://schemas.microsoft.com/office/drawing/2014/main" id="{A650FC83-300E-4C26-80EE-A07EF830C5C5}"/>
              </a:ext>
            </a:extLst>
          </p:cNvPr>
          <p:cNvSpPr/>
          <p:nvPr/>
        </p:nvSpPr>
        <p:spPr>
          <a:xfrm>
            <a:off x="7099449" y="4623749"/>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販売</a:t>
            </a:r>
            <a:r>
              <a:rPr kumimoji="1" lang="ja-JP" altLang="en-US" sz="1200" b="1">
                <a:solidFill>
                  <a:srgbClr val="575757"/>
                </a:solidFill>
                <a:latin typeface="Meiryo UI" panose="020B0604030504040204" pitchFamily="50" charset="-128"/>
                <a:ea typeface="Meiryo UI" panose="020B0604030504040204" pitchFamily="50" charset="-128"/>
              </a:rPr>
              <a:t>戦略</a:t>
            </a:r>
          </a:p>
        </p:txBody>
      </p:sp>
      <p:sp>
        <p:nvSpPr>
          <p:cNvPr id="16" name="正方形/長方形 15">
            <a:extLst>
              <a:ext uri="{FF2B5EF4-FFF2-40B4-BE49-F238E27FC236}">
                <a16:creationId xmlns:a16="http://schemas.microsoft.com/office/drawing/2014/main" id="{B2BBF4C3-B93D-6F73-8D32-89E63E3B1E05}"/>
              </a:ext>
            </a:extLst>
          </p:cNvPr>
          <p:cNvSpPr/>
          <p:nvPr/>
        </p:nvSpPr>
        <p:spPr>
          <a:xfrm>
            <a:off x="4253265" y="2851858"/>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顧客・マーケットの求めている商品（機能、品質、ブランドイメージ等）と、補助事業で提供する商品・サービスの顧客への訴求ポイント</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EE5E95FF-7A9F-6F6C-EB35-5D41D145E081}"/>
              </a:ext>
            </a:extLst>
          </p:cNvPr>
          <p:cNvSpPr/>
          <p:nvPr/>
        </p:nvSpPr>
        <p:spPr>
          <a:xfrm>
            <a:off x="4253265" y="4921620"/>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顧客・マーケットに商品・サービスを届けるために使用する手段・経路</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52DCC77-7036-E2EE-AF73-2FC89E778AFC}"/>
              </a:ext>
            </a:extLst>
          </p:cNvPr>
          <p:cNvSpPr/>
          <p:nvPr/>
        </p:nvSpPr>
        <p:spPr>
          <a:xfrm>
            <a:off x="7089361" y="2851858"/>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商品・サービスの価格設定と、その設定の根拠となる市場ニーズ</a:t>
            </a:r>
            <a:br>
              <a:rPr kumimoji="1" lang="en-US" altLang="ja-JP" sz="1200">
                <a:solidFill>
                  <a:srgbClr val="575757"/>
                </a:solidFill>
                <a:latin typeface="Meiryo UI" panose="020B0604030504040204" pitchFamily="50" charset="-128"/>
                <a:ea typeface="Meiryo UI" panose="020B0604030504040204" pitchFamily="50" charset="-128"/>
              </a:rPr>
            </a:br>
            <a:r>
              <a:rPr kumimoji="1" lang="ja-JP" altLang="en-US" sz="1200">
                <a:solidFill>
                  <a:srgbClr val="575757"/>
                </a:solidFill>
                <a:latin typeface="Meiryo UI" panose="020B0604030504040204" pitchFamily="50" charset="-128"/>
                <a:ea typeface="Meiryo UI" panose="020B0604030504040204" pitchFamily="50" charset="-128"/>
              </a:rPr>
              <a:t>（高価格帯商品が求められているアンケート調査の結果等）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71B3B2A-FAC3-3FA3-D6AF-AC47AB10A05A}"/>
              </a:ext>
            </a:extLst>
          </p:cNvPr>
          <p:cNvSpPr/>
          <p:nvPr/>
        </p:nvSpPr>
        <p:spPr>
          <a:xfrm>
            <a:off x="7089361" y="4921620"/>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顧客・マーケットからの認知度を高め、訴求ポイントやコンセプトを伝えるために実施想定の手法等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1" name="四角形: 角を丸くする 20">
            <a:extLst>
              <a:ext uri="{FF2B5EF4-FFF2-40B4-BE49-F238E27FC236}">
                <a16:creationId xmlns:a16="http://schemas.microsoft.com/office/drawing/2014/main" id="{7230DD0A-5AB2-90C1-8671-CF2598F6CDA4}"/>
              </a:ext>
            </a:extLst>
          </p:cNvPr>
          <p:cNvSpPr/>
          <p:nvPr/>
        </p:nvSpPr>
        <p:spPr>
          <a:xfrm>
            <a:off x="2335856" y="2712507"/>
            <a:ext cx="1795763" cy="3906391"/>
          </a:xfrm>
          <a:prstGeom prst="roundRect">
            <a:avLst/>
          </a:prstGeom>
          <a:solidFill>
            <a:srgbClr val="F2F2F2"/>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想定されるマーケットとその市場規模</a:t>
            </a:r>
            <a:endParaRPr kumimoji="1" lang="en-US" altLang="ja-JP" sz="1200">
              <a:solidFill>
                <a:srgbClr val="575757"/>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n"/>
            </a:pPr>
            <a:r>
              <a:rPr kumimoji="1" lang="ja-JP" altLang="en-US" sz="1200">
                <a:solidFill>
                  <a:srgbClr val="575757"/>
                </a:solidFill>
                <a:latin typeface="Meiryo UI" panose="020B0604030504040204" pitchFamily="50" charset="-128"/>
                <a:ea typeface="Meiryo UI" panose="020B0604030504040204" pitchFamily="50" charset="-128"/>
              </a:rPr>
              <a:t>買い手の属性</a:t>
            </a:r>
            <a:br>
              <a:rPr kumimoji="1" lang="en-US" altLang="ja-JP" sz="1200">
                <a:solidFill>
                  <a:srgbClr val="575757"/>
                </a:solidFill>
                <a:latin typeface="Meiryo UI" panose="020B0604030504040204" pitchFamily="50" charset="-128"/>
                <a:ea typeface="Meiryo UI" panose="020B0604030504040204" pitchFamily="50" charset="-128"/>
              </a:rPr>
            </a:br>
            <a:r>
              <a:rPr kumimoji="1" lang="ja-JP" altLang="en-US" sz="1200">
                <a:solidFill>
                  <a:srgbClr val="575757"/>
                </a:solidFill>
                <a:latin typeface="Meiryo UI" panose="020B0604030504040204" pitchFamily="50" charset="-128"/>
                <a:ea typeface="Meiryo UI" panose="020B0604030504040204" pitchFamily="50" charset="-128"/>
              </a:rPr>
              <a:t>（</a:t>
            </a:r>
            <a:r>
              <a:rPr kumimoji="1" lang="en-US" altLang="ja-JP" sz="1200" err="1">
                <a:solidFill>
                  <a:srgbClr val="575757"/>
                </a:solidFill>
                <a:latin typeface="Meiryo UI" panose="020B0604030504040204" pitchFamily="50" charset="-128"/>
                <a:ea typeface="Meiryo UI" panose="020B0604030504040204" pitchFamily="50" charset="-128"/>
              </a:rPr>
              <a:t>toB</a:t>
            </a:r>
            <a:r>
              <a:rPr kumimoji="1" lang="en-US" altLang="ja-JP" sz="1200">
                <a:solidFill>
                  <a:srgbClr val="575757"/>
                </a:solidFill>
                <a:latin typeface="Meiryo UI" panose="020B0604030504040204" pitchFamily="50" charset="-128"/>
                <a:ea typeface="Meiryo UI" panose="020B0604030504040204" pitchFamily="50" charset="-128"/>
              </a:rPr>
              <a:t>/</a:t>
            </a:r>
            <a:r>
              <a:rPr kumimoji="1" lang="en-US" altLang="ja-JP" sz="1200" err="1">
                <a:solidFill>
                  <a:srgbClr val="575757"/>
                </a:solidFill>
                <a:latin typeface="Meiryo UI" panose="020B0604030504040204" pitchFamily="50" charset="-128"/>
                <a:ea typeface="Meiryo UI" panose="020B0604030504040204" pitchFamily="50" charset="-128"/>
              </a:rPr>
              <a:t>toC</a:t>
            </a:r>
            <a:r>
              <a:rPr kumimoji="1" lang="ja-JP" altLang="en-US" sz="1200">
                <a:solidFill>
                  <a:srgbClr val="575757"/>
                </a:solidFill>
                <a:latin typeface="Meiryo UI" panose="020B0604030504040204" pitchFamily="50" charset="-128"/>
                <a:ea typeface="Meiryo UI" panose="020B0604030504040204" pitchFamily="50" charset="-128"/>
              </a:rPr>
              <a:t>、既存</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新規、等）</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a16="http://schemas.microsoft.com/office/drawing/2014/main" id="{AC85F182-8145-C212-B8A8-B341D047CE9B}"/>
              </a:ext>
            </a:extLst>
          </p:cNvPr>
          <p:cNvSpPr/>
          <p:nvPr/>
        </p:nvSpPr>
        <p:spPr>
          <a:xfrm>
            <a:off x="2453327" y="2553986"/>
            <a:ext cx="1575749" cy="574669"/>
          </a:xfrm>
          <a:prstGeom prst="roundRect">
            <a:avLst/>
          </a:prstGeom>
          <a:solidFill>
            <a:srgbClr val="DBEEF4"/>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a:solidFill>
                  <a:srgbClr val="575757"/>
                </a:solidFill>
                <a:latin typeface="Meiryo UI" panose="020B0604030504040204" pitchFamily="50" charset="-128"/>
                <a:ea typeface="Meiryo UI" panose="020B0604030504040204" pitchFamily="50" charset="-128"/>
              </a:rPr>
              <a:t>想定される</a:t>
            </a:r>
            <a:br>
              <a:rPr kumimoji="1" lang="en-US" altLang="ja-JP" sz="1600" b="1">
                <a:solidFill>
                  <a:srgbClr val="575757"/>
                </a:solidFill>
                <a:latin typeface="Meiryo UI" panose="020B0604030504040204" pitchFamily="50" charset="-128"/>
                <a:ea typeface="Meiryo UI" panose="020B0604030504040204" pitchFamily="50" charset="-128"/>
              </a:rPr>
            </a:br>
            <a:r>
              <a:rPr kumimoji="1" lang="ja-JP" altLang="en-US" sz="1600" b="1">
                <a:solidFill>
                  <a:srgbClr val="575757"/>
                </a:solidFill>
                <a:latin typeface="Meiryo UI" panose="020B0604030504040204" pitchFamily="50" charset="-128"/>
                <a:ea typeface="Meiryo UI" panose="020B0604030504040204" pitchFamily="50" charset="-128"/>
              </a:rPr>
              <a:t>マーケット・顧客</a:t>
            </a:r>
            <a:endParaRPr kumimoji="1" lang="en-US" altLang="ja-JP" sz="1600" b="1">
              <a:solidFill>
                <a:srgbClr val="575757"/>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37A4B0A0-46EE-311C-C7E8-D96D72F63531}"/>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61666E6-9D6E-F6E7-32EA-BA2D51C5B191}"/>
              </a:ext>
            </a:extLst>
          </p:cNvPr>
          <p:cNvSpPr/>
          <p:nvPr/>
        </p:nvSpPr>
        <p:spPr>
          <a:xfrm>
            <a:off x="510778" y="1283762"/>
            <a:ext cx="8891587" cy="751634"/>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補助事業における売上向上の実現可能性を説明するために、根拠となる製品やサービスのユーザー・マーケットの情報をご記載ください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マーケット規模の測定や市場ニーズの検証ができている場合や、想定される買い手</a:t>
            </a:r>
            <a:r>
              <a:rPr kumimoji="1" lang="en-US" altLang="ja-JP" sz="1200">
                <a:solidFill>
                  <a:schemeClr val="tx1"/>
                </a:solidFill>
                <a:latin typeface="Meiryo UI" panose="020B0604030504040204" pitchFamily="50" charset="-128"/>
                <a:ea typeface="Meiryo UI" panose="020B0604030504040204" pitchFamily="50" charset="-128"/>
              </a:rPr>
              <a:t>(</a:t>
            </a:r>
            <a:r>
              <a:rPr kumimoji="1" lang="en-US" altLang="ja-JP" sz="1200" err="1">
                <a:solidFill>
                  <a:schemeClr val="tx1"/>
                </a:solidFill>
                <a:latin typeface="Meiryo UI" panose="020B0604030504040204" pitchFamily="50" charset="-128"/>
                <a:ea typeface="Meiryo UI" panose="020B0604030504040204" pitchFamily="50" charset="-128"/>
              </a:rPr>
              <a:t>toB,toC</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が明確化されている場合はそれらの情報をご記載ください</a:t>
            </a:r>
          </a:p>
        </p:txBody>
      </p:sp>
      <p:sp>
        <p:nvSpPr>
          <p:cNvPr id="30" name="正方形/長方形 29">
            <a:extLst>
              <a:ext uri="{FF2B5EF4-FFF2-40B4-BE49-F238E27FC236}">
                <a16:creationId xmlns:a16="http://schemas.microsoft.com/office/drawing/2014/main" id="{51EDD655-0BE9-299E-4F92-9BB52D7E7E2B}"/>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cxnSp>
        <p:nvCxnSpPr>
          <p:cNvPr id="31" name="直線コネクタ 30">
            <a:extLst>
              <a:ext uri="{FF2B5EF4-FFF2-40B4-BE49-F238E27FC236}">
                <a16:creationId xmlns:a16="http://schemas.microsoft.com/office/drawing/2014/main" id="{C3AC59B3-BF17-3FFD-7AF5-7856AECCCA6E}"/>
              </a:ext>
            </a:extLst>
          </p:cNvPr>
          <p:cNvCxnSpPr>
            <a:cxnSpLocks/>
          </p:cNvCxnSpPr>
          <p:nvPr/>
        </p:nvCxnSpPr>
        <p:spPr>
          <a:xfrm>
            <a:off x="1362437" y="3514827"/>
            <a:ext cx="475192" cy="389066"/>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E3E5E1DE-2D5C-33BA-584D-47F52F854DB4}"/>
              </a:ext>
            </a:extLst>
          </p:cNvPr>
          <p:cNvSpPr/>
          <p:nvPr/>
        </p:nvSpPr>
        <p:spPr>
          <a:xfrm>
            <a:off x="1585204" y="3647245"/>
            <a:ext cx="1795763"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公募申請時点の直近の確定した決算数値をご入力ください</a:t>
            </a:r>
          </a:p>
        </p:txBody>
      </p:sp>
      <p:cxnSp>
        <p:nvCxnSpPr>
          <p:cNvPr id="34" name="直線コネクタ 33">
            <a:extLst>
              <a:ext uri="{FF2B5EF4-FFF2-40B4-BE49-F238E27FC236}">
                <a16:creationId xmlns:a16="http://schemas.microsoft.com/office/drawing/2014/main" id="{F70F1A9F-CBCF-C98D-8EA3-F4702C014CA3}"/>
              </a:ext>
            </a:extLst>
          </p:cNvPr>
          <p:cNvCxnSpPr>
            <a:cxnSpLocks/>
          </p:cNvCxnSpPr>
          <p:nvPr/>
        </p:nvCxnSpPr>
        <p:spPr>
          <a:xfrm>
            <a:off x="2913515" y="5141142"/>
            <a:ext cx="117471" cy="346313"/>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5" name="正方形/長方形 34">
            <a:extLst>
              <a:ext uri="{FF2B5EF4-FFF2-40B4-BE49-F238E27FC236}">
                <a16:creationId xmlns:a16="http://schemas.microsoft.com/office/drawing/2014/main" id="{8DB5D875-3E6B-07CD-FB79-4579FA8CA4C3}"/>
              </a:ext>
            </a:extLst>
          </p:cNvPr>
          <p:cNvSpPr/>
          <p:nvPr/>
        </p:nvSpPr>
        <p:spPr>
          <a:xfrm>
            <a:off x="2549073" y="5372182"/>
            <a:ext cx="2079488" cy="919089"/>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補助事業の実施によって増加する売上高を明記してください</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また、その増加要因として、想定顧客とマーケティング戦略を記載してください</a:t>
            </a:r>
          </a:p>
        </p:txBody>
      </p:sp>
    </p:spTree>
    <p:extLst>
      <p:ext uri="{BB962C8B-B14F-4D97-AF65-F5344CB8AC3E}">
        <p14:creationId xmlns:p14="http://schemas.microsoft.com/office/powerpoint/2010/main" val="1051831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p:txBody>
          <a:bodyPr vert="horz"/>
          <a:lstStyle/>
          <a:p>
            <a:r>
              <a:rPr kumimoji="1" lang="ja-JP" altLang="en-US">
                <a:solidFill>
                  <a:schemeClr val="bg1"/>
                </a:solidFill>
              </a:rPr>
              <a:t>成長投資計画書</a:t>
            </a:r>
            <a:endParaRPr kumimoji="1" lang="en-US" sz="1463">
              <a:solidFill>
                <a:schemeClr val="bg1"/>
              </a:solidFill>
            </a:endParaRPr>
          </a:p>
        </p:txBody>
      </p:sp>
      <p:sp>
        <p:nvSpPr>
          <p:cNvPr id="12" name="テキスト プレースホルダー 11">
            <a:extLst>
              <a:ext uri="{FF2B5EF4-FFF2-40B4-BE49-F238E27FC236}">
                <a16:creationId xmlns:a16="http://schemas.microsoft.com/office/drawing/2014/main" id="{0BACDA7C-B41E-D23C-36AA-1111272929ED}"/>
              </a:ext>
            </a:extLst>
          </p:cNvPr>
          <p:cNvSpPr>
            <a:spLocks noGrp="1"/>
          </p:cNvSpPr>
          <p:nvPr>
            <p:ph type="body" sz="quarter" idx="12"/>
          </p:nvPr>
        </p:nvSpPr>
        <p:spPr>
          <a:xfrm>
            <a:off x="4635374" y="4611293"/>
            <a:ext cx="4759451" cy="216000"/>
          </a:xfrm>
        </p:spPr>
        <p:txBody>
          <a:bodyPr/>
          <a:lstStyle/>
          <a:p>
            <a:pPr algn="r"/>
            <a:r>
              <a:rPr kumimoji="1" lang="ja-JP" altLang="en-US" sz="1200">
                <a:solidFill>
                  <a:schemeClr val="bg1"/>
                </a:solidFill>
              </a:rPr>
              <a:t>申請者名：Ａ社</a:t>
            </a:r>
            <a:r>
              <a:rPr kumimoji="1" lang="ja-JP" altLang="en-US" sz="1050">
                <a:solidFill>
                  <a:schemeClr val="bg1"/>
                </a:solidFill>
              </a:rPr>
              <a:t>（幹事企業） </a:t>
            </a:r>
            <a:r>
              <a:rPr kumimoji="1" lang="ja-JP" altLang="en-US" sz="1200">
                <a:solidFill>
                  <a:schemeClr val="bg1"/>
                </a:solidFill>
              </a:rPr>
              <a:t>、代表者名：代表取締役社長　</a:t>
            </a:r>
            <a:r>
              <a:rPr kumimoji="1" lang="en-US" altLang="ja-JP" sz="1200" err="1">
                <a:solidFill>
                  <a:schemeClr val="bg1"/>
                </a:solidFill>
              </a:rPr>
              <a:t>xxxx</a:t>
            </a:r>
            <a:endParaRPr kumimoji="1" lang="en-US" altLang="ja-JP" sz="1200">
              <a:solidFill>
                <a:schemeClr val="bg1"/>
              </a:solidFill>
            </a:endParaRPr>
          </a:p>
          <a:p>
            <a:endParaRPr lang="ja-JP" altLang="en-US">
              <a:solidFill>
                <a:schemeClr val="bg1"/>
              </a:solidFill>
            </a:endParaRPr>
          </a:p>
        </p:txBody>
      </p:sp>
      <p:sp>
        <p:nvSpPr>
          <p:cNvPr id="13" name="テキスト プレースホルダー 12">
            <a:extLst>
              <a:ext uri="{FF2B5EF4-FFF2-40B4-BE49-F238E27FC236}">
                <a16:creationId xmlns:a16="http://schemas.microsoft.com/office/drawing/2014/main" id="{1987DA72-6F31-DB78-8E5F-5D99E6388AF2}"/>
              </a:ext>
            </a:extLst>
          </p:cNvPr>
          <p:cNvSpPr>
            <a:spLocks noGrp="1"/>
          </p:cNvSpPr>
          <p:nvPr>
            <p:ph type="body" sz="quarter" idx="13"/>
          </p:nvPr>
        </p:nvSpPr>
        <p:spPr>
          <a:xfrm>
            <a:off x="4635374" y="4891727"/>
            <a:ext cx="4759451" cy="216000"/>
          </a:xfrm>
        </p:spPr>
        <p:txBody>
          <a:bodyPr/>
          <a:lstStyle/>
          <a:p>
            <a:pPr algn="r"/>
            <a:r>
              <a:rPr kumimoji="1" lang="ja-JP" altLang="en-US" sz="1200">
                <a:solidFill>
                  <a:schemeClr val="bg1"/>
                </a:solidFill>
                <a:latin typeface="Meiryo UI" panose="020B0604030504040204" pitchFamily="50" charset="-128"/>
                <a:ea typeface="Meiryo UI" panose="020B0604030504040204" pitchFamily="50" charset="-128"/>
              </a:rPr>
              <a:t>（共同申請者：Ｂ社）</a:t>
            </a:r>
          </a:p>
          <a:p>
            <a:pPr algn="r"/>
            <a:endParaRPr lang="ja-JP" altLang="en-US">
              <a:solidFill>
                <a:schemeClr val="bg1"/>
              </a:solidFill>
            </a:endParaRPr>
          </a:p>
        </p:txBody>
      </p:sp>
      <p:sp>
        <p:nvSpPr>
          <p:cNvPr id="14" name="テキスト プレースホルダー 13">
            <a:extLst>
              <a:ext uri="{FF2B5EF4-FFF2-40B4-BE49-F238E27FC236}">
                <a16:creationId xmlns:a16="http://schemas.microsoft.com/office/drawing/2014/main" id="{ED85C43F-2520-BFB3-7A9C-6A68E5E3D98C}"/>
              </a:ext>
            </a:extLst>
          </p:cNvPr>
          <p:cNvSpPr>
            <a:spLocks noGrp="1"/>
          </p:cNvSpPr>
          <p:nvPr>
            <p:ph type="body" sz="quarter" idx="14"/>
          </p:nvPr>
        </p:nvSpPr>
        <p:spPr>
          <a:xfrm>
            <a:off x="4635374" y="5172161"/>
            <a:ext cx="4759451" cy="216000"/>
          </a:xfrm>
        </p:spPr>
        <p:txBody>
          <a:bodyPr/>
          <a:lstStyle/>
          <a:p>
            <a:pPr algn="r"/>
            <a:r>
              <a:rPr kumimoji="1" lang="ja-JP" altLang="en-US" sz="1200">
                <a:solidFill>
                  <a:schemeClr val="bg1"/>
                </a:solidFill>
                <a:latin typeface="Meiryo UI" panose="020B0604030504040204" pitchFamily="50" charset="-128"/>
                <a:ea typeface="Meiryo UI" panose="020B0604030504040204" pitchFamily="50" charset="-128"/>
              </a:rPr>
              <a:t>（外部支援事業者名：</a:t>
            </a:r>
            <a:r>
              <a:rPr kumimoji="1" lang="en-US" altLang="ja-JP" sz="1200">
                <a:solidFill>
                  <a:schemeClr val="bg1"/>
                </a:solidFill>
                <a:latin typeface="Meiryo UI" panose="020B0604030504040204" pitchFamily="50" charset="-128"/>
                <a:ea typeface="Meiryo UI" panose="020B0604030504040204" pitchFamily="50" charset="-128"/>
              </a:rPr>
              <a:t>C</a:t>
            </a:r>
            <a:r>
              <a:rPr kumimoji="1" lang="ja-JP" altLang="en-US" sz="1200">
                <a:solidFill>
                  <a:schemeClr val="bg1"/>
                </a:solidFill>
                <a:latin typeface="Meiryo UI" panose="020B0604030504040204" pitchFamily="50" charset="-128"/>
                <a:ea typeface="Meiryo UI" panose="020B0604030504040204" pitchFamily="50" charset="-128"/>
              </a:rPr>
              <a:t>社、契約期間：</a:t>
            </a:r>
            <a:r>
              <a:rPr kumimoji="1" lang="en-US" altLang="ja-JP" sz="1200">
                <a:solidFill>
                  <a:schemeClr val="bg1"/>
                </a:solidFill>
                <a:latin typeface="Meiryo UI" panose="020B0604030504040204" pitchFamily="50" charset="-128"/>
                <a:ea typeface="Meiryo UI" panose="020B0604030504040204" pitchFamily="50" charset="-128"/>
              </a:rPr>
              <a:t>xx</a:t>
            </a:r>
            <a:r>
              <a:rPr kumimoji="1" lang="ja-JP" altLang="en-US" sz="1200">
                <a:solidFill>
                  <a:schemeClr val="bg1"/>
                </a:solidFill>
                <a:latin typeface="Meiryo UI" panose="020B0604030504040204" pitchFamily="50" charset="-128"/>
                <a:ea typeface="Meiryo UI" panose="020B0604030504040204" pitchFamily="50" charset="-128"/>
              </a:rPr>
              <a:t>）</a:t>
            </a:r>
            <a:endParaRPr kumimoji="1" lang="en-US" altLang="ja-JP" sz="1200">
              <a:solidFill>
                <a:schemeClr val="bg1"/>
              </a:solidFill>
              <a:latin typeface="Meiryo UI" panose="020B0604030504040204" pitchFamily="50" charset="-128"/>
              <a:ea typeface="Meiryo UI" panose="020B0604030504040204" pitchFamily="50" charset="-128"/>
            </a:endParaRPr>
          </a:p>
          <a:p>
            <a:pPr algn="r"/>
            <a:r>
              <a:rPr kumimoji="1" lang="ja-JP" altLang="en-US" sz="1200">
                <a:solidFill>
                  <a:schemeClr val="bg1"/>
                </a:solidFill>
                <a:latin typeface="Meiryo UI" panose="020B0604030504040204" pitchFamily="50" charset="-128"/>
                <a:ea typeface="Meiryo UI" panose="020B0604030504040204" pitchFamily="50" charset="-128"/>
              </a:rPr>
              <a:t>（確認書を発行した金融機関名：</a:t>
            </a:r>
            <a:r>
              <a:rPr kumimoji="1" lang="en-US" altLang="ja-JP" sz="1200">
                <a:solidFill>
                  <a:schemeClr val="bg1"/>
                </a:solidFill>
                <a:latin typeface="Meiryo UI" panose="020B0604030504040204" pitchFamily="50" charset="-128"/>
                <a:ea typeface="Meiryo UI" panose="020B0604030504040204" pitchFamily="50" charset="-128"/>
              </a:rPr>
              <a:t>D</a:t>
            </a:r>
            <a:r>
              <a:rPr kumimoji="1" lang="ja-JP" altLang="en-US" sz="1200">
                <a:solidFill>
                  <a:schemeClr val="bg1"/>
                </a:solidFill>
                <a:latin typeface="Meiryo UI" panose="020B0604030504040204" pitchFamily="50" charset="-128"/>
                <a:ea typeface="Meiryo UI" panose="020B0604030504040204" pitchFamily="50" charset="-128"/>
              </a:rPr>
              <a:t>銀行）</a:t>
            </a:r>
          </a:p>
          <a:p>
            <a:pPr algn="r"/>
            <a:endParaRPr lang="ja-JP" altLang="en-US">
              <a:solidFill>
                <a:schemeClr val="bg1"/>
              </a:solidFill>
            </a:endParaRPr>
          </a:p>
        </p:txBody>
      </p:sp>
      <p:sp>
        <p:nvSpPr>
          <p:cNvPr id="6" name="テキスト プレースホルダー 11">
            <a:extLst>
              <a:ext uri="{FF2B5EF4-FFF2-40B4-BE49-F238E27FC236}">
                <a16:creationId xmlns:a16="http://schemas.microsoft.com/office/drawing/2014/main" id="{E8E97CA1-5E58-BCD4-7B02-C28CC0A57037}"/>
              </a:ext>
            </a:extLst>
          </p:cNvPr>
          <p:cNvSpPr txBox="1">
            <a:spLocks/>
          </p:cNvSpPr>
          <p:nvPr/>
        </p:nvSpPr>
        <p:spPr>
          <a:xfrm>
            <a:off x="511875" y="3840629"/>
            <a:ext cx="4759451" cy="326622"/>
          </a:xfrm>
          <a:prstGeom prst="rect">
            <a:avLst/>
          </a:prstGeom>
        </p:spPr>
        <p:txBody>
          <a:bodyPr vert="horz" lIns="0" tIns="0" rIns="0" bIns="0" rtlCol="0">
            <a:noAutofit/>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800">
                <a:solidFill>
                  <a:schemeClr val="bg1"/>
                </a:solidFill>
              </a:rPr>
              <a:t>事業名：</a:t>
            </a:r>
            <a:r>
              <a:rPr kumimoji="1" lang="en-US" altLang="ja-JP" sz="1800">
                <a:solidFill>
                  <a:schemeClr val="bg1"/>
                </a:solidFill>
              </a:rPr>
              <a:t>xxx</a:t>
            </a:r>
            <a:endParaRPr lang="zh-TW" altLang="en-US" sz="1800">
              <a:solidFill>
                <a:schemeClr val="bg1"/>
              </a:solidFill>
            </a:endParaRPr>
          </a:p>
        </p:txBody>
      </p:sp>
      <p:sp>
        <p:nvSpPr>
          <p:cNvPr id="9" name="正方形/長方形 8">
            <a:extLst>
              <a:ext uri="{FF2B5EF4-FFF2-40B4-BE49-F238E27FC236}">
                <a16:creationId xmlns:a16="http://schemas.microsoft.com/office/drawing/2014/main" id="{154E3367-7BB5-0BF8-E9DE-C41765549D9B}"/>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47" name="グループ化 46">
            <a:extLst>
              <a:ext uri="{FF2B5EF4-FFF2-40B4-BE49-F238E27FC236}">
                <a16:creationId xmlns:a16="http://schemas.microsoft.com/office/drawing/2014/main" id="{5FE18F8B-4982-D7E4-DF28-192EE790799B}"/>
              </a:ext>
            </a:extLst>
          </p:cNvPr>
          <p:cNvGrpSpPr/>
          <p:nvPr/>
        </p:nvGrpSpPr>
        <p:grpSpPr>
          <a:xfrm>
            <a:off x="1105977" y="4185172"/>
            <a:ext cx="1923512" cy="710169"/>
            <a:chOff x="1105977" y="4185172"/>
            <a:chExt cx="1923512" cy="710169"/>
          </a:xfrm>
        </p:grpSpPr>
        <p:cxnSp>
          <p:nvCxnSpPr>
            <p:cNvPr id="18" name="直線コネクタ 17">
              <a:extLst>
                <a:ext uri="{FF2B5EF4-FFF2-40B4-BE49-F238E27FC236}">
                  <a16:creationId xmlns:a16="http://schemas.microsoft.com/office/drawing/2014/main" id="{3599DDDB-B3A2-0B31-1790-47C2A1FFFE39}"/>
                </a:ext>
              </a:extLst>
            </p:cNvPr>
            <p:cNvCxnSpPr>
              <a:cxnSpLocks/>
            </p:cNvCxnSpPr>
            <p:nvPr/>
          </p:nvCxnSpPr>
          <p:spPr>
            <a:xfrm>
              <a:off x="1760253" y="4185172"/>
              <a:ext cx="173762" cy="471212"/>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87E7EF97-9E97-5333-476C-B89020950680}"/>
                </a:ext>
              </a:extLst>
            </p:cNvPr>
            <p:cNvSpPr/>
            <p:nvPr/>
          </p:nvSpPr>
          <p:spPr>
            <a:xfrm>
              <a:off x="1105977" y="4330195"/>
              <a:ext cx="1923512" cy="565146"/>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ja-JP" altLang="en-US" sz="900" kern="0" spc="50">
                  <a:latin typeface="Meiryo UI" panose="020B0604030504040204" pitchFamily="50" charset="-128"/>
                  <a:ea typeface="Meiryo UI" panose="020B0604030504040204" pitchFamily="50" charset="-128"/>
                </a:rPr>
                <a:t>事業名を明記</a:t>
              </a:r>
              <a:endParaRPr lang="en-US" altLang="ja-JP" sz="900" kern="0" spc="50">
                <a:latin typeface="Meiryo UI" panose="020B0604030504040204" pitchFamily="50" charset="-128"/>
                <a:ea typeface="Meiryo UI" panose="020B0604030504040204" pitchFamily="50" charset="-128"/>
              </a:endParaRP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様式２の「①申請者情報」に記載する事業名と一致させてください</a:t>
              </a:r>
            </a:p>
          </p:txBody>
        </p:sp>
      </p:grpSp>
      <p:grpSp>
        <p:nvGrpSpPr>
          <p:cNvPr id="25" name="グループ化 24">
            <a:extLst>
              <a:ext uri="{FF2B5EF4-FFF2-40B4-BE49-F238E27FC236}">
                <a16:creationId xmlns:a16="http://schemas.microsoft.com/office/drawing/2014/main" id="{62D4CDBC-FA99-5A2B-33D1-2299E9950042}"/>
              </a:ext>
            </a:extLst>
          </p:cNvPr>
          <p:cNvGrpSpPr/>
          <p:nvPr/>
        </p:nvGrpSpPr>
        <p:grpSpPr>
          <a:xfrm>
            <a:off x="4374037" y="5388161"/>
            <a:ext cx="2271254" cy="718862"/>
            <a:chOff x="1044930" y="3928274"/>
            <a:chExt cx="2271254" cy="718862"/>
          </a:xfrm>
        </p:grpSpPr>
        <p:cxnSp>
          <p:nvCxnSpPr>
            <p:cNvPr id="26" name="直線コネクタ 25">
              <a:extLst>
                <a:ext uri="{FF2B5EF4-FFF2-40B4-BE49-F238E27FC236}">
                  <a16:creationId xmlns:a16="http://schemas.microsoft.com/office/drawing/2014/main" id="{5C73EA03-CA3D-BE64-25B7-13BCDE71436B}"/>
                </a:ext>
              </a:extLst>
            </p:cNvPr>
            <p:cNvCxnSpPr>
              <a:cxnSpLocks/>
            </p:cNvCxnSpPr>
            <p:nvPr/>
          </p:nvCxnSpPr>
          <p:spPr>
            <a:xfrm flipH="1">
              <a:off x="3012359" y="3928274"/>
              <a:ext cx="153602" cy="570649"/>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C5A51340-6A64-6B93-8D59-0DC38474BE54}"/>
                </a:ext>
              </a:extLst>
            </p:cNvPr>
            <p:cNvSpPr/>
            <p:nvPr/>
          </p:nvSpPr>
          <p:spPr>
            <a:xfrm>
              <a:off x="1044930" y="4158935"/>
              <a:ext cx="2271254" cy="488201"/>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成長投資計画書等の作成を支援した外部支援者（コンサル等）がいる場合は、当該事業者名及び契約期間を記載</a:t>
              </a:r>
            </a:p>
          </p:txBody>
        </p:sp>
      </p:grpSp>
      <p:grpSp>
        <p:nvGrpSpPr>
          <p:cNvPr id="31" name="グループ化 30">
            <a:extLst>
              <a:ext uri="{FF2B5EF4-FFF2-40B4-BE49-F238E27FC236}">
                <a16:creationId xmlns:a16="http://schemas.microsoft.com/office/drawing/2014/main" id="{FFC5D6B9-38B3-B4AE-F218-2C0345202383}"/>
              </a:ext>
            </a:extLst>
          </p:cNvPr>
          <p:cNvGrpSpPr/>
          <p:nvPr/>
        </p:nvGrpSpPr>
        <p:grpSpPr>
          <a:xfrm>
            <a:off x="4953001" y="4013760"/>
            <a:ext cx="1923512" cy="529960"/>
            <a:chOff x="1237605" y="4357831"/>
            <a:chExt cx="1923512" cy="529960"/>
          </a:xfrm>
        </p:grpSpPr>
        <p:cxnSp>
          <p:nvCxnSpPr>
            <p:cNvPr id="32" name="直線コネクタ 31">
              <a:extLst>
                <a:ext uri="{FF2B5EF4-FFF2-40B4-BE49-F238E27FC236}">
                  <a16:creationId xmlns:a16="http://schemas.microsoft.com/office/drawing/2014/main" id="{6EC01667-6407-2950-C2B8-31A98B6CBAF2}"/>
                </a:ext>
              </a:extLst>
            </p:cNvPr>
            <p:cNvCxnSpPr>
              <a:cxnSpLocks/>
            </p:cNvCxnSpPr>
            <p:nvPr/>
          </p:nvCxnSpPr>
          <p:spPr>
            <a:xfrm flipH="1" flipV="1">
              <a:off x="2779672" y="4608441"/>
              <a:ext cx="150222" cy="279350"/>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7B2695CF-598C-80AC-52EA-D37F2DBD3F7B}"/>
                </a:ext>
              </a:extLst>
            </p:cNvPr>
            <p:cNvSpPr/>
            <p:nvPr/>
          </p:nvSpPr>
          <p:spPr>
            <a:xfrm>
              <a:off x="1237605" y="4357831"/>
              <a:ext cx="1923512" cy="349702"/>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コンソーシアム等による共同申請の場合には、幹事企業を明記</a:t>
              </a:r>
            </a:p>
          </p:txBody>
        </p:sp>
      </p:grpSp>
      <p:grpSp>
        <p:nvGrpSpPr>
          <p:cNvPr id="36" name="グループ化 35">
            <a:extLst>
              <a:ext uri="{FF2B5EF4-FFF2-40B4-BE49-F238E27FC236}">
                <a16:creationId xmlns:a16="http://schemas.microsoft.com/office/drawing/2014/main" id="{FB830E40-A796-A695-AB5E-6AAFF6051716}"/>
              </a:ext>
            </a:extLst>
          </p:cNvPr>
          <p:cNvGrpSpPr/>
          <p:nvPr/>
        </p:nvGrpSpPr>
        <p:grpSpPr>
          <a:xfrm>
            <a:off x="6165130" y="4874964"/>
            <a:ext cx="1710869" cy="211203"/>
            <a:chOff x="1248709" y="4357831"/>
            <a:chExt cx="1710869" cy="211203"/>
          </a:xfrm>
        </p:grpSpPr>
        <p:cxnSp>
          <p:nvCxnSpPr>
            <p:cNvPr id="37" name="直線コネクタ 36">
              <a:extLst>
                <a:ext uri="{FF2B5EF4-FFF2-40B4-BE49-F238E27FC236}">
                  <a16:creationId xmlns:a16="http://schemas.microsoft.com/office/drawing/2014/main" id="{D72E3219-934E-D1C2-B2AF-3C5F576B7794}"/>
                </a:ext>
              </a:extLst>
            </p:cNvPr>
            <p:cNvCxnSpPr>
              <a:cxnSpLocks/>
              <a:endCxn id="38" idx="3"/>
            </p:cNvCxnSpPr>
            <p:nvPr/>
          </p:nvCxnSpPr>
          <p:spPr>
            <a:xfrm flipH="1">
              <a:off x="2793071" y="4463433"/>
              <a:ext cx="166507" cy="0"/>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8" name="正方形/長方形 37">
              <a:extLst>
                <a:ext uri="{FF2B5EF4-FFF2-40B4-BE49-F238E27FC236}">
                  <a16:creationId xmlns:a16="http://schemas.microsoft.com/office/drawing/2014/main" id="{4ABC5EAA-6E60-710D-B220-DA0543B5DD4F}"/>
                </a:ext>
              </a:extLst>
            </p:cNvPr>
            <p:cNvSpPr/>
            <p:nvPr/>
          </p:nvSpPr>
          <p:spPr>
            <a:xfrm>
              <a:off x="1248709" y="4357831"/>
              <a:ext cx="1544362" cy="211203"/>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共同申請する場合に記載</a:t>
              </a:r>
            </a:p>
          </p:txBody>
        </p:sp>
      </p:grpSp>
      <p:grpSp>
        <p:nvGrpSpPr>
          <p:cNvPr id="44" name="グループ化 43">
            <a:extLst>
              <a:ext uri="{FF2B5EF4-FFF2-40B4-BE49-F238E27FC236}">
                <a16:creationId xmlns:a16="http://schemas.microsoft.com/office/drawing/2014/main" id="{32FA25C0-41E8-B664-FC48-3865CDEFEF71}"/>
              </a:ext>
            </a:extLst>
          </p:cNvPr>
          <p:cNvGrpSpPr/>
          <p:nvPr/>
        </p:nvGrpSpPr>
        <p:grpSpPr>
          <a:xfrm>
            <a:off x="7154944" y="3521317"/>
            <a:ext cx="2488677" cy="1022403"/>
            <a:chOff x="921936" y="3865388"/>
            <a:chExt cx="2488677" cy="1022403"/>
          </a:xfrm>
        </p:grpSpPr>
        <p:cxnSp>
          <p:nvCxnSpPr>
            <p:cNvPr id="45" name="直線コネクタ 44">
              <a:extLst>
                <a:ext uri="{FF2B5EF4-FFF2-40B4-BE49-F238E27FC236}">
                  <a16:creationId xmlns:a16="http://schemas.microsoft.com/office/drawing/2014/main" id="{4CCB1713-19BA-3592-6240-4D85A70ED28F}"/>
                </a:ext>
              </a:extLst>
            </p:cNvPr>
            <p:cNvCxnSpPr>
              <a:cxnSpLocks/>
            </p:cNvCxnSpPr>
            <p:nvPr/>
          </p:nvCxnSpPr>
          <p:spPr>
            <a:xfrm flipH="1" flipV="1">
              <a:off x="2779672" y="4608441"/>
              <a:ext cx="150222" cy="279350"/>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46" name="正方形/長方形 45">
              <a:extLst>
                <a:ext uri="{FF2B5EF4-FFF2-40B4-BE49-F238E27FC236}">
                  <a16:creationId xmlns:a16="http://schemas.microsoft.com/office/drawing/2014/main" id="{0C2C27AA-2B2A-9796-72E1-513FB71BA0F8}"/>
                </a:ext>
              </a:extLst>
            </p:cNvPr>
            <p:cNvSpPr/>
            <p:nvPr/>
          </p:nvSpPr>
          <p:spPr>
            <a:xfrm>
              <a:off x="921936" y="3865388"/>
              <a:ext cx="2488677" cy="8421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代表者名は幹事企業の代表者（会社法上の代表権を有する者）のお名前を記載ください</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なおプレゼンテーション審査に進んだ際には代表者の出席が必須となっておりますことも、併せてご留意ください</a:t>
              </a:r>
            </a:p>
          </p:txBody>
        </p:sp>
      </p:grpSp>
    </p:spTree>
    <p:extLst>
      <p:ext uri="{BB962C8B-B14F-4D97-AF65-F5344CB8AC3E}">
        <p14:creationId xmlns:p14="http://schemas.microsoft.com/office/powerpoint/2010/main" val="65656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99AE9CC8-2A85-5C92-B1EB-7E02921DF295}"/>
              </a:ext>
            </a:extLst>
          </p:cNvPr>
          <p:cNvSpPr txBox="1"/>
          <p:nvPr/>
        </p:nvSpPr>
        <p:spPr>
          <a:xfrm>
            <a:off x="393776" y="6021814"/>
            <a:ext cx="9015960" cy="2281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algn="r"/>
            <a:r>
              <a:rPr kumimoji="1" lang="ja-JP" altLang="en-US" sz="1600">
                <a:solidFill>
                  <a:srgbClr val="000000"/>
                </a:solidFill>
                <a:latin typeface="Meiryo UI" panose="020B0604030504040204" pitchFamily="50" charset="-128"/>
                <a:ea typeface="Meiryo UI" panose="020B0604030504040204" pitchFamily="50" charset="-128"/>
              </a:rPr>
              <a:t>代表者名：</a:t>
            </a:r>
            <a:r>
              <a:rPr kumimoji="1" lang="en-US" altLang="ja-JP" sz="1600" u="sng">
                <a:solidFill>
                  <a:srgbClr val="000000"/>
                </a:solidFill>
                <a:latin typeface="Meiryo UI" panose="020B0604030504040204" pitchFamily="50" charset="-128"/>
                <a:ea typeface="Meiryo UI" panose="020B0604030504040204" pitchFamily="50" charset="-128"/>
              </a:rPr>
              <a:t>XXXX</a:t>
            </a:r>
            <a:r>
              <a:rPr kumimoji="1" lang="ja-JP" altLang="en-US" sz="1600" u="sng">
                <a:solidFill>
                  <a:srgbClr val="000000"/>
                </a:solidFill>
                <a:latin typeface="Meiryo UI" panose="020B0604030504040204" pitchFamily="50" charset="-128"/>
                <a:ea typeface="Meiryo UI" panose="020B0604030504040204" pitchFamily="50" charset="-128"/>
              </a:rPr>
              <a:t> </a:t>
            </a:r>
            <a:r>
              <a:rPr kumimoji="1" lang="en-US" altLang="ja-JP" sz="1600" u="sng">
                <a:solidFill>
                  <a:srgbClr val="000000"/>
                </a:solidFill>
                <a:latin typeface="Meiryo UI" panose="020B0604030504040204" pitchFamily="50" charset="-128"/>
                <a:ea typeface="Meiryo UI" panose="020B0604030504040204" pitchFamily="50" charset="-128"/>
              </a:rPr>
              <a:t>XXXX</a:t>
            </a:r>
            <a:endParaRPr lang="ja-JP" altLang="ja-JP" sz="1600" u="sng"/>
          </a:p>
        </p:txBody>
      </p:sp>
      <p:pic>
        <p:nvPicPr>
          <p:cNvPr id="19" name="図 18">
            <a:extLst>
              <a:ext uri="{FF2B5EF4-FFF2-40B4-BE49-F238E27FC236}">
                <a16:creationId xmlns:a16="http://schemas.microsoft.com/office/drawing/2014/main" id="{F3DC23F8-7BA7-4BA0-0F48-7ADD2868C399}"/>
              </a:ext>
            </a:extLst>
          </p:cNvPr>
          <p:cNvPicPr>
            <a:picLocks noChangeAspect="1"/>
          </p:cNvPicPr>
          <p:nvPr/>
        </p:nvPicPr>
        <p:blipFill>
          <a:blip r:embed="rId2"/>
          <a:stretch>
            <a:fillRect/>
          </a:stretch>
        </p:blipFill>
        <p:spPr>
          <a:xfrm>
            <a:off x="417184" y="5530591"/>
            <a:ext cx="9071634" cy="432854"/>
          </a:xfrm>
          <a:prstGeom prst="rect">
            <a:avLst/>
          </a:prstGeom>
        </p:spPr>
      </p:pic>
      <p:sp>
        <p:nvSpPr>
          <p:cNvPr id="4" name="タイトル 3">
            <a:extLst>
              <a:ext uri="{FF2B5EF4-FFF2-40B4-BE49-F238E27FC236}">
                <a16:creationId xmlns:a16="http://schemas.microsoft.com/office/drawing/2014/main" id="{D8277C15-D8F0-EF16-D76D-18F41C416DEE}"/>
              </a:ext>
            </a:extLst>
          </p:cNvPr>
          <p:cNvSpPr>
            <a:spLocks noGrp="1"/>
          </p:cNvSpPr>
          <p:nvPr>
            <p:ph type="title"/>
          </p:nvPr>
        </p:nvSpPr>
        <p:spPr>
          <a:xfrm>
            <a:off x="512291" y="196843"/>
            <a:ext cx="8883347" cy="249299"/>
          </a:xfrm>
        </p:spPr>
        <p:txBody>
          <a:bodyPr vert="horz"/>
          <a:lstStyle/>
          <a:p>
            <a:r>
              <a:rPr kumimoji="1" lang="ja-JP" altLang="en-US" sz="1800" b="1"/>
              <a:t>誓約事項</a:t>
            </a:r>
            <a:endParaRPr lang="ja-JP" altLang="en-US" sz="1800" b="1"/>
          </a:p>
        </p:txBody>
      </p:sp>
      <p:pic>
        <p:nvPicPr>
          <p:cNvPr id="6" name="図 5">
            <a:extLst>
              <a:ext uri="{FF2B5EF4-FFF2-40B4-BE49-F238E27FC236}">
                <a16:creationId xmlns:a16="http://schemas.microsoft.com/office/drawing/2014/main" id="{3C946614-EF11-8E55-3740-4C73040B82F2}"/>
              </a:ext>
            </a:extLst>
          </p:cNvPr>
          <p:cNvPicPr>
            <a:picLocks noChangeAspect="1"/>
          </p:cNvPicPr>
          <p:nvPr/>
        </p:nvPicPr>
        <p:blipFill>
          <a:blip r:embed="rId3"/>
          <a:stretch>
            <a:fillRect/>
          </a:stretch>
        </p:blipFill>
        <p:spPr>
          <a:xfrm>
            <a:off x="337739" y="764917"/>
            <a:ext cx="9230522" cy="4498650"/>
          </a:xfrm>
          <a:prstGeom prst="rect">
            <a:avLst/>
          </a:prstGeom>
        </p:spPr>
      </p:pic>
      <p:sp>
        <p:nvSpPr>
          <p:cNvPr id="2" name="四角形: 角を丸くする 1">
            <a:extLst>
              <a:ext uri="{FF2B5EF4-FFF2-40B4-BE49-F238E27FC236}">
                <a16:creationId xmlns:a16="http://schemas.microsoft.com/office/drawing/2014/main" id="{B8A7D857-2190-2378-4F1D-61C02DE45ED8}"/>
              </a:ext>
            </a:extLst>
          </p:cNvPr>
          <p:cNvSpPr/>
          <p:nvPr/>
        </p:nvSpPr>
        <p:spPr>
          <a:xfrm>
            <a:off x="5047715" y="123408"/>
            <a:ext cx="3968269" cy="480229"/>
          </a:xfrm>
          <a:prstGeom prst="round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b="1">
                <a:solidFill>
                  <a:schemeClr val="tx1"/>
                </a:solidFill>
                <a:latin typeface="Meiryo UI" panose="020B0604030504040204" pitchFamily="50" charset="-128"/>
                <a:ea typeface="Meiryo UI" panose="020B0604030504040204" pitchFamily="50" charset="-128"/>
              </a:rPr>
              <a:t>※</a:t>
            </a:r>
            <a:r>
              <a:rPr kumimoji="1" lang="ja-JP" altLang="en-US" b="1">
                <a:solidFill>
                  <a:schemeClr val="tx1"/>
                </a:solidFill>
                <a:latin typeface="Meiryo UI" panose="020B0604030504040204" pitchFamily="50" charset="-128"/>
                <a:ea typeface="Meiryo UI" panose="020B0604030504040204" pitchFamily="50" charset="-128"/>
              </a:rPr>
              <a:t>本スライドを削除してはいけません。</a:t>
            </a:r>
          </a:p>
        </p:txBody>
      </p:sp>
      <p:sp>
        <p:nvSpPr>
          <p:cNvPr id="7" name="正方形/長方形 6">
            <a:extLst>
              <a:ext uri="{FF2B5EF4-FFF2-40B4-BE49-F238E27FC236}">
                <a16:creationId xmlns:a16="http://schemas.microsoft.com/office/drawing/2014/main" id="{D88E7F96-0A14-0AC2-5077-1B3C092CE526}"/>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grpSp>
        <p:nvGrpSpPr>
          <p:cNvPr id="8" name="グループ化 7">
            <a:extLst>
              <a:ext uri="{FF2B5EF4-FFF2-40B4-BE49-F238E27FC236}">
                <a16:creationId xmlns:a16="http://schemas.microsoft.com/office/drawing/2014/main" id="{B37891D1-A523-671A-7391-B1BBAEADAD48}"/>
              </a:ext>
            </a:extLst>
          </p:cNvPr>
          <p:cNvGrpSpPr/>
          <p:nvPr/>
        </p:nvGrpSpPr>
        <p:grpSpPr>
          <a:xfrm>
            <a:off x="7098384" y="5675825"/>
            <a:ext cx="1596036" cy="417258"/>
            <a:chOff x="851843" y="4597430"/>
            <a:chExt cx="1596036" cy="417258"/>
          </a:xfrm>
        </p:grpSpPr>
        <p:cxnSp>
          <p:nvCxnSpPr>
            <p:cNvPr id="9" name="直線コネクタ 8">
              <a:extLst>
                <a:ext uri="{FF2B5EF4-FFF2-40B4-BE49-F238E27FC236}">
                  <a16:creationId xmlns:a16="http://schemas.microsoft.com/office/drawing/2014/main" id="{3C64A17C-1BA9-A4C5-A757-0FFD509ED174}"/>
                </a:ext>
              </a:extLst>
            </p:cNvPr>
            <p:cNvCxnSpPr>
              <a:cxnSpLocks/>
            </p:cNvCxnSpPr>
            <p:nvPr/>
          </p:nvCxnSpPr>
          <p:spPr>
            <a:xfrm flipH="1" flipV="1">
              <a:off x="1817528" y="4808633"/>
              <a:ext cx="190931" cy="206055"/>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83DAAFF3-C7C4-1F73-B48A-0A01AB186481}"/>
                </a:ext>
              </a:extLst>
            </p:cNvPr>
            <p:cNvSpPr/>
            <p:nvPr/>
          </p:nvSpPr>
          <p:spPr>
            <a:xfrm>
              <a:off x="851843" y="4597430"/>
              <a:ext cx="1596036" cy="211203"/>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代表者名をご記載ください</a:t>
              </a:r>
            </a:p>
          </p:txBody>
        </p:sp>
      </p:grpSp>
    </p:spTree>
    <p:extLst>
      <p:ext uri="{BB962C8B-B14F-4D97-AF65-F5344CB8AC3E}">
        <p14:creationId xmlns:p14="http://schemas.microsoft.com/office/powerpoint/2010/main" val="2811439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424753" y="502065"/>
            <a:ext cx="1464939" cy="75628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0475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3250">
                <a:solidFill>
                  <a:schemeClr val="bg1"/>
                </a:solidFill>
                <a:latin typeface="Trebuchet MS" panose="020B0603020202020204" pitchFamily="34" charset="0"/>
                <a:ea typeface="Meiryo UI" panose="020B0604030504040204" pitchFamily="50" charset="-128"/>
              </a:rPr>
              <a:t> </a:t>
            </a:r>
            <a:endParaRPr kumimoji="1" lang="en-US" sz="3250">
              <a:solidFill>
                <a:schemeClr val="bg1"/>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1780635" y="522441"/>
            <a:ext cx="5945626" cy="6082475"/>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29250" rIns="74295" bIns="0" numCol="1" spcCol="0" rtlCol="0" fromWordArt="0" anchor="t" anchorCtr="0" forceAA="0" compatLnSpc="1">
            <a:prstTxWarp prst="textNoShape">
              <a:avLst/>
            </a:prstTxWarp>
            <a:spAutoFit/>
          </a:bodyPr>
          <a:lstStyle/>
          <a:p>
            <a:pPr marL="228600" indent="-228600">
              <a:spcBef>
                <a:spcPts val="163"/>
              </a:spcBef>
              <a:buFont typeface="+mj-ea"/>
              <a:buAutoNum type="circleNumDbPlain"/>
            </a:pPr>
            <a:r>
              <a:rPr kumimoji="1" lang="ja-JP" altLang="en-US" sz="1400" b="1">
                <a:solidFill>
                  <a:schemeClr val="bg1"/>
                </a:solidFill>
                <a:latin typeface="Meiryo UI" panose="020B0604030504040204" pitchFamily="50" charset="-128"/>
                <a:ea typeface="Meiryo UI" panose="020B0604030504040204" pitchFamily="50" charset="-128"/>
              </a:rPr>
              <a:t>申請者の経営戦略について</a:t>
            </a:r>
            <a:endParaRPr kumimoji="1" lang="en-US" altLang="ja-JP" sz="1400" b="1">
              <a:solidFill>
                <a:schemeClr val="bg1"/>
              </a:solidFill>
              <a:latin typeface="Meiryo UI" panose="020B0604030504040204" pitchFamily="50" charset="-128"/>
              <a:ea typeface="Meiryo UI" panose="020B0604030504040204" pitchFamily="50" charset="-128"/>
            </a:endParaRP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長期成長ビジョン</a:t>
            </a: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現状分析の状況：外部環境</a:t>
            </a: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現状分析の状況：内部環境</a:t>
            </a: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事業戦略</a:t>
            </a: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推進体制</a:t>
            </a:r>
            <a:endParaRPr kumimoji="1" lang="en-US" altLang="ja-JP" sz="1400">
              <a:solidFill>
                <a:schemeClr val="bg1"/>
              </a:solidFill>
              <a:latin typeface="Meiryo UI" panose="020B0604030504040204" pitchFamily="50" charset="-128"/>
              <a:ea typeface="Meiryo UI" panose="020B0604030504040204" pitchFamily="50" charset="-128"/>
            </a:endParaRPr>
          </a:p>
          <a:p>
            <a:pPr marL="185738" indent="-185738">
              <a:spcBef>
                <a:spcPts val="600"/>
              </a:spcBef>
              <a:buFont typeface="+mj-lt"/>
              <a:buAutoNum type="circleNumDbPlain"/>
            </a:pPr>
            <a:r>
              <a:rPr kumimoji="1" lang="ja-JP" altLang="en-US" sz="1400" b="1">
                <a:solidFill>
                  <a:schemeClr val="bg1"/>
                </a:solidFill>
                <a:latin typeface="Meiryo UI" panose="020B0604030504040204" pitchFamily="50" charset="-128"/>
                <a:ea typeface="Meiryo UI" panose="020B0604030504040204" pitchFamily="50" charset="-128"/>
              </a:rPr>
              <a:t>補助事業について</a:t>
            </a:r>
            <a:endParaRPr kumimoji="1" lang="en-US" altLang="ja-JP" sz="1400" b="1">
              <a:solidFill>
                <a:schemeClr val="bg1"/>
              </a:solidFill>
              <a:latin typeface="Meiryo UI" panose="020B0604030504040204" pitchFamily="50" charset="-128"/>
              <a:ea typeface="Meiryo UI" panose="020B0604030504040204" pitchFamily="50" charset="-128"/>
            </a:endParaRPr>
          </a:p>
          <a:p>
            <a:pPr marL="685800" lvl="1" indent="-228600">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補助事業の概要</a:t>
            </a:r>
            <a:endParaRPr kumimoji="1" lang="en-US" altLang="ja-JP" sz="1400">
              <a:solidFill>
                <a:schemeClr val="bg1"/>
              </a:solidFill>
              <a:latin typeface="Meiryo UI" panose="020B0604030504040204" pitchFamily="50" charset="-128"/>
              <a:ea typeface="Meiryo UI" panose="020B0604030504040204" pitchFamily="50" charset="-128"/>
            </a:endParaRPr>
          </a:p>
          <a:p>
            <a:pPr marL="642938" lvl="1" indent="-185738">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先進性・成長性</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製品・生産方式等の優位性確保</a:t>
            </a: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労働生産性向上の見込み</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売上向上の見込み</a:t>
            </a:r>
          </a:p>
          <a:p>
            <a:pPr marL="642938" lvl="1" indent="-185738">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地域への波及効果</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賃上げ計画</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参加企業や地域企業への波及効果</a:t>
            </a:r>
          </a:p>
          <a:p>
            <a:pPr marL="642938" lvl="1" indent="-185738">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大規模投資・費用対効果</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投資の規模</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費用対効果</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補助事業による行動変容への寄与</a:t>
            </a:r>
            <a:endParaRPr kumimoji="1" lang="en-US" altLang="ja-JP" sz="1400">
              <a:solidFill>
                <a:schemeClr val="bg1"/>
              </a:solidFill>
              <a:latin typeface="Meiryo UI" panose="020B0604030504040204" pitchFamily="50" charset="-128"/>
              <a:ea typeface="Meiryo UI" panose="020B0604030504040204" pitchFamily="50" charset="-128"/>
            </a:endParaRPr>
          </a:p>
          <a:p>
            <a:pPr marL="642938" lvl="1" indent="-185738">
              <a:spcBef>
                <a:spcPts val="163"/>
              </a:spcBef>
              <a:buFont typeface="+mj-lt"/>
              <a:buAutoNum type="arabicPeriod"/>
            </a:pPr>
            <a:r>
              <a:rPr kumimoji="1" lang="ja-JP" altLang="en-US" sz="1400">
                <a:solidFill>
                  <a:schemeClr val="bg1"/>
                </a:solidFill>
                <a:latin typeface="Meiryo UI" panose="020B0604030504040204" pitchFamily="50" charset="-128"/>
                <a:ea typeface="Meiryo UI" panose="020B0604030504040204" pitchFamily="50" charset="-128"/>
              </a:rPr>
              <a:t>実現可能性</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実施体制</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財務状況</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スケジュール</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実施上の課題</a:t>
            </a:r>
            <a:endParaRPr kumimoji="1" lang="en-US" altLang="ja-JP" sz="140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a:solidFill>
                  <a:schemeClr val="bg1"/>
                </a:solidFill>
                <a:latin typeface="Meiryo UI" panose="020B0604030504040204" pitchFamily="50" charset="-128"/>
                <a:ea typeface="Meiryo UI" panose="020B0604030504040204" pitchFamily="50" charset="-128"/>
              </a:rPr>
              <a:t>製品・サービスの市場分析</a:t>
            </a:r>
            <a:endParaRPr kumimoji="1" lang="en-US" altLang="ja-JP" sz="1400">
              <a:solidFill>
                <a:schemeClr val="bg1"/>
              </a:solidFill>
              <a:latin typeface="Meiryo UI" panose="020B0604030504040204" pitchFamily="50" charset="-128"/>
              <a:ea typeface="Meiryo UI" panose="020B0604030504040204" pitchFamily="50" charset="-128"/>
            </a:endParaRPr>
          </a:p>
        </p:txBody>
      </p:sp>
      <p:sp>
        <p:nvSpPr>
          <p:cNvPr id="3" name="タイトル 3">
            <a:extLst>
              <a:ext uri="{FF2B5EF4-FFF2-40B4-BE49-F238E27FC236}">
                <a16:creationId xmlns:a16="http://schemas.microsoft.com/office/drawing/2014/main" id="{7F61D38F-9A01-CA14-E545-FEC6D7CB34D5}"/>
              </a:ext>
            </a:extLst>
          </p:cNvPr>
          <p:cNvSpPr txBox="1">
            <a:spLocks/>
          </p:cNvSpPr>
          <p:nvPr/>
        </p:nvSpPr>
        <p:spPr>
          <a:xfrm>
            <a:off x="511875" y="242563"/>
            <a:ext cx="8883347" cy="259502"/>
          </a:xfrm>
          <a:prstGeom prst="rect">
            <a:avLst/>
          </a:prstGeom>
        </p:spPr>
        <p:txBody>
          <a:bodyPr vert="horz"/>
          <a:lst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400" b="1">
                <a:solidFill>
                  <a:schemeClr val="bg1"/>
                </a:solidFill>
              </a:rPr>
              <a:t>目次</a:t>
            </a:r>
            <a:endParaRPr lang="ja-JP" altLang="en-US" sz="1400" b="1">
              <a:solidFill>
                <a:schemeClr val="bg1"/>
              </a:solidFill>
            </a:endParaRPr>
          </a:p>
        </p:txBody>
      </p:sp>
      <p:sp>
        <p:nvSpPr>
          <p:cNvPr id="4" name="正方形/長方形 3">
            <a:extLst>
              <a:ext uri="{FF2B5EF4-FFF2-40B4-BE49-F238E27FC236}">
                <a16:creationId xmlns:a16="http://schemas.microsoft.com/office/drawing/2014/main" id="{FA702B4C-79F1-D76B-643F-3D285719E1AF}"/>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992094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ABF19AF5-B648-0086-CA9A-CA6969FA6E61}"/>
              </a:ext>
            </a:extLst>
          </p:cNvPr>
          <p:cNvSpPr>
            <a:spLocks noGrp="1"/>
          </p:cNvSpPr>
          <p:nvPr>
            <p:ph type="body" sz="quarter" idx="13"/>
          </p:nvPr>
        </p:nvSpPr>
        <p:spPr/>
        <p:txBody>
          <a:bodyPr/>
          <a:lstStyle/>
          <a:p>
            <a:r>
              <a:rPr kumimoji="1" lang="ja-JP" altLang="en-US" b="1">
                <a:solidFill>
                  <a:schemeClr val="bg1"/>
                </a:solidFill>
              </a:rPr>
              <a:t>① </a:t>
            </a:r>
            <a:r>
              <a:rPr kumimoji="1" lang="ja-JP" altLang="en-US" sz="3200" b="1">
                <a:solidFill>
                  <a:schemeClr val="bg1"/>
                </a:solidFill>
                <a:latin typeface="Meiryo UI" panose="020B0604030504040204" pitchFamily="50" charset="-128"/>
                <a:ea typeface="Meiryo UI" panose="020B0604030504040204" pitchFamily="50" charset="-128"/>
              </a:rPr>
              <a:t>申請者の経営戦略について</a:t>
            </a:r>
            <a:endParaRPr kumimoji="1" lang="en-US" altLang="ja-JP" sz="3200" b="1">
              <a:solidFill>
                <a:schemeClr val="bg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A227713B-0242-AD03-9684-90FD821625E2}"/>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フリーフォーム: 図形 21">
            <a:extLst>
              <a:ext uri="{FF2B5EF4-FFF2-40B4-BE49-F238E27FC236}">
                <a16:creationId xmlns:a16="http://schemas.microsoft.com/office/drawing/2014/main" id="{4AE0B7E0-0A1A-D70F-4D1F-F058EB9E507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23" name="フリーフォーム: 図形 22">
            <a:extLst>
              <a:ext uri="{FF2B5EF4-FFF2-40B4-BE49-F238E27FC236}">
                <a16:creationId xmlns:a16="http://schemas.microsoft.com/office/drawing/2014/main" id="{B5E7361A-BA58-5E0B-9B1C-F329D4CF785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4" name="フリーフォーム: 図形 23">
            <a:extLst>
              <a:ext uri="{FF2B5EF4-FFF2-40B4-BE49-F238E27FC236}">
                <a16:creationId xmlns:a16="http://schemas.microsoft.com/office/drawing/2014/main" id="{39BB6464-0EAE-F2E2-5FB6-A173BA4D95D8}"/>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41" name="正方形/長方形 40">
            <a:extLst>
              <a:ext uri="{FF2B5EF4-FFF2-40B4-BE49-F238E27FC236}">
                <a16:creationId xmlns:a16="http://schemas.microsoft.com/office/drawing/2014/main" id="{77B052C4-F040-7544-4578-0E254AADF3C7}"/>
              </a:ext>
            </a:extLst>
          </p:cNvPr>
          <p:cNvSpPr/>
          <p:nvPr/>
        </p:nvSpPr>
        <p:spPr>
          <a:xfrm>
            <a:off x="503635" y="2131858"/>
            <a:ext cx="4306901" cy="4214669"/>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400" b="1">
                <a:solidFill>
                  <a:prstClr val="black"/>
                </a:solidFill>
                <a:latin typeface="Meiryo UI" panose="020B0604030504040204" pitchFamily="50" charset="-128"/>
                <a:ea typeface="Meiryo UI" panose="020B0604030504040204" pitchFamily="50" charset="-128"/>
              </a:rPr>
              <a:t>長期成長ビジョン（目指す姿・ビジネスモデル）</a:t>
            </a:r>
            <a:endParaRPr kumimoji="1" lang="en-US" altLang="ja-JP" sz="1400" b="1">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（会社（又はグループ全体）が長期的（５～</a:t>
            </a:r>
            <a:r>
              <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10</a:t>
            </a: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年後）に目指す姿として、社会に対しどのような価値を提供するか等のビジョンについてご記載ください）</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7" name="正方形/長方形 6">
            <a:extLst>
              <a:ext uri="{FF2B5EF4-FFF2-40B4-BE49-F238E27FC236}">
                <a16:creationId xmlns:a16="http://schemas.microsoft.com/office/drawing/2014/main" id="{22348DD3-C60C-7343-E60A-736891DAA783}"/>
              </a:ext>
            </a:extLst>
          </p:cNvPr>
          <p:cNvSpPr/>
          <p:nvPr/>
        </p:nvSpPr>
        <p:spPr>
          <a:xfrm>
            <a:off x="8101281" y="1"/>
            <a:ext cx="1804719" cy="334047"/>
          </a:xfrm>
          <a:prstGeom prst="rect">
            <a:avLst/>
          </a:prstGeom>
          <a:solidFill>
            <a:srgbClr val="DBEEF4"/>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a:solidFill>
                  <a:srgbClr val="575757"/>
                </a:solidFill>
                <a:latin typeface="Meiryo UI" panose="020B0604030504040204" pitchFamily="50" charset="-128"/>
                <a:ea typeface="Meiryo UI" panose="020B0604030504040204" pitchFamily="50" charset="-128"/>
              </a:rPr>
              <a:t>本スライドは採択された場合、交付決定後に</a:t>
            </a:r>
            <a:r>
              <a:rPr kumimoji="1" lang="en-US" altLang="ja-JP" sz="900">
                <a:solidFill>
                  <a:srgbClr val="575757"/>
                </a:solidFill>
                <a:latin typeface="Meiryo UI" panose="020B0604030504040204" pitchFamily="50" charset="-128"/>
                <a:ea typeface="Meiryo UI" panose="020B0604030504040204" pitchFamily="50" charset="-128"/>
              </a:rPr>
              <a:t>HP</a:t>
            </a:r>
            <a:r>
              <a:rPr kumimoji="1" lang="ja-JP" altLang="en-US" sz="900">
                <a:solidFill>
                  <a:srgbClr val="575757"/>
                </a:solidFill>
                <a:latin typeface="Meiryo UI" panose="020B0604030504040204" pitchFamily="50" charset="-128"/>
                <a:ea typeface="Meiryo UI" panose="020B0604030504040204" pitchFamily="50" charset="-128"/>
              </a:rPr>
              <a:t>上で掲載します</a:t>
            </a:r>
          </a:p>
        </p:txBody>
      </p:sp>
      <p:sp>
        <p:nvSpPr>
          <p:cNvPr id="4" name="タイトル 3">
            <a:extLst>
              <a:ext uri="{FF2B5EF4-FFF2-40B4-BE49-F238E27FC236}">
                <a16:creationId xmlns:a16="http://schemas.microsoft.com/office/drawing/2014/main" id="{EE7BEE3E-4A5E-DA8A-E407-02B7733F2028}"/>
              </a:ext>
            </a:extLst>
          </p:cNvPr>
          <p:cNvSpPr>
            <a:spLocks noGrp="1"/>
          </p:cNvSpPr>
          <p:nvPr>
            <p:ph type="title"/>
          </p:nvPr>
        </p:nvSpPr>
        <p:spPr>
          <a:xfrm>
            <a:off x="511875" y="242563"/>
            <a:ext cx="8883347" cy="166199"/>
          </a:xfrm>
        </p:spPr>
        <p:txBody>
          <a:bodyPr vert="horz"/>
          <a:lstStyle/>
          <a:p>
            <a:r>
              <a:rPr lang="en-US" altLang="ja-JP" sz="1200"/>
              <a:t>1.</a:t>
            </a:r>
            <a:r>
              <a:rPr lang="ja-JP" altLang="en-US" sz="1200"/>
              <a:t>長期成長ビジョン</a:t>
            </a:r>
            <a:endParaRPr lang="ja-JP" altLang="en-US"/>
          </a:p>
        </p:txBody>
      </p:sp>
      <p:sp>
        <p:nvSpPr>
          <p:cNvPr id="5" name="テキスト プレースホルダー 4">
            <a:extLst>
              <a:ext uri="{FF2B5EF4-FFF2-40B4-BE49-F238E27FC236}">
                <a16:creationId xmlns:a16="http://schemas.microsoft.com/office/drawing/2014/main" id="{926AB434-B0D4-4931-F0FB-ACD3B44A822E}"/>
              </a:ext>
            </a:extLst>
          </p:cNvPr>
          <p:cNvSpPr>
            <a:spLocks noGrp="1"/>
          </p:cNvSpPr>
          <p:nvPr>
            <p:ph type="body" sz="quarter" idx="15"/>
          </p:nvPr>
        </p:nvSpPr>
        <p:spPr/>
        <p:txBody>
          <a:bodyPr/>
          <a:lstStyle/>
          <a:p>
            <a:endParaRPr lang="ja-JP" altLang="en-US">
              <a:solidFill>
                <a:schemeClr val="tx1"/>
              </a:solidFill>
            </a:endParaRPr>
          </a:p>
        </p:txBody>
      </p:sp>
      <p:sp>
        <p:nvSpPr>
          <p:cNvPr id="20" name="フリーフォーム: 図形 19">
            <a:extLst>
              <a:ext uri="{FF2B5EF4-FFF2-40B4-BE49-F238E27FC236}">
                <a16:creationId xmlns:a16="http://schemas.microsoft.com/office/drawing/2014/main" id="{F5A947A0-ED15-B83C-26C7-2B25C36B12C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ア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イ ウ</a:t>
            </a:r>
          </a:p>
        </p:txBody>
      </p:sp>
      <p:sp>
        <p:nvSpPr>
          <p:cNvPr id="21" name="フリーフォーム: 図形 20">
            <a:extLst>
              <a:ext uri="{FF2B5EF4-FFF2-40B4-BE49-F238E27FC236}">
                <a16:creationId xmlns:a16="http://schemas.microsoft.com/office/drawing/2014/main" id="{F0E88995-DB62-D8F8-CBD6-25C27E355512}"/>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10" name="正方形/長方形 9">
            <a:extLst>
              <a:ext uri="{FF2B5EF4-FFF2-40B4-BE49-F238E27FC236}">
                <a16:creationId xmlns:a16="http://schemas.microsoft.com/office/drawing/2014/main" id="{90312C3D-3C69-D6CD-5E65-1F12F5924E7A}"/>
              </a:ext>
            </a:extLst>
          </p:cNvPr>
          <p:cNvSpPr/>
          <p:nvPr/>
        </p:nvSpPr>
        <p:spPr>
          <a:xfrm>
            <a:off x="5033024" y="4336070"/>
            <a:ext cx="4362198" cy="2010458"/>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prstClr val="black"/>
                </a:solidFill>
                <a:latin typeface="Meiryo UI" panose="020B0604030504040204" pitchFamily="50" charset="-128"/>
                <a:ea typeface="Meiryo UI" panose="020B0604030504040204" pitchFamily="50" charset="-128"/>
              </a:rPr>
              <a:t>内発的動機</a:t>
            </a:r>
            <a:endParaRPr kumimoji="1" lang="en-US" altLang="ja-JP" sz="1400" b="1">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（長期成長ビジョンを掲げるに至った、経営者の原体験や動機等の内発的動機をご記載ください）</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17" name="正方形/長方形 16">
            <a:extLst>
              <a:ext uri="{FF2B5EF4-FFF2-40B4-BE49-F238E27FC236}">
                <a16:creationId xmlns:a16="http://schemas.microsoft.com/office/drawing/2014/main" id="{B1BB7866-8377-F802-B4A6-20FF2217758C}"/>
              </a:ext>
            </a:extLst>
          </p:cNvPr>
          <p:cNvSpPr/>
          <p:nvPr/>
        </p:nvSpPr>
        <p:spPr>
          <a:xfrm>
            <a:off x="5033024" y="2160855"/>
            <a:ext cx="4362198" cy="2010458"/>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prstClr val="black"/>
                </a:solidFill>
                <a:latin typeface="Meiryo UI" panose="020B0604030504040204" pitchFamily="50" charset="-128"/>
                <a:ea typeface="Meiryo UI" panose="020B0604030504040204" pitchFamily="50" charset="-128"/>
              </a:rPr>
              <a:t>外発的動機</a:t>
            </a:r>
            <a:endParaRPr kumimoji="1" lang="en-US" altLang="ja-JP" sz="1400" b="1">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（長期成長ビジョンを掲げるに至った、社会課題や顧客ニーズの変化等のメガトレンドに対する認識を外発的動機としてご記載ください）</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6" name="二等辺三角形 5">
            <a:extLst>
              <a:ext uri="{FF2B5EF4-FFF2-40B4-BE49-F238E27FC236}">
                <a16:creationId xmlns:a16="http://schemas.microsoft.com/office/drawing/2014/main" id="{F3659218-8278-A956-4907-072AEA93AADA}"/>
              </a:ext>
            </a:extLst>
          </p:cNvPr>
          <p:cNvSpPr/>
          <p:nvPr/>
        </p:nvSpPr>
        <p:spPr>
          <a:xfrm rot="16200000">
            <a:off x="3955691" y="3015696"/>
            <a:ext cx="1932177" cy="222488"/>
          </a:xfrm>
          <a:prstGeom prst="triangle">
            <a:avLst>
              <a:gd name="adj" fmla="val 44369"/>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二等辺三角形 7">
            <a:extLst>
              <a:ext uri="{FF2B5EF4-FFF2-40B4-BE49-F238E27FC236}">
                <a16:creationId xmlns:a16="http://schemas.microsoft.com/office/drawing/2014/main" id="{77AED3DD-8C0E-4D47-0111-6882C09002AE}"/>
              </a:ext>
            </a:extLst>
          </p:cNvPr>
          <p:cNvSpPr/>
          <p:nvPr/>
        </p:nvSpPr>
        <p:spPr>
          <a:xfrm rot="16200000">
            <a:off x="3933686" y="5227691"/>
            <a:ext cx="1976190" cy="222488"/>
          </a:xfrm>
          <a:prstGeom prst="triangle">
            <a:avLst>
              <a:gd name="adj" fmla="val 44369"/>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058FD074-D71A-D986-5F92-1517989EDF9C}"/>
              </a:ext>
            </a:extLst>
          </p:cNvPr>
          <p:cNvSpPr/>
          <p:nvPr/>
        </p:nvSpPr>
        <p:spPr>
          <a:xfrm>
            <a:off x="609600" y="4711485"/>
            <a:ext cx="4057650" cy="1470240"/>
          </a:xfrm>
          <a:prstGeom prst="rect">
            <a:avLst/>
          </a:prstGeom>
          <a:solidFill>
            <a:srgbClr val="FFFF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a:solidFill>
                  <a:prstClr val="black"/>
                </a:solidFill>
                <a:latin typeface="Meiryo UI" panose="020B0604030504040204" pitchFamily="50" charset="-128"/>
                <a:ea typeface="Meiryo UI" panose="020B0604030504040204" pitchFamily="50" charset="-128"/>
              </a:rPr>
              <a:t>会社全体の売上成長目標（～</a:t>
            </a:r>
            <a:r>
              <a:rPr kumimoji="1" lang="en-US" altLang="ja-JP" sz="1400" b="1">
                <a:solidFill>
                  <a:prstClr val="black"/>
                </a:solidFill>
                <a:latin typeface="Meiryo UI" panose="020B0604030504040204" pitchFamily="50" charset="-128"/>
                <a:ea typeface="Meiryo UI" panose="020B0604030504040204" pitchFamily="50" charset="-128"/>
              </a:rPr>
              <a:t>XX</a:t>
            </a:r>
            <a:r>
              <a:rPr kumimoji="1" lang="ja-JP" altLang="en-US" sz="1400" b="1">
                <a:solidFill>
                  <a:prstClr val="black"/>
                </a:solidFill>
                <a:latin typeface="Meiryo UI" panose="020B0604030504040204" pitchFamily="50" charset="-128"/>
                <a:ea typeface="Meiryo UI" panose="020B0604030504040204" pitchFamily="50" charset="-128"/>
              </a:rPr>
              <a:t>年）</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売上高成長率</a:t>
            </a:r>
            <a:r>
              <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売上高増加額</a:t>
            </a:r>
            <a:r>
              <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r>
              <a:rPr kumimoji="1"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億円</a:t>
            </a:r>
            <a:endParaRPr kumimoji="1" lang="en-US" altLang="ja-JP" sz="1200" b="1" i="0" u="none" strike="noStrike" kern="1200" cap="none" spc="0" normalizeH="0" baseline="0" noProof="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R="0" lvl="0" fontAlgn="auto">
              <a:lnSpc>
                <a:spcPct val="100000"/>
              </a:lnSpc>
              <a:spcBef>
                <a:spcPts val="0"/>
              </a:spcBef>
              <a:spcAft>
                <a:spcPts val="0"/>
              </a:spcAft>
              <a:buClrTx/>
              <a:buSzTx/>
              <a:tabLst/>
              <a:defRPr/>
            </a:pPr>
            <a:r>
              <a:rPr kumimoji="1" lang="ja-JP" altLang="en-US" sz="1400" b="1">
                <a:solidFill>
                  <a:prstClr val="black"/>
                </a:solidFill>
                <a:latin typeface="Meiryo UI" panose="020B0604030504040204" pitchFamily="50" charset="-128"/>
                <a:ea typeface="Meiryo UI" panose="020B0604030504040204" pitchFamily="50" charset="-128"/>
              </a:rPr>
              <a:t>会社全体の賃上げ目標</a:t>
            </a:r>
            <a:endParaRPr kumimoji="1" lang="en-US" altLang="ja-JP" sz="1400" b="1">
              <a:solidFill>
                <a:prstClr val="black"/>
              </a:solidFill>
              <a:latin typeface="Meiryo UI" panose="020B0604030504040204" pitchFamily="50" charset="-128"/>
              <a:ea typeface="Meiryo UI" panose="020B0604030504040204" pitchFamily="50" charset="-128"/>
            </a:endParaRPr>
          </a:p>
          <a:p>
            <a:pPr marL="171450" indent="-171450">
              <a:buFont typeface="EYInterstate" panose="02000503020000020004" pitchFamily="2" charset="0"/>
              <a:buChar char="•"/>
              <a:defRPr/>
            </a:pPr>
            <a:r>
              <a:rPr kumimoji="1" lang="en-US" altLang="ja-JP" sz="1200">
                <a:solidFill>
                  <a:srgbClr val="575757"/>
                </a:solidFill>
                <a:latin typeface="Meiryo UI" panose="020B0604030504040204" pitchFamily="50" charset="-128"/>
                <a:ea typeface="Meiryo UI" panose="020B0604030504040204" pitchFamily="50" charset="-128"/>
              </a:rPr>
              <a:t>XX.X%</a:t>
            </a:r>
            <a:r>
              <a:rPr kumimoji="1" lang="ja-JP" altLang="en-US" sz="1200">
                <a:solidFill>
                  <a:srgbClr val="575757"/>
                </a:solidFill>
                <a:latin typeface="Meiryo UI" panose="020B0604030504040204" pitchFamily="50" charset="-128"/>
                <a:ea typeface="Meiryo UI" panose="020B0604030504040204" pitchFamily="50" charset="-128"/>
              </a:rPr>
              <a:t>（直近事業年度～基準年度）</a:t>
            </a:r>
            <a:endParaRPr kumimoji="1" lang="en-US" altLang="ja-JP" sz="1200">
              <a:solidFill>
                <a:srgbClr val="575757"/>
              </a:solidFill>
              <a:latin typeface="Meiryo UI" panose="020B0604030504040204" pitchFamily="50" charset="-128"/>
              <a:ea typeface="Meiryo UI" panose="020B0604030504040204" pitchFamily="50" charset="-128"/>
            </a:endParaRPr>
          </a:p>
          <a:p>
            <a:pPr marL="171450" indent="-171450">
              <a:buFont typeface="EYInterstate" panose="02000503020000020004" pitchFamily="2" charset="0"/>
              <a:buChar char="•"/>
              <a:defRPr/>
            </a:pPr>
            <a:r>
              <a:rPr kumimoji="1" lang="en-US" altLang="ja-JP" sz="1200">
                <a:solidFill>
                  <a:srgbClr val="575757"/>
                </a:solidFill>
                <a:latin typeface="Meiryo UI" panose="020B0604030504040204" pitchFamily="50" charset="-128"/>
                <a:ea typeface="Meiryo UI" panose="020B0604030504040204" pitchFamily="50" charset="-128"/>
              </a:rPr>
              <a:t>XX.X%</a:t>
            </a:r>
            <a:r>
              <a:rPr kumimoji="1" lang="ja-JP" altLang="en-US" sz="1200">
                <a:solidFill>
                  <a:srgbClr val="575757"/>
                </a:solidFill>
                <a:latin typeface="Meiryo UI" panose="020B0604030504040204" pitchFamily="50" charset="-128"/>
                <a:ea typeface="Meiryo UI" panose="020B0604030504040204" pitchFamily="50" charset="-128"/>
              </a:rPr>
              <a:t>（基準年度～事業化報告</a:t>
            </a:r>
            <a:r>
              <a:rPr kumimoji="1" lang="en-US" altLang="ja-JP" sz="1200">
                <a:solidFill>
                  <a:srgbClr val="575757"/>
                </a:solidFill>
                <a:latin typeface="Meiryo UI" panose="020B0604030504040204" pitchFamily="50" charset="-128"/>
                <a:ea typeface="Meiryo UI" panose="020B0604030504040204" pitchFamily="50" charset="-128"/>
              </a:rPr>
              <a:t>3</a:t>
            </a:r>
            <a:r>
              <a:rPr kumimoji="1" lang="ja-JP" altLang="en-US" sz="1200">
                <a:solidFill>
                  <a:srgbClr val="575757"/>
                </a:solidFill>
                <a:latin typeface="Meiryo UI" panose="020B0604030504040204" pitchFamily="50" charset="-128"/>
                <a:ea typeface="Meiryo UI" panose="020B0604030504040204" pitchFamily="50" charset="-128"/>
              </a:rPr>
              <a:t>年目）</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3E8D261-0F0B-469B-EA59-7163C685C0CB}"/>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A12B7970-5AE0-D223-AAF3-5DD19BA32875}"/>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社会課題や顧客ニーズの変化等を踏まえ、長期的な社会への価値提供のビジョンと売上成長目標をご記載ください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ビジョン策定に至るまでの経営者の内発的動機及び外発的動機を踏まえた、申請者自身の持続的な成長への思いをご記載ください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3D096E57-0A21-C1DD-977B-5460445597C0}"/>
              </a:ext>
            </a:extLst>
          </p:cNvPr>
          <p:cNvGrpSpPr/>
          <p:nvPr/>
        </p:nvGrpSpPr>
        <p:grpSpPr>
          <a:xfrm>
            <a:off x="3337112" y="5007146"/>
            <a:ext cx="3094226" cy="703645"/>
            <a:chOff x="284636" y="4481655"/>
            <a:chExt cx="3094226" cy="703645"/>
          </a:xfrm>
        </p:grpSpPr>
        <p:cxnSp>
          <p:nvCxnSpPr>
            <p:cNvPr id="15" name="直線コネクタ 14">
              <a:extLst>
                <a:ext uri="{FF2B5EF4-FFF2-40B4-BE49-F238E27FC236}">
                  <a16:creationId xmlns:a16="http://schemas.microsoft.com/office/drawing/2014/main" id="{90557ED1-E649-BDD2-EFB5-E233CBF2F123}"/>
                </a:ext>
              </a:extLst>
            </p:cNvPr>
            <p:cNvCxnSpPr>
              <a:cxnSpLocks/>
            </p:cNvCxnSpPr>
            <p:nvPr/>
          </p:nvCxnSpPr>
          <p:spPr>
            <a:xfrm>
              <a:off x="284636" y="4597430"/>
              <a:ext cx="1532892" cy="211203"/>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DB2F137C-4F4B-F0CC-F65C-66B7FEB37803}"/>
                </a:ext>
              </a:extLst>
            </p:cNvPr>
            <p:cNvSpPr/>
            <p:nvPr/>
          </p:nvSpPr>
          <p:spPr>
            <a:xfrm>
              <a:off x="853577" y="4481655"/>
              <a:ext cx="2525285" cy="703645"/>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a:spcBef>
                  <a:spcPts val="600"/>
                </a:spcBef>
              </a:pPr>
              <a:r>
                <a:rPr lang="en-US" altLang="ja-JP" sz="900" kern="0" spc="50">
                  <a:latin typeface="Meiryo UI" panose="020B0604030504040204" pitchFamily="50" charset="-128"/>
                  <a:ea typeface="Meiryo UI" panose="020B0604030504040204" pitchFamily="50" charset="-128"/>
                </a:rPr>
                <a:t>【</a:t>
              </a:r>
              <a:r>
                <a:rPr lang="ja-JP" altLang="en-US" sz="900" kern="0" spc="50">
                  <a:latin typeface="Meiryo UI" panose="020B0604030504040204" pitchFamily="50" charset="-128"/>
                  <a:ea typeface="Meiryo UI" panose="020B0604030504040204" pitchFamily="50" charset="-128"/>
                </a:rPr>
                <a:t>記載にあたる留意事項</a:t>
              </a:r>
              <a:r>
                <a:rPr lang="en-US" altLang="ja-JP" sz="900" kern="0" spc="50">
                  <a:latin typeface="Meiryo UI" panose="020B0604030504040204" pitchFamily="50" charset="-128"/>
                  <a:ea typeface="Meiryo UI" panose="020B0604030504040204" pitchFamily="50" charset="-128"/>
                </a:rPr>
                <a:t>】</a:t>
              </a:r>
            </a:p>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長期成長ビジョンを実現するための、長期成長ビジョンの最終年度における定量的な成果目標（可能な限り単体・連結双方）ご記載ください</a:t>
              </a:r>
              <a:endParaRPr lang="en-US" altLang="ja-JP" sz="900" kern="0" spc="50">
                <a:latin typeface="Meiryo UI" panose="020B0604030504040204" pitchFamily="50" charset="-128"/>
                <a:ea typeface="Meiryo UI" panose="020B0604030504040204" pitchFamily="50" charset="-128"/>
              </a:endParaRPr>
            </a:p>
          </p:txBody>
        </p:sp>
      </p:grpSp>
      <p:sp>
        <p:nvSpPr>
          <p:cNvPr id="19" name="正方形/長方形 18">
            <a:extLst>
              <a:ext uri="{FF2B5EF4-FFF2-40B4-BE49-F238E27FC236}">
                <a16:creationId xmlns:a16="http://schemas.microsoft.com/office/drawing/2014/main" id="{0D827942-6069-09AE-F24C-D12C457AE767}"/>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spTree>
    <p:extLst>
      <p:ext uri="{BB962C8B-B14F-4D97-AF65-F5344CB8AC3E}">
        <p14:creationId xmlns:p14="http://schemas.microsoft.com/office/powerpoint/2010/main" val="181335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30000"/>
          </a:schemeClr>
        </a:solidFill>
        <a:effectLst/>
      </p:bgPr>
    </p:bg>
    <p:spTree>
      <p:nvGrpSpPr>
        <p:cNvPr id="1" name=""/>
        <p:cNvGrpSpPr/>
        <p:nvPr/>
      </p:nvGrpSpPr>
      <p:grpSpPr>
        <a:xfrm>
          <a:off x="0" y="0"/>
          <a:ext cx="0" cy="0"/>
          <a:chOff x="0" y="0"/>
          <a:chExt cx="0" cy="0"/>
        </a:xfrm>
      </p:grpSpPr>
      <p:sp>
        <p:nvSpPr>
          <p:cNvPr id="53" name="フリーフォーム: 図形 52">
            <a:extLst>
              <a:ext uri="{FF2B5EF4-FFF2-40B4-BE49-F238E27FC236}">
                <a16:creationId xmlns:a16="http://schemas.microsoft.com/office/drawing/2014/main" id="{2EBFC580-E7C5-C213-23D5-84C62BC9E690}"/>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54" name="フリーフォーム: 図形 53">
            <a:extLst>
              <a:ext uri="{FF2B5EF4-FFF2-40B4-BE49-F238E27FC236}">
                <a16:creationId xmlns:a16="http://schemas.microsoft.com/office/drawing/2014/main" id="{E1920A8F-1C55-A75F-0294-322D3680852B}"/>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55" name="フリーフォーム: 図形 54">
            <a:extLst>
              <a:ext uri="{FF2B5EF4-FFF2-40B4-BE49-F238E27FC236}">
                <a16:creationId xmlns:a16="http://schemas.microsoft.com/office/drawing/2014/main" id="{32F4C4BE-4569-A869-4881-3B29F5E02D99}"/>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4" name="タイトル 3">
            <a:extLst>
              <a:ext uri="{FF2B5EF4-FFF2-40B4-BE49-F238E27FC236}">
                <a16:creationId xmlns:a16="http://schemas.microsoft.com/office/drawing/2014/main" id="{1528DC17-09EE-2D9E-263F-F098DB269B0F}"/>
              </a:ext>
            </a:extLst>
          </p:cNvPr>
          <p:cNvSpPr>
            <a:spLocks noGrp="1"/>
          </p:cNvSpPr>
          <p:nvPr>
            <p:ph type="title"/>
          </p:nvPr>
        </p:nvSpPr>
        <p:spPr>
          <a:xfrm>
            <a:off x="511875" y="242563"/>
            <a:ext cx="8883347" cy="166199"/>
          </a:xfrm>
        </p:spPr>
        <p:txBody>
          <a:bodyPr vert="horz"/>
          <a:lstStyle/>
          <a:p>
            <a:r>
              <a:rPr lang="en-US" altLang="ja-JP" sz="1200"/>
              <a:t>2.</a:t>
            </a:r>
            <a:r>
              <a:rPr lang="ja-JP" altLang="en-US" sz="1200"/>
              <a:t>現状分析の状況：外部環境</a:t>
            </a:r>
            <a:endParaRPr lang="ja-JP" altLang="en-US"/>
          </a:p>
        </p:txBody>
      </p:sp>
      <p:sp>
        <p:nvSpPr>
          <p:cNvPr id="5" name="テキスト プレースホルダー 4">
            <a:extLst>
              <a:ext uri="{FF2B5EF4-FFF2-40B4-BE49-F238E27FC236}">
                <a16:creationId xmlns:a16="http://schemas.microsoft.com/office/drawing/2014/main" id="{4D7BE84E-A228-7716-C463-9A4EE5AFC70A}"/>
              </a:ext>
            </a:extLst>
          </p:cNvPr>
          <p:cNvSpPr>
            <a:spLocks noGrp="1"/>
          </p:cNvSpPr>
          <p:nvPr>
            <p:ph type="body" sz="quarter" idx="15"/>
          </p:nvPr>
        </p:nvSpPr>
        <p:spPr/>
        <p:txBody>
          <a:bodyPr/>
          <a:lstStyle/>
          <a:p>
            <a:endParaRPr lang="ja-JP" altLang="en-US">
              <a:solidFill>
                <a:schemeClr val="tx1"/>
              </a:solidFill>
            </a:endParaRPr>
          </a:p>
        </p:txBody>
      </p:sp>
      <p:cxnSp>
        <p:nvCxnSpPr>
          <p:cNvPr id="49" name="直線コネクタ 48">
            <a:extLst>
              <a:ext uri="{FF2B5EF4-FFF2-40B4-BE49-F238E27FC236}">
                <a16:creationId xmlns:a16="http://schemas.microsoft.com/office/drawing/2014/main" id="{10CE6AE7-526C-582A-B47B-0366841C9C4F}"/>
              </a:ext>
            </a:extLst>
          </p:cNvPr>
          <p:cNvCxnSpPr>
            <a:cxnSpLocks/>
          </p:cNvCxnSpPr>
          <p:nvPr/>
        </p:nvCxnSpPr>
        <p:spPr>
          <a:xfrm>
            <a:off x="4457975" y="2082332"/>
            <a:ext cx="0" cy="4078756"/>
          </a:xfrm>
          <a:prstGeom prst="line">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52" name="フリーフォーム: 図形 51">
            <a:extLst>
              <a:ext uri="{FF2B5EF4-FFF2-40B4-BE49-F238E27FC236}">
                <a16:creationId xmlns:a16="http://schemas.microsoft.com/office/drawing/2014/main" id="{20BBDBF3-62E6-5D6E-AE3B-8F465D0CA616}"/>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2" name="正方形/長方形 1">
            <a:extLst>
              <a:ext uri="{FF2B5EF4-FFF2-40B4-BE49-F238E27FC236}">
                <a16:creationId xmlns:a16="http://schemas.microsoft.com/office/drawing/2014/main" id="{1E6796D6-DA7C-FE18-679A-F7E21C9CAC78}"/>
              </a:ext>
            </a:extLst>
          </p:cNvPr>
          <p:cNvSpPr/>
          <p:nvPr/>
        </p:nvSpPr>
        <p:spPr>
          <a:xfrm>
            <a:off x="535651" y="2875295"/>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政治</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50C383EC-77B7-3B05-412B-50DD2408AAC2}"/>
              </a:ext>
            </a:extLst>
          </p:cNvPr>
          <p:cNvSpPr/>
          <p:nvPr/>
        </p:nvSpPr>
        <p:spPr>
          <a:xfrm>
            <a:off x="535651" y="3692247"/>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経済</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6A40E6FA-7E9F-DF78-4BDC-8BD0E98AF211}"/>
              </a:ext>
            </a:extLst>
          </p:cNvPr>
          <p:cNvSpPr/>
          <p:nvPr/>
        </p:nvSpPr>
        <p:spPr>
          <a:xfrm>
            <a:off x="535651" y="4509199"/>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社会</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60C8026C-A422-0B19-6D3F-EC2D52DF4951}"/>
              </a:ext>
            </a:extLst>
          </p:cNvPr>
          <p:cNvSpPr/>
          <p:nvPr/>
        </p:nvSpPr>
        <p:spPr>
          <a:xfrm>
            <a:off x="535651" y="5326151"/>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技術</a:t>
            </a:r>
            <a:endParaRPr kumimoji="1" lang="en-US" altLang="ja-JP" sz="1200" b="1">
              <a:solidFill>
                <a:srgbClr val="575757"/>
              </a:solidFill>
              <a:latin typeface="Meiryo UI" panose="020B0604030504040204" pitchFamily="50" charset="-128"/>
              <a:ea typeface="Meiryo UI" panose="020B0604030504040204" pitchFamily="50" charset="-128"/>
            </a:endParaRPr>
          </a:p>
        </p:txBody>
      </p:sp>
      <p:grpSp>
        <p:nvGrpSpPr>
          <p:cNvPr id="47" name="グループ化 46">
            <a:extLst>
              <a:ext uri="{FF2B5EF4-FFF2-40B4-BE49-F238E27FC236}">
                <a16:creationId xmlns:a16="http://schemas.microsoft.com/office/drawing/2014/main" id="{FB9FCC60-8B8B-35E4-A766-9316C5994E71}"/>
              </a:ext>
            </a:extLst>
          </p:cNvPr>
          <p:cNvGrpSpPr/>
          <p:nvPr/>
        </p:nvGrpSpPr>
        <p:grpSpPr>
          <a:xfrm>
            <a:off x="1356103" y="2875295"/>
            <a:ext cx="2846724" cy="3206323"/>
            <a:chOff x="535651" y="2875295"/>
            <a:chExt cx="880910" cy="3094817"/>
          </a:xfrm>
          <a:noFill/>
        </p:grpSpPr>
        <p:sp>
          <p:nvSpPr>
            <p:cNvPr id="48" name="正方形/長方形 47">
              <a:extLst>
                <a:ext uri="{FF2B5EF4-FFF2-40B4-BE49-F238E27FC236}">
                  <a16:creationId xmlns:a16="http://schemas.microsoft.com/office/drawing/2014/main" id="{CF7CA954-4470-81D5-6EE6-BA6400032C9D}"/>
                </a:ext>
              </a:extLst>
            </p:cNvPr>
            <p:cNvSpPr/>
            <p:nvPr/>
          </p:nvSpPr>
          <p:spPr>
            <a:xfrm>
              <a:off x="535651" y="2875295"/>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B553C3A7-0CA2-B8C4-FACD-C90E3E2995D1}"/>
                </a:ext>
              </a:extLst>
            </p:cNvPr>
            <p:cNvSpPr/>
            <p:nvPr/>
          </p:nvSpPr>
          <p:spPr>
            <a:xfrm>
              <a:off x="535651" y="3663836"/>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p>
          </p:txBody>
        </p:sp>
        <p:sp>
          <p:nvSpPr>
            <p:cNvPr id="56" name="正方形/長方形 55">
              <a:extLst>
                <a:ext uri="{FF2B5EF4-FFF2-40B4-BE49-F238E27FC236}">
                  <a16:creationId xmlns:a16="http://schemas.microsoft.com/office/drawing/2014/main" id="{42896FF3-61AF-E50F-E041-B902D65A05A5}"/>
                </a:ext>
              </a:extLst>
            </p:cNvPr>
            <p:cNvSpPr/>
            <p:nvPr/>
          </p:nvSpPr>
          <p:spPr>
            <a:xfrm>
              <a:off x="535651" y="4452377"/>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p>
          </p:txBody>
        </p:sp>
        <p:sp>
          <p:nvSpPr>
            <p:cNvPr id="60" name="正方形/長方形 59">
              <a:extLst>
                <a:ext uri="{FF2B5EF4-FFF2-40B4-BE49-F238E27FC236}">
                  <a16:creationId xmlns:a16="http://schemas.microsoft.com/office/drawing/2014/main" id="{7946FEFF-7BA4-9678-CBF9-3DC54AA6F289}"/>
                </a:ext>
              </a:extLst>
            </p:cNvPr>
            <p:cNvSpPr/>
            <p:nvPr/>
          </p:nvSpPr>
          <p:spPr>
            <a:xfrm>
              <a:off x="535651" y="5240918"/>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p>
          </p:txBody>
        </p:sp>
      </p:grpSp>
      <p:sp>
        <p:nvSpPr>
          <p:cNvPr id="23" name="テキスト ボックス 22">
            <a:extLst>
              <a:ext uri="{FF2B5EF4-FFF2-40B4-BE49-F238E27FC236}">
                <a16:creationId xmlns:a16="http://schemas.microsoft.com/office/drawing/2014/main" id="{8B2056D2-E09B-09D6-809E-01D0D582CCE8}"/>
              </a:ext>
            </a:extLst>
          </p:cNvPr>
          <p:cNvSpPr txBox="1"/>
          <p:nvPr/>
        </p:nvSpPr>
        <p:spPr>
          <a:xfrm>
            <a:off x="4681858" y="4901569"/>
            <a:ext cx="697718" cy="2046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500</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CD75AD15-183E-5220-0599-838833D11BAA}"/>
              </a:ext>
            </a:extLst>
          </p:cNvPr>
          <p:cNvSpPr txBox="1"/>
          <p:nvPr/>
        </p:nvSpPr>
        <p:spPr>
          <a:xfrm>
            <a:off x="4664324" y="4229872"/>
            <a:ext cx="715252" cy="2046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1,000</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217C64-A735-51F4-65EE-C44D0E16A6CF}"/>
              </a:ext>
            </a:extLst>
          </p:cNvPr>
          <p:cNvSpPr/>
          <p:nvPr/>
        </p:nvSpPr>
        <p:spPr>
          <a:xfrm>
            <a:off x="8373997" y="4369400"/>
            <a:ext cx="892387" cy="4017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100">
                <a:solidFill>
                  <a:srgbClr val="575757"/>
                </a:solidFill>
                <a:latin typeface="Meiryo UI" panose="020B0604030504040204" pitchFamily="50" charset="-128"/>
                <a:ea typeface="Meiryo UI" panose="020B0604030504040204" pitchFamily="50" charset="-128"/>
              </a:rPr>
              <a:t>対象業界の市場規模</a:t>
            </a:r>
          </a:p>
        </p:txBody>
      </p:sp>
      <p:cxnSp>
        <p:nvCxnSpPr>
          <p:cNvPr id="10" name="直線矢印コネクタ 9">
            <a:extLst>
              <a:ext uri="{FF2B5EF4-FFF2-40B4-BE49-F238E27FC236}">
                <a16:creationId xmlns:a16="http://schemas.microsoft.com/office/drawing/2014/main" id="{CC879BCE-4027-44A4-D8C5-2E9DD3EDBFAD}"/>
              </a:ext>
            </a:extLst>
          </p:cNvPr>
          <p:cNvCxnSpPr>
            <a:cxnSpLocks/>
          </p:cNvCxnSpPr>
          <p:nvPr/>
        </p:nvCxnSpPr>
        <p:spPr>
          <a:xfrm>
            <a:off x="5412243" y="5810971"/>
            <a:ext cx="29392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E1E2D783-F00C-1F8D-AC50-411FD94FD949}"/>
              </a:ext>
            </a:extLst>
          </p:cNvPr>
          <p:cNvCxnSpPr>
            <a:cxnSpLocks/>
          </p:cNvCxnSpPr>
          <p:nvPr/>
        </p:nvCxnSpPr>
        <p:spPr>
          <a:xfrm flipV="1">
            <a:off x="5412243" y="3601557"/>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1ADB33E1-4209-7078-B8B1-B3400578A376}"/>
              </a:ext>
            </a:extLst>
          </p:cNvPr>
          <p:cNvSpPr txBox="1"/>
          <p:nvPr/>
        </p:nvSpPr>
        <p:spPr>
          <a:xfrm>
            <a:off x="4782441" y="3346678"/>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自社売上（億円）</a:t>
            </a:r>
          </a:p>
        </p:txBody>
      </p:sp>
      <p:cxnSp>
        <p:nvCxnSpPr>
          <p:cNvPr id="14" name="直線矢印コネクタ 13">
            <a:extLst>
              <a:ext uri="{FF2B5EF4-FFF2-40B4-BE49-F238E27FC236}">
                <a16:creationId xmlns:a16="http://schemas.microsoft.com/office/drawing/2014/main" id="{9F98B24C-7127-3FCA-2565-5AF3FA913C73}"/>
              </a:ext>
            </a:extLst>
          </p:cNvPr>
          <p:cNvCxnSpPr>
            <a:cxnSpLocks/>
          </p:cNvCxnSpPr>
          <p:nvPr/>
        </p:nvCxnSpPr>
        <p:spPr>
          <a:xfrm flipV="1">
            <a:off x="6912053"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D7538572-DBB6-5057-159A-9F7EF36F42A2}"/>
              </a:ext>
            </a:extLst>
          </p:cNvPr>
          <p:cNvSpPr txBox="1"/>
          <p:nvPr/>
        </p:nvSpPr>
        <p:spPr>
          <a:xfrm>
            <a:off x="6540240"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2025</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16" name="直線矢印コネクタ 15">
            <a:extLst>
              <a:ext uri="{FF2B5EF4-FFF2-40B4-BE49-F238E27FC236}">
                <a16:creationId xmlns:a16="http://schemas.microsoft.com/office/drawing/2014/main" id="{384F4343-2F1A-309A-ECB3-A21AA6E69B68}"/>
              </a:ext>
            </a:extLst>
          </p:cNvPr>
          <p:cNvCxnSpPr>
            <a:cxnSpLocks/>
          </p:cNvCxnSpPr>
          <p:nvPr/>
        </p:nvCxnSpPr>
        <p:spPr>
          <a:xfrm flipV="1">
            <a:off x="6894514" y="5008282"/>
            <a:ext cx="563295" cy="42118"/>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585913C9-A183-FF9E-2870-E8EA01A6473A}"/>
              </a:ext>
            </a:extLst>
          </p:cNvPr>
          <p:cNvCxnSpPr>
            <a:cxnSpLocks/>
          </p:cNvCxnSpPr>
          <p:nvPr/>
        </p:nvCxnSpPr>
        <p:spPr>
          <a:xfrm>
            <a:off x="5597771" y="4999990"/>
            <a:ext cx="1296742" cy="50409"/>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84B6C941-2BE7-C375-5F4C-C2984284E327}"/>
              </a:ext>
            </a:extLst>
          </p:cNvPr>
          <p:cNvSpPr txBox="1"/>
          <p:nvPr/>
        </p:nvSpPr>
        <p:spPr>
          <a:xfrm>
            <a:off x="5199841"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2020</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19" name="直線矢印コネクタ 18">
            <a:extLst>
              <a:ext uri="{FF2B5EF4-FFF2-40B4-BE49-F238E27FC236}">
                <a16:creationId xmlns:a16="http://schemas.microsoft.com/office/drawing/2014/main" id="{167EBC5E-443B-0494-A62D-47E63A9AA0A5}"/>
              </a:ext>
            </a:extLst>
          </p:cNvPr>
          <p:cNvCxnSpPr>
            <a:cxnSpLocks/>
          </p:cNvCxnSpPr>
          <p:nvPr/>
        </p:nvCxnSpPr>
        <p:spPr>
          <a:xfrm flipV="1">
            <a:off x="5580231"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C4CB87CB-28C0-93C1-CCAC-8A20805A060D}"/>
              </a:ext>
            </a:extLst>
          </p:cNvPr>
          <p:cNvCxnSpPr>
            <a:cxnSpLocks/>
          </p:cNvCxnSpPr>
          <p:nvPr/>
        </p:nvCxnSpPr>
        <p:spPr>
          <a:xfrm flipV="1">
            <a:off x="8356183"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C0620E76-82AF-0260-1676-8D8454E6C153}"/>
              </a:ext>
            </a:extLst>
          </p:cNvPr>
          <p:cNvSpPr txBox="1"/>
          <p:nvPr/>
        </p:nvSpPr>
        <p:spPr>
          <a:xfrm>
            <a:off x="7984370"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2030</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114FB9D9-89F3-EA09-AD2F-B7D0708928D7}"/>
              </a:ext>
            </a:extLst>
          </p:cNvPr>
          <p:cNvCxnSpPr>
            <a:cxnSpLocks/>
          </p:cNvCxnSpPr>
          <p:nvPr/>
        </p:nvCxnSpPr>
        <p:spPr>
          <a:xfrm flipH="1" flipV="1">
            <a:off x="5412243" y="4908637"/>
            <a:ext cx="2943939" cy="770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90D5A3F9-C3E7-A3B5-BD28-6438EE301758}"/>
              </a:ext>
            </a:extLst>
          </p:cNvPr>
          <p:cNvCxnSpPr>
            <a:cxnSpLocks/>
          </p:cNvCxnSpPr>
          <p:nvPr/>
        </p:nvCxnSpPr>
        <p:spPr>
          <a:xfrm flipV="1">
            <a:off x="5584894" y="4791007"/>
            <a:ext cx="1331008" cy="40509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120EDC19-1856-377B-0010-53C211F18609}"/>
              </a:ext>
            </a:extLst>
          </p:cNvPr>
          <p:cNvCxnSpPr>
            <a:cxnSpLocks/>
          </p:cNvCxnSpPr>
          <p:nvPr/>
        </p:nvCxnSpPr>
        <p:spPr>
          <a:xfrm flipH="1" flipV="1">
            <a:off x="5412243" y="4147540"/>
            <a:ext cx="2943939" cy="770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493A7A73-C899-9BC9-0BCC-3C1A2F2374CF}"/>
              </a:ext>
            </a:extLst>
          </p:cNvPr>
          <p:cNvSpPr/>
          <p:nvPr/>
        </p:nvSpPr>
        <p:spPr>
          <a:xfrm>
            <a:off x="8373997" y="3919918"/>
            <a:ext cx="892387" cy="4017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100">
                <a:solidFill>
                  <a:srgbClr val="575757"/>
                </a:solidFill>
                <a:latin typeface="Meiryo UI" panose="020B0604030504040204" pitchFamily="50" charset="-128"/>
                <a:ea typeface="Meiryo UI" panose="020B0604030504040204" pitchFamily="50" charset="-128"/>
              </a:rPr>
              <a:t>当社の事業売上高</a:t>
            </a:r>
          </a:p>
        </p:txBody>
      </p:sp>
      <p:cxnSp>
        <p:nvCxnSpPr>
          <p:cNvPr id="37" name="直線矢印コネクタ 36">
            <a:extLst>
              <a:ext uri="{FF2B5EF4-FFF2-40B4-BE49-F238E27FC236}">
                <a16:creationId xmlns:a16="http://schemas.microsoft.com/office/drawing/2014/main" id="{8B095B6D-F740-00CC-F408-71038DF50A2F}"/>
              </a:ext>
            </a:extLst>
          </p:cNvPr>
          <p:cNvCxnSpPr>
            <a:cxnSpLocks/>
          </p:cNvCxnSpPr>
          <p:nvPr/>
        </p:nvCxnSpPr>
        <p:spPr>
          <a:xfrm flipV="1">
            <a:off x="7457809"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9" name="正方形/長方形 38">
            <a:extLst>
              <a:ext uri="{FF2B5EF4-FFF2-40B4-BE49-F238E27FC236}">
                <a16:creationId xmlns:a16="http://schemas.microsoft.com/office/drawing/2014/main" id="{E1DFD552-90C0-816F-30A3-6E6E2B71745E}"/>
              </a:ext>
            </a:extLst>
          </p:cNvPr>
          <p:cNvSpPr/>
          <p:nvPr/>
        </p:nvSpPr>
        <p:spPr>
          <a:xfrm>
            <a:off x="6915902" y="5296086"/>
            <a:ext cx="554103" cy="35827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rgbClr val="575757"/>
                </a:solidFill>
                <a:latin typeface="Meiryo UI" panose="020B0604030504040204" pitchFamily="50" charset="-128"/>
                <a:ea typeface="Meiryo UI" panose="020B0604030504040204" pitchFamily="50" charset="-128"/>
              </a:rPr>
              <a:t>設備投資期間</a:t>
            </a:r>
          </a:p>
        </p:txBody>
      </p:sp>
      <p:sp>
        <p:nvSpPr>
          <p:cNvPr id="40" name="テキスト ボックス 39">
            <a:extLst>
              <a:ext uri="{FF2B5EF4-FFF2-40B4-BE49-F238E27FC236}">
                <a16:creationId xmlns:a16="http://schemas.microsoft.com/office/drawing/2014/main" id="{011FCBD3-70CB-0104-2F3A-489AC5C7EB9D}"/>
              </a:ext>
            </a:extLst>
          </p:cNvPr>
          <p:cNvSpPr txBox="1"/>
          <p:nvPr/>
        </p:nvSpPr>
        <p:spPr>
          <a:xfrm>
            <a:off x="7094342"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2027</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82" name="直線矢印コネクタ 81">
            <a:extLst>
              <a:ext uri="{FF2B5EF4-FFF2-40B4-BE49-F238E27FC236}">
                <a16:creationId xmlns:a16="http://schemas.microsoft.com/office/drawing/2014/main" id="{F93E66E2-4AB2-1E8C-1CCB-94A7EEC07DBE}"/>
              </a:ext>
            </a:extLst>
          </p:cNvPr>
          <p:cNvCxnSpPr>
            <a:cxnSpLocks/>
          </p:cNvCxnSpPr>
          <p:nvPr/>
        </p:nvCxnSpPr>
        <p:spPr>
          <a:xfrm flipV="1">
            <a:off x="7470005" y="4155246"/>
            <a:ext cx="881516" cy="853036"/>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C89FE0B0-5AAA-6E4D-24A8-3F763989ED92}"/>
              </a:ext>
            </a:extLst>
          </p:cNvPr>
          <p:cNvCxnSpPr>
            <a:cxnSpLocks/>
          </p:cNvCxnSpPr>
          <p:nvPr/>
        </p:nvCxnSpPr>
        <p:spPr>
          <a:xfrm flipV="1">
            <a:off x="6903594" y="4519299"/>
            <a:ext cx="1437721" cy="274201"/>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93" name="正方形/長方形 92">
            <a:extLst>
              <a:ext uri="{FF2B5EF4-FFF2-40B4-BE49-F238E27FC236}">
                <a16:creationId xmlns:a16="http://schemas.microsoft.com/office/drawing/2014/main" id="{B669DFEF-77A1-5AE0-43BC-AB7D04E00CCB}"/>
              </a:ext>
            </a:extLst>
          </p:cNvPr>
          <p:cNvSpPr/>
          <p:nvPr/>
        </p:nvSpPr>
        <p:spPr>
          <a:xfrm>
            <a:off x="5890346" y="4628318"/>
            <a:ext cx="892387" cy="11061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a:solidFill>
                  <a:srgbClr val="575757"/>
                </a:solidFill>
                <a:latin typeface="Meiryo UI" panose="020B0604030504040204" pitchFamily="50" charset="-128"/>
                <a:ea typeface="Meiryo UI" panose="020B0604030504040204" pitchFamily="50" charset="-128"/>
              </a:rPr>
              <a:t>CAGR</a:t>
            </a:r>
            <a:endParaRPr kumimoji="1" lang="ja-JP" altLang="en-US" sz="1200">
              <a:solidFill>
                <a:srgbClr val="575757"/>
              </a:solidFill>
              <a:latin typeface="Meiryo UI" panose="020B0604030504040204" pitchFamily="50" charset="-128"/>
              <a:ea typeface="Meiryo UI" panose="020B0604030504040204" pitchFamily="50" charset="-128"/>
            </a:endParaRPr>
          </a:p>
        </p:txBody>
      </p:sp>
      <p:cxnSp>
        <p:nvCxnSpPr>
          <p:cNvPr id="6" name="直線矢印コネクタ 5">
            <a:extLst>
              <a:ext uri="{FF2B5EF4-FFF2-40B4-BE49-F238E27FC236}">
                <a16:creationId xmlns:a16="http://schemas.microsoft.com/office/drawing/2014/main" id="{D606A31D-900D-FAAB-48A0-756E9C4BFCFF}"/>
              </a:ext>
            </a:extLst>
          </p:cNvPr>
          <p:cNvCxnSpPr>
            <a:cxnSpLocks/>
          </p:cNvCxnSpPr>
          <p:nvPr/>
        </p:nvCxnSpPr>
        <p:spPr>
          <a:xfrm flipV="1">
            <a:off x="8351521" y="3601557"/>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97E2FEEA-D9D4-DBE8-A634-83C085398805}"/>
              </a:ext>
            </a:extLst>
          </p:cNvPr>
          <p:cNvSpPr txBox="1"/>
          <p:nvPr/>
        </p:nvSpPr>
        <p:spPr>
          <a:xfrm>
            <a:off x="7753595" y="3346678"/>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rgbClr val="575757"/>
                </a:solidFill>
                <a:latin typeface="Meiryo UI" panose="020B0604030504040204" pitchFamily="50" charset="-128"/>
                <a:ea typeface="Meiryo UI" panose="020B0604030504040204" pitchFamily="50" charset="-128"/>
              </a:rPr>
              <a:t>市場規模</a:t>
            </a:r>
          </a:p>
        </p:txBody>
      </p:sp>
      <p:sp>
        <p:nvSpPr>
          <p:cNvPr id="3" name="テキスト ボックス 2">
            <a:extLst>
              <a:ext uri="{FF2B5EF4-FFF2-40B4-BE49-F238E27FC236}">
                <a16:creationId xmlns:a16="http://schemas.microsoft.com/office/drawing/2014/main" id="{0B2806FF-83AC-B0B5-A09C-17ABFBB06EFB}"/>
              </a:ext>
            </a:extLst>
          </p:cNvPr>
          <p:cNvSpPr txBox="1"/>
          <p:nvPr/>
        </p:nvSpPr>
        <p:spPr>
          <a:xfrm>
            <a:off x="8537896" y="5874685"/>
            <a:ext cx="595081"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rgbClr val="575757"/>
                </a:solidFill>
                <a:latin typeface="Meiryo UI" panose="020B0604030504040204" pitchFamily="50" charset="-128"/>
                <a:ea typeface="Meiryo UI" panose="020B0604030504040204" pitchFamily="50" charset="-128"/>
              </a:rPr>
              <a:t>(</a:t>
            </a:r>
            <a:r>
              <a:rPr kumimoji="1" lang="ja-JP" altLang="en-US" sz="1000">
                <a:solidFill>
                  <a:srgbClr val="575757"/>
                </a:solidFill>
                <a:latin typeface="Meiryo UI" panose="020B0604030504040204" pitchFamily="50" charset="-128"/>
                <a:ea typeface="Meiryo UI" panose="020B0604030504040204" pitchFamily="50" charset="-128"/>
              </a:rPr>
              <a:t>年度</a:t>
            </a:r>
            <a:r>
              <a:rPr kumimoji="1" lang="en-US" altLang="ja-JP" sz="1000">
                <a:solidFill>
                  <a:srgbClr val="575757"/>
                </a:solidFill>
                <a:latin typeface="Meiryo UI" panose="020B0604030504040204" pitchFamily="50" charset="-128"/>
                <a:ea typeface="Meiryo UI" panose="020B0604030504040204" pitchFamily="50" charset="-128"/>
              </a:rPr>
              <a:t>)</a:t>
            </a:r>
            <a:endParaRPr kumimoji="1" lang="ja-JP" altLang="en-US" sz="1000">
              <a:solidFill>
                <a:srgbClr val="575757"/>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91B2D099-1E62-01B4-D5A0-E20FAA45C58B}"/>
              </a:ext>
            </a:extLst>
          </p:cNvPr>
          <p:cNvSpPr txBox="1"/>
          <p:nvPr/>
        </p:nvSpPr>
        <p:spPr>
          <a:xfrm>
            <a:off x="584491" y="2162477"/>
            <a:ext cx="3785616" cy="57602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EYInterstate" panose="02000503020000020004" pitchFamily="2" charset="0"/>
              <a:buChar char="•"/>
            </a:pPr>
            <a:r>
              <a:rPr kumimoji="1" lang="ja-JP" altLang="en-US" sz="1200">
                <a:solidFill>
                  <a:srgbClr val="575757"/>
                </a:solidFill>
                <a:latin typeface="Meiryo UI" panose="020B0604030504040204" pitchFamily="50" charset="-128"/>
                <a:ea typeface="Meiryo UI" panose="020B0604030504040204" pitchFamily="50" charset="-128"/>
              </a:rPr>
              <a:t>自社の経営・事業に影響を与える外部環境について、</a:t>
            </a:r>
            <a:br>
              <a:rPr kumimoji="1" lang="en-US" altLang="ja-JP" sz="1200">
                <a:solidFill>
                  <a:srgbClr val="575757"/>
                </a:solidFill>
                <a:latin typeface="Meiryo UI" panose="020B0604030504040204" pitchFamily="50" charset="-128"/>
                <a:ea typeface="Meiryo UI" panose="020B0604030504040204" pitchFamily="50" charset="-128"/>
              </a:rPr>
            </a:br>
            <a:r>
              <a:rPr kumimoji="1" lang="ja-JP" altLang="en-US" sz="1200">
                <a:solidFill>
                  <a:srgbClr val="575757"/>
                </a:solidFill>
                <a:latin typeface="Meiryo UI" panose="020B0604030504040204" pitchFamily="50" charset="-128"/>
                <a:ea typeface="Meiryo UI" panose="020B0604030504040204" pitchFamily="50" charset="-128"/>
              </a:rPr>
              <a:t>政治・経済・社会・技術の観点でご記載ください</a:t>
            </a:r>
          </a:p>
        </p:txBody>
      </p:sp>
      <p:sp>
        <p:nvSpPr>
          <p:cNvPr id="26" name="テキスト ボックス 25">
            <a:extLst>
              <a:ext uri="{FF2B5EF4-FFF2-40B4-BE49-F238E27FC236}">
                <a16:creationId xmlns:a16="http://schemas.microsoft.com/office/drawing/2014/main" id="{6A004A68-EBC3-8926-C94B-210DFB5FCFC3}"/>
              </a:ext>
            </a:extLst>
          </p:cNvPr>
          <p:cNvSpPr txBox="1"/>
          <p:nvPr/>
        </p:nvSpPr>
        <p:spPr>
          <a:xfrm>
            <a:off x="4792055" y="2237591"/>
            <a:ext cx="4603165" cy="5927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EYInterstate" panose="02000503020000020004" pitchFamily="2" charset="0"/>
              <a:buChar char="•"/>
            </a:pPr>
            <a:r>
              <a:rPr kumimoji="1" lang="ja-JP" altLang="en-US" sz="1200">
                <a:solidFill>
                  <a:srgbClr val="575757"/>
                </a:solidFill>
                <a:latin typeface="Meiryo UI" panose="020B0604030504040204" pitchFamily="50" charset="-128"/>
                <a:ea typeface="Meiryo UI" panose="020B0604030504040204" pitchFamily="50" charset="-128"/>
              </a:rPr>
              <a:t>自社の主要事業、市場全体の伸びの見通し、競合の事業の売上高をグラフ等で表現ください</a:t>
            </a:r>
          </a:p>
          <a:p>
            <a:pPr marL="171450" indent="-171450">
              <a:buFont typeface="EYInterstate" panose="02000503020000020004" pitchFamily="2" charset="0"/>
              <a:buChar char="•"/>
            </a:pPr>
            <a:r>
              <a:rPr kumimoji="1" lang="ja-JP" altLang="en-US" sz="1200">
                <a:solidFill>
                  <a:srgbClr val="575757"/>
                </a:solidFill>
                <a:latin typeface="Meiryo UI" panose="020B0604030504040204" pitchFamily="50" charset="-128"/>
                <a:ea typeface="Meiryo UI" panose="020B0604030504040204" pitchFamily="50" charset="-128"/>
              </a:rPr>
              <a:t>上記を整理した上で、自社を取り巻く外部環境の認識をご記載ください</a:t>
            </a:r>
            <a:endParaRPr kumimoji="1" lang="en-US" altLang="ja-JP" sz="1200">
              <a:solidFill>
                <a:srgbClr val="575757"/>
              </a:solidFill>
              <a:latin typeface="Meiryo UI" panose="020B0604030504040204" pitchFamily="50" charset="-128"/>
              <a:ea typeface="Meiryo UI" panose="020B0604030504040204" pitchFamily="50" charset="-128"/>
            </a:endParaRPr>
          </a:p>
        </p:txBody>
      </p:sp>
      <p:sp>
        <p:nvSpPr>
          <p:cNvPr id="30" name="フリーフォーム: 図形 29">
            <a:extLst>
              <a:ext uri="{FF2B5EF4-FFF2-40B4-BE49-F238E27FC236}">
                <a16:creationId xmlns:a16="http://schemas.microsoft.com/office/drawing/2014/main" id="{C47543F1-40AF-95E0-C527-CC8CDD79E617}"/>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
        <p:nvSpPr>
          <p:cNvPr id="32" name="正方形/長方形 31">
            <a:extLst>
              <a:ext uri="{FF2B5EF4-FFF2-40B4-BE49-F238E27FC236}">
                <a16:creationId xmlns:a16="http://schemas.microsoft.com/office/drawing/2014/main" id="{DD8DAABA-B6E4-DF41-0341-C7FC615940D7}"/>
              </a:ext>
            </a:extLst>
          </p:cNvPr>
          <p:cNvSpPr/>
          <p:nvPr/>
        </p:nvSpPr>
        <p:spPr>
          <a:xfrm>
            <a:off x="-1225" y="-1117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854E1F0-C19D-3F08-8D15-E580353ACCE5}"/>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国際情勢や技術発展、市場動向等の自社を取り巻く外部環境についてご記載ください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自社の主要事業にかかる市場規模と自社の事業売上高のこれまでの実績及び今後の推移見通し等を、グラフとしてご記載ください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E7927968-CF55-31D2-2976-68C964EE1692}"/>
              </a:ext>
            </a:extLst>
          </p:cNvPr>
          <p:cNvSpPr/>
          <p:nvPr/>
        </p:nvSpPr>
        <p:spPr>
          <a:xfrm>
            <a:off x="8199551" y="612585"/>
            <a:ext cx="1716618" cy="383430"/>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FFFF00"/>
                </a:solidFill>
                <a:latin typeface="Meiryo UI" panose="020B0604030504040204" pitchFamily="50" charset="-128"/>
                <a:ea typeface="Meiryo UI" panose="020B0604030504040204" pitchFamily="50" charset="-128"/>
              </a:rPr>
              <a:t>コンソーシアム形式の場合は各社の合計数値を記入してください。</a:t>
            </a:r>
          </a:p>
        </p:txBody>
      </p:sp>
      <p:grpSp>
        <p:nvGrpSpPr>
          <p:cNvPr id="33" name="グループ化 32">
            <a:extLst>
              <a:ext uri="{FF2B5EF4-FFF2-40B4-BE49-F238E27FC236}">
                <a16:creationId xmlns:a16="http://schemas.microsoft.com/office/drawing/2014/main" id="{562ED819-172A-FD01-58EA-63FBFE18C99F}"/>
              </a:ext>
            </a:extLst>
          </p:cNvPr>
          <p:cNvGrpSpPr/>
          <p:nvPr/>
        </p:nvGrpSpPr>
        <p:grpSpPr>
          <a:xfrm>
            <a:off x="6461748" y="3935931"/>
            <a:ext cx="1492402" cy="570682"/>
            <a:chOff x="866984" y="4616188"/>
            <a:chExt cx="1492402" cy="570682"/>
          </a:xfrm>
        </p:grpSpPr>
        <p:cxnSp>
          <p:nvCxnSpPr>
            <p:cNvPr id="34" name="直線コネクタ 33">
              <a:extLst>
                <a:ext uri="{FF2B5EF4-FFF2-40B4-BE49-F238E27FC236}">
                  <a16:creationId xmlns:a16="http://schemas.microsoft.com/office/drawing/2014/main" id="{F977E2E4-6DD4-FDC6-B19B-F51CC30A61D1}"/>
                </a:ext>
              </a:extLst>
            </p:cNvPr>
            <p:cNvCxnSpPr>
              <a:cxnSpLocks/>
            </p:cNvCxnSpPr>
            <p:nvPr/>
          </p:nvCxnSpPr>
          <p:spPr>
            <a:xfrm flipH="1" flipV="1">
              <a:off x="2023394" y="4765082"/>
              <a:ext cx="205864" cy="421788"/>
            </a:xfrm>
            <a:prstGeom prst="line">
              <a:avLst/>
            </a:prstGeom>
            <a:ln w="28575" cap="rnd">
              <a:solidFill>
                <a:srgbClr val="AFE8FA"/>
              </a:solidFill>
              <a:prstDash val="solid"/>
              <a:round/>
              <a:headEnd type="oval"/>
            </a:ln>
          </p:spPr>
          <p:style>
            <a:lnRef idx="1">
              <a:schemeClr val="accent1"/>
            </a:lnRef>
            <a:fillRef idx="0">
              <a:schemeClr val="accent1"/>
            </a:fillRef>
            <a:effectRef idx="0">
              <a:schemeClr val="accent1"/>
            </a:effectRef>
            <a:fontRef idx="minor">
              <a:schemeClr val="tx1"/>
            </a:fontRef>
          </p:style>
        </p:cxnSp>
        <p:sp>
          <p:nvSpPr>
            <p:cNvPr id="35" name="正方形/長方形 34">
              <a:extLst>
                <a:ext uri="{FF2B5EF4-FFF2-40B4-BE49-F238E27FC236}">
                  <a16:creationId xmlns:a16="http://schemas.microsoft.com/office/drawing/2014/main" id="{2B8A8C74-D23C-281C-2A1B-A0B95B802D29}"/>
                </a:ext>
              </a:extLst>
            </p:cNvPr>
            <p:cNvSpPr/>
            <p:nvPr/>
          </p:nvSpPr>
          <p:spPr>
            <a:xfrm>
              <a:off x="866984" y="4616188"/>
              <a:ext cx="1492402" cy="349702"/>
            </a:xfrm>
            <a:prstGeom prst="rect">
              <a:avLst/>
            </a:prstGeom>
            <a:solidFill>
              <a:srgbClr val="AFE8FA"/>
            </a:solidFill>
            <a:ln w="12700" cap="flat" cmpd="sng" algn="ctr">
              <a:noFill/>
              <a:prstDash val="solid"/>
              <a:miter lim="800000"/>
            </a:ln>
            <a:effectLst/>
          </p:spPr>
          <p:txBody>
            <a:bodyPr vert="horz" wrap="square" lIns="36000" tIns="36000" rIns="36000" bIns="36000" rtlCol="0" anchor="t">
              <a:spAutoFit/>
            </a:bodyPr>
            <a:lstStyle/>
            <a:p>
              <a:pPr marL="171450" indent="-171450">
                <a:spcBef>
                  <a:spcPts val="600"/>
                </a:spcBef>
                <a:buFont typeface="Arial" panose="020B0604020202020204" pitchFamily="34" charset="0"/>
                <a:buChar char="•"/>
              </a:pPr>
              <a:r>
                <a:rPr lang="ja-JP" altLang="en-US" sz="900" kern="0" spc="50">
                  <a:latin typeface="Meiryo UI" panose="020B0604030504040204" pitchFamily="50" charset="-128"/>
                  <a:ea typeface="Meiryo UI" panose="020B0604030504040204" pitchFamily="50" charset="-128"/>
                </a:rPr>
                <a:t>設備投資によって規模拡大・生産性向上を見込む</a:t>
              </a:r>
            </a:p>
          </p:txBody>
        </p:sp>
      </p:grpSp>
    </p:spTree>
    <p:extLst>
      <p:ext uri="{BB962C8B-B14F-4D97-AF65-F5344CB8AC3E}">
        <p14:creationId xmlns:p14="http://schemas.microsoft.com/office/powerpoint/2010/main" val="1140360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フリーフォーム: 図形 25">
            <a:extLst>
              <a:ext uri="{FF2B5EF4-FFF2-40B4-BE49-F238E27FC236}">
                <a16:creationId xmlns:a16="http://schemas.microsoft.com/office/drawing/2014/main" id="{DDB9C20A-E231-936C-30A9-DB9F2036D4D7}"/>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27" name="フリーフォーム: 図形 26">
            <a:extLst>
              <a:ext uri="{FF2B5EF4-FFF2-40B4-BE49-F238E27FC236}">
                <a16:creationId xmlns:a16="http://schemas.microsoft.com/office/drawing/2014/main" id="{1EEE2DF9-FD50-3B4E-8AC4-77C25A235C0D}"/>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8" name="フリーフォーム: 図形 27">
            <a:extLst>
              <a:ext uri="{FF2B5EF4-FFF2-40B4-BE49-F238E27FC236}">
                <a16:creationId xmlns:a16="http://schemas.microsoft.com/office/drawing/2014/main" id="{58937B0D-814C-6AEE-09ED-4479FE5A5BCF}"/>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4" name="タイトル 3">
            <a:extLst>
              <a:ext uri="{FF2B5EF4-FFF2-40B4-BE49-F238E27FC236}">
                <a16:creationId xmlns:a16="http://schemas.microsoft.com/office/drawing/2014/main" id="{A6564539-26D3-AFF0-0968-5CB90C1719E4}"/>
              </a:ext>
            </a:extLst>
          </p:cNvPr>
          <p:cNvSpPr>
            <a:spLocks noGrp="1"/>
          </p:cNvSpPr>
          <p:nvPr>
            <p:ph type="title"/>
          </p:nvPr>
        </p:nvSpPr>
        <p:spPr>
          <a:xfrm>
            <a:off x="511875" y="239100"/>
            <a:ext cx="8883347" cy="166199"/>
          </a:xfrm>
        </p:spPr>
        <p:txBody>
          <a:bodyPr vert="horz"/>
          <a:lstStyle/>
          <a:p>
            <a:r>
              <a:rPr lang="en-US" altLang="ja-JP" sz="1200"/>
              <a:t>3.</a:t>
            </a:r>
            <a:r>
              <a:rPr lang="ja-JP" altLang="en-US" sz="1200"/>
              <a:t>現状分析の状況：内部環境</a:t>
            </a:r>
            <a:endParaRPr lang="ja-JP" altLang="en-US"/>
          </a:p>
        </p:txBody>
      </p:sp>
      <p:sp>
        <p:nvSpPr>
          <p:cNvPr id="5" name="テキスト プレースホルダー 4">
            <a:extLst>
              <a:ext uri="{FF2B5EF4-FFF2-40B4-BE49-F238E27FC236}">
                <a16:creationId xmlns:a16="http://schemas.microsoft.com/office/drawing/2014/main" id="{AF0F6003-1053-239C-B78E-B987BD07F164}"/>
              </a:ext>
            </a:extLst>
          </p:cNvPr>
          <p:cNvSpPr>
            <a:spLocks noGrp="1"/>
          </p:cNvSpPr>
          <p:nvPr>
            <p:ph type="body" sz="quarter" idx="15"/>
          </p:nvPr>
        </p:nvSpPr>
        <p:spPr/>
        <p:txBody>
          <a:bodyPr/>
          <a:lstStyle/>
          <a:p>
            <a:endParaRPr lang="ja-JP" altLang="en-US"/>
          </a:p>
        </p:txBody>
      </p:sp>
      <p:sp>
        <p:nvSpPr>
          <p:cNvPr id="6" name="正方形/長方形 5">
            <a:extLst>
              <a:ext uri="{FF2B5EF4-FFF2-40B4-BE49-F238E27FC236}">
                <a16:creationId xmlns:a16="http://schemas.microsoft.com/office/drawing/2014/main" id="{B7992D1A-464F-14C7-AB0E-6F6D68367C2C}"/>
              </a:ext>
            </a:extLst>
          </p:cNvPr>
          <p:cNvSpPr/>
          <p:nvPr/>
        </p:nvSpPr>
        <p:spPr>
          <a:xfrm>
            <a:off x="1077485" y="2090360"/>
            <a:ext cx="4140000" cy="360000"/>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200" b="1">
                <a:solidFill>
                  <a:srgbClr val="575757"/>
                </a:solidFill>
                <a:latin typeface="Meiryo UI" panose="020B0604030504040204" pitchFamily="50" charset="-128"/>
                <a:ea typeface="Meiryo UI" panose="020B0604030504040204" pitchFamily="50" charset="-128"/>
              </a:rPr>
              <a:t>強み</a:t>
            </a:r>
          </a:p>
        </p:txBody>
      </p:sp>
      <p:sp>
        <p:nvSpPr>
          <p:cNvPr id="7" name="正方形/長方形 6">
            <a:extLst>
              <a:ext uri="{FF2B5EF4-FFF2-40B4-BE49-F238E27FC236}">
                <a16:creationId xmlns:a16="http://schemas.microsoft.com/office/drawing/2014/main" id="{19B67C17-938B-E4D5-B542-D86841BE67EF}"/>
              </a:ext>
            </a:extLst>
          </p:cNvPr>
          <p:cNvSpPr/>
          <p:nvPr/>
        </p:nvSpPr>
        <p:spPr>
          <a:xfrm>
            <a:off x="5255222" y="2090360"/>
            <a:ext cx="4140000" cy="360000"/>
          </a:xfrm>
          <a:prstGeom prst="rect">
            <a:avLst/>
          </a:prstGeom>
          <a:solidFill>
            <a:schemeClr val="bg2">
              <a:lumMod val="9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200" b="1">
                <a:solidFill>
                  <a:srgbClr val="575757"/>
                </a:solidFill>
                <a:latin typeface="Meiryo UI" panose="020B0604030504040204" pitchFamily="50" charset="-128"/>
                <a:ea typeface="Meiryo UI" panose="020B0604030504040204" pitchFamily="50" charset="-128"/>
              </a:rPr>
              <a:t>弱み</a:t>
            </a:r>
          </a:p>
        </p:txBody>
      </p:sp>
      <p:sp>
        <p:nvSpPr>
          <p:cNvPr id="10" name="正方形/長方形 9">
            <a:extLst>
              <a:ext uri="{FF2B5EF4-FFF2-40B4-BE49-F238E27FC236}">
                <a16:creationId xmlns:a16="http://schemas.microsoft.com/office/drawing/2014/main" id="{A0BD21E3-3E6E-A74B-8C8D-DA09DEF80F8F}"/>
              </a:ext>
            </a:extLst>
          </p:cNvPr>
          <p:cNvSpPr/>
          <p:nvPr/>
        </p:nvSpPr>
        <p:spPr>
          <a:xfrm>
            <a:off x="510777" y="2467778"/>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ヒト</a:t>
            </a:r>
          </a:p>
        </p:txBody>
      </p:sp>
      <p:sp>
        <p:nvSpPr>
          <p:cNvPr id="11" name="正方形/長方形 10">
            <a:extLst>
              <a:ext uri="{FF2B5EF4-FFF2-40B4-BE49-F238E27FC236}">
                <a16:creationId xmlns:a16="http://schemas.microsoft.com/office/drawing/2014/main" id="{9D69790D-F0A1-C176-ABEE-732A5BFEE476}"/>
              </a:ext>
            </a:extLst>
          </p:cNvPr>
          <p:cNvSpPr/>
          <p:nvPr/>
        </p:nvSpPr>
        <p:spPr>
          <a:xfrm>
            <a:off x="510777" y="3464687"/>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モノ</a:t>
            </a:r>
          </a:p>
        </p:txBody>
      </p:sp>
      <p:sp>
        <p:nvSpPr>
          <p:cNvPr id="12" name="正方形/長方形 11">
            <a:extLst>
              <a:ext uri="{FF2B5EF4-FFF2-40B4-BE49-F238E27FC236}">
                <a16:creationId xmlns:a16="http://schemas.microsoft.com/office/drawing/2014/main" id="{B3B3693A-85A1-9689-189E-8B63D6F60076}"/>
              </a:ext>
            </a:extLst>
          </p:cNvPr>
          <p:cNvSpPr/>
          <p:nvPr/>
        </p:nvSpPr>
        <p:spPr>
          <a:xfrm>
            <a:off x="510777" y="4461596"/>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カネ</a:t>
            </a:r>
          </a:p>
        </p:txBody>
      </p:sp>
      <p:sp>
        <p:nvSpPr>
          <p:cNvPr id="13" name="正方形/長方形 12">
            <a:extLst>
              <a:ext uri="{FF2B5EF4-FFF2-40B4-BE49-F238E27FC236}">
                <a16:creationId xmlns:a16="http://schemas.microsoft.com/office/drawing/2014/main" id="{1A7EF8FA-A5D8-F9D5-B800-319F7542F5CB}"/>
              </a:ext>
            </a:extLst>
          </p:cNvPr>
          <p:cNvSpPr/>
          <p:nvPr/>
        </p:nvSpPr>
        <p:spPr>
          <a:xfrm>
            <a:off x="510777" y="5458506"/>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rgbClr val="575757"/>
                </a:solidFill>
                <a:latin typeface="Meiryo UI" panose="020B0604030504040204" pitchFamily="50" charset="-128"/>
                <a:ea typeface="Meiryo UI" panose="020B0604030504040204" pitchFamily="50" charset="-128"/>
              </a:rPr>
              <a:t>情報</a:t>
            </a:r>
          </a:p>
        </p:txBody>
      </p:sp>
      <p:sp>
        <p:nvSpPr>
          <p:cNvPr id="25" name="フリーフォーム: 図形 24">
            <a:extLst>
              <a:ext uri="{FF2B5EF4-FFF2-40B4-BE49-F238E27FC236}">
                <a16:creationId xmlns:a16="http://schemas.microsoft.com/office/drawing/2014/main" id="{157CEF4C-0E6A-2F35-4049-FE9CFD3B68F4}"/>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先進性・成長性　ア イ ウ</a:t>
            </a:r>
          </a:p>
        </p:txBody>
      </p:sp>
      <p:sp>
        <p:nvSpPr>
          <p:cNvPr id="31" name="正方形/長方形 30">
            <a:extLst>
              <a:ext uri="{FF2B5EF4-FFF2-40B4-BE49-F238E27FC236}">
                <a16:creationId xmlns:a16="http://schemas.microsoft.com/office/drawing/2014/main" id="{536830B0-CC04-1844-AC72-D53FD1C2645E}"/>
              </a:ext>
            </a:extLst>
          </p:cNvPr>
          <p:cNvSpPr/>
          <p:nvPr/>
        </p:nvSpPr>
        <p:spPr>
          <a:xfrm>
            <a:off x="1077486" y="2465614"/>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ja-JP" altLang="en-US" sz="1200">
                <a:solidFill>
                  <a:srgbClr val="575757"/>
                </a:solidFill>
                <a:latin typeface="Meiryo UI" panose="020B0604030504040204" pitchFamily="50" charset="-128"/>
                <a:ea typeface="Meiryo UI" panose="020B0604030504040204" pitchFamily="50" charset="-128"/>
              </a:rPr>
              <a:t>（例：</a:t>
            </a:r>
            <a:r>
              <a:rPr kumimoji="1" lang="en-US" altLang="ja-JP" sz="1200">
                <a:solidFill>
                  <a:srgbClr val="575757"/>
                </a:solidFill>
                <a:latin typeface="Meiryo UI" panose="020B0604030504040204" pitchFamily="50" charset="-128"/>
                <a:ea typeface="Meiryo UI" panose="020B0604030504040204" pitchFamily="50" charset="-128"/>
              </a:rPr>
              <a:t>OJT</a:t>
            </a:r>
            <a:r>
              <a:rPr kumimoji="1" lang="ja-JP" altLang="en-US" sz="1200">
                <a:solidFill>
                  <a:srgbClr val="575757"/>
                </a:solidFill>
                <a:latin typeface="Meiryo UI" panose="020B0604030504040204" pitchFamily="50" charset="-128"/>
                <a:ea typeface="Meiryo UI" panose="020B0604030504040204" pitchFamily="50" charset="-128"/>
              </a:rPr>
              <a:t>に力を入れており離職率が低く優秀な人材がそろっている、業界における専門知識を持ち合わせた人材が多く、競合他社に勝る効率的な生産体制を有している</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a:t>
            </a:r>
          </a:p>
        </p:txBody>
      </p:sp>
      <p:sp>
        <p:nvSpPr>
          <p:cNvPr id="97" name="正方形/長方形 96">
            <a:extLst>
              <a:ext uri="{FF2B5EF4-FFF2-40B4-BE49-F238E27FC236}">
                <a16:creationId xmlns:a16="http://schemas.microsoft.com/office/drawing/2014/main" id="{BD987A3E-34BB-E7F5-1E67-A9CE641984AD}"/>
              </a:ext>
            </a:extLst>
          </p:cNvPr>
          <p:cNvSpPr/>
          <p:nvPr/>
        </p:nvSpPr>
        <p:spPr>
          <a:xfrm>
            <a:off x="1077486" y="3464687"/>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3F572EE-9B99-71B9-2BB2-58ADE3D1043E}"/>
              </a:ext>
            </a:extLst>
          </p:cNvPr>
          <p:cNvSpPr/>
          <p:nvPr/>
        </p:nvSpPr>
        <p:spPr>
          <a:xfrm>
            <a:off x="1077486" y="446159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F09D232E-2F90-5980-542E-E661B012503D}"/>
              </a:ext>
            </a:extLst>
          </p:cNvPr>
          <p:cNvSpPr/>
          <p:nvPr/>
        </p:nvSpPr>
        <p:spPr>
          <a:xfrm>
            <a:off x="1077486" y="545850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945FE10-B9AE-2285-28F8-E07FC0B00E9B}"/>
              </a:ext>
            </a:extLst>
          </p:cNvPr>
          <p:cNvSpPr/>
          <p:nvPr/>
        </p:nvSpPr>
        <p:spPr>
          <a:xfrm>
            <a:off x="5255223" y="2467778"/>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ja-JP" altLang="en-US" sz="1200">
                <a:solidFill>
                  <a:srgbClr val="575757"/>
                </a:solidFill>
                <a:latin typeface="Meiryo UI" panose="020B0604030504040204" pitchFamily="50" charset="-128"/>
                <a:ea typeface="Meiryo UI" panose="020B0604030504040204" pitchFamily="50" charset="-128"/>
              </a:rPr>
              <a:t>（例：新卒採用を開始したのが最近であり、自社の平均年齢が高い（業界内比）実情から人材の高齢化が懸念される</a:t>
            </a:r>
            <a:r>
              <a:rPr kumimoji="1" lang="en-US" altLang="ja-JP" sz="120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a:t>
            </a:r>
          </a:p>
        </p:txBody>
      </p:sp>
      <p:sp>
        <p:nvSpPr>
          <p:cNvPr id="101" name="正方形/長方形 100">
            <a:extLst>
              <a:ext uri="{FF2B5EF4-FFF2-40B4-BE49-F238E27FC236}">
                <a16:creationId xmlns:a16="http://schemas.microsoft.com/office/drawing/2014/main" id="{34F861E8-D462-CBAF-0A14-BB52DE5514C3}"/>
              </a:ext>
            </a:extLst>
          </p:cNvPr>
          <p:cNvSpPr/>
          <p:nvPr/>
        </p:nvSpPr>
        <p:spPr>
          <a:xfrm>
            <a:off x="5255223" y="3464687"/>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31EEEF07-6DB8-B05D-08AE-13890AE93218}"/>
              </a:ext>
            </a:extLst>
          </p:cNvPr>
          <p:cNvSpPr/>
          <p:nvPr/>
        </p:nvSpPr>
        <p:spPr>
          <a:xfrm>
            <a:off x="5255223" y="446159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FDC14661-2A73-25EF-AAB1-624812E4A04F}"/>
              </a:ext>
            </a:extLst>
          </p:cNvPr>
          <p:cNvSpPr/>
          <p:nvPr/>
        </p:nvSpPr>
        <p:spPr>
          <a:xfrm>
            <a:off x="5255223" y="545850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a:solidFill>
                  <a:srgbClr val="575757"/>
                </a:solidFill>
                <a:latin typeface="Meiryo UI" panose="020B0604030504040204" pitchFamily="50" charset="-128"/>
                <a:ea typeface="Meiryo UI" panose="020B0604030504040204" pitchFamily="50" charset="-128"/>
              </a:rPr>
              <a:t>XXX</a:t>
            </a: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8" name="フリーフォーム: 図形 7">
            <a:extLst>
              <a:ext uri="{FF2B5EF4-FFF2-40B4-BE49-F238E27FC236}">
                <a16:creationId xmlns:a16="http://schemas.microsoft.com/office/drawing/2014/main" id="{30F55054-1D81-8AC5-4933-0BBF98EF2615}"/>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a:solidFill>
                  <a:schemeClr val="bg1"/>
                </a:solidFill>
                <a:latin typeface="Meiryo UI" panose="020B0604030504040204" pitchFamily="50" charset="-128"/>
                <a:ea typeface="Meiryo UI" panose="020B0604030504040204" pitchFamily="50" charset="-128"/>
              </a:rPr>
              <a:t>経営力　</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a:solidFill>
                  <a:schemeClr val="bg1"/>
                </a:solidFill>
                <a:latin typeface="Meiryo UI" panose="020B0604030504040204" pitchFamily="50" charset="-128"/>
                <a:ea typeface="Meiryo UI" panose="020B0604030504040204" pitchFamily="50" charset="-128"/>
              </a:rPr>
              <a:t> イ</a:t>
            </a:r>
            <a:r>
              <a:rPr kumimoji="1" lang="ja-JP" altLang="en-US" sz="800" b="1">
                <a:solidFill>
                  <a:schemeClr val="bg1">
                    <a:lumMod val="50000"/>
                  </a:schemeClr>
                </a:solidFill>
                <a:latin typeface="Meiryo UI" panose="020B0604030504040204" pitchFamily="50" charset="-128"/>
                <a:ea typeface="Meiryo UI" panose="020B0604030504040204" pitchFamily="50" charset="-128"/>
              </a:rPr>
              <a:t> ウ</a:t>
            </a:r>
          </a:p>
        </p:txBody>
      </p:sp>
      <p:sp>
        <p:nvSpPr>
          <p:cNvPr id="9" name="正方形/長方形 8">
            <a:extLst>
              <a:ext uri="{FF2B5EF4-FFF2-40B4-BE49-F238E27FC236}">
                <a16:creationId xmlns:a16="http://schemas.microsoft.com/office/drawing/2014/main" id="{DF76747C-6A89-6C63-9424-F320B5EDE8B2}"/>
              </a:ext>
            </a:extLst>
          </p:cNvPr>
          <p:cNvSpPr/>
          <p:nvPr/>
        </p:nvSpPr>
        <p:spPr>
          <a:xfrm>
            <a:off x="0" y="-7155"/>
            <a:ext cx="9906000" cy="6865155"/>
          </a:xfrm>
          <a:prstGeom prst="rect">
            <a:avLst/>
          </a:prstGeom>
          <a:solidFill>
            <a:schemeClr val="bg1">
              <a:alpha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BCB3931A-CBBF-4407-7C5D-DCCA31D1CA6C}"/>
              </a:ext>
            </a:extLst>
          </p:cNvPr>
          <p:cNvSpPr/>
          <p:nvPr/>
        </p:nvSpPr>
        <p:spPr>
          <a:xfrm>
            <a:off x="510778" y="1263355"/>
            <a:ext cx="8884444" cy="717973"/>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a:solidFill>
                  <a:prstClr val="black"/>
                </a:solidFill>
                <a:latin typeface="Meiryo UI" panose="020B0604030504040204" pitchFamily="50" charset="-128"/>
                <a:ea typeface="Meiryo UI" panose="020B0604030504040204" pitchFamily="50" charset="-128"/>
              </a:rPr>
              <a:t>ヒト・モノ（技術含む）・カネ・情報（データやネットワーク含む）について、自社の強み・弱みの認識を簡潔にご記載ください</a:t>
            </a:r>
            <a:endParaRPr kumimoji="1" lang="en-US" altLang="ja-JP" sz="1200">
              <a:solidFill>
                <a:prstClr val="black"/>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a:solidFill>
                  <a:prstClr val="black"/>
                </a:solidFill>
                <a:latin typeface="Meiryo UI" panose="020B0604030504040204" pitchFamily="50" charset="-128"/>
                <a:ea typeface="Meiryo UI" panose="020B0604030504040204" pitchFamily="50" charset="-128"/>
              </a:rPr>
              <a:t>強みだけでなく、考えうるリスクや脅威等の弱みをいかに正確に認識しているかについても評価対象となるためご記載ください</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201469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10.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heme/theme1.xml><?xml version="1.0" encoding="utf-8"?>
<a:theme xmlns:a="http://schemas.openxmlformats.org/drawingml/2006/main" name="1_１">
  <a:themeElements>
    <a:clrScheme name="ユーザー定義 1">
      <a:dk1>
        <a:sysClr val="windowText" lastClr="000000"/>
      </a:dk1>
      <a:lt1>
        <a:sysClr val="window" lastClr="FFFFFF"/>
      </a:lt1>
      <a:dk2>
        <a:srgbClr val="505046"/>
      </a:dk2>
      <a:lt2>
        <a:srgbClr val="EEECE1"/>
      </a:lt2>
      <a:accent1>
        <a:srgbClr val="F08300"/>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f7509037-eb30-442c-93c9-734b73738437">
      <UserInfo>
        <DisplayName>Tadaomi Igarashi</DisplayName>
        <AccountId>12</AccountId>
        <AccountType/>
      </UserInfo>
      <UserInfo>
        <DisplayName>Satoshi Nanri</DisplayName>
        <AccountId>16</AccountId>
        <AccountType/>
      </UserInfo>
      <UserInfo>
        <DisplayName>Takuya Funahashi</DisplayName>
        <AccountId>287</AccountId>
        <AccountType/>
      </UserInfo>
      <UserInfo>
        <DisplayName>Shiomi Matsumoto</DisplayName>
        <AccountId>290</AccountId>
        <AccountType/>
      </UserInfo>
    </SharedWithUsers>
    <lcf76f155ced4ddcb4097134ff3c332f xmlns="2386446a-c0b8-475b-98d2-f559b15829c5">
      <Terms xmlns="http://schemas.microsoft.com/office/infopath/2007/PartnerControls"/>
    </lcf76f155ced4ddcb4097134ff3c332f>
    <TaxCatchAll xmlns="f7509037-eb30-442c-93c9-734b7373843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3AFDF83F1FEBDA4BB86887C24DDE633E" ma:contentTypeVersion="14" ma:contentTypeDescription="新しいドキュメントを作成します。" ma:contentTypeScope="" ma:versionID="3dfac1fe36458eda95e7591ac838d134">
  <xsd:schema xmlns:xsd="http://www.w3.org/2001/XMLSchema" xmlns:xs="http://www.w3.org/2001/XMLSchema" xmlns:p="http://schemas.microsoft.com/office/2006/metadata/properties" xmlns:ns2="2386446a-c0b8-475b-98d2-f559b15829c5" xmlns:ns3="f7509037-eb30-442c-93c9-734b73738437" targetNamespace="http://schemas.microsoft.com/office/2006/metadata/properties" ma:root="true" ma:fieldsID="6ba357ed36d4de6b8a9bcf0141179284" ns2:_="" ns3:_="">
    <xsd:import namespace="2386446a-c0b8-475b-98d2-f559b15829c5"/>
    <xsd:import namespace="f7509037-eb30-442c-93c9-734b7373843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86446a-c0b8-475b-98d2-f559b15829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509037-eb30-442c-93c9-734b73738437"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element name="TaxCatchAll" ma:index="19" nillable="true" ma:displayName="Taxonomy Catch All Column" ma:hidden="true" ma:list="{ecfb74cc-0efc-496b-86f4-806050d40666}" ma:internalName="TaxCatchAll" ma:showField="CatchAllData" ma:web="f7509037-eb30-442c-93c9-734b737384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F37BEF5-38BD-4160-9E5D-9810714089F5}">
  <ds:schemaRefs>
    <ds:schemaRef ds:uri="http://schemas.microsoft.com/office/infopath/2007/PartnerControls"/>
    <ds:schemaRef ds:uri="http://purl.org/dc/terms/"/>
    <ds:schemaRef ds:uri="http://schemas.microsoft.com/office/2006/documentManagement/types"/>
    <ds:schemaRef ds:uri="http://purl.org/dc/dcmitype/"/>
    <ds:schemaRef ds:uri="http://purl.org/dc/elements/1.1/"/>
    <ds:schemaRef ds:uri="http://schemas.openxmlformats.org/package/2006/metadata/core-properties"/>
    <ds:schemaRef ds:uri="http://schemas.microsoft.com/office/2006/metadata/properties"/>
    <ds:schemaRef ds:uri="f7509037-eb30-442c-93c9-734b73738437"/>
    <ds:schemaRef ds:uri="2386446a-c0b8-475b-98d2-f559b15829c5"/>
    <ds:schemaRef ds:uri="http://www.w3.org/XML/1998/namespace"/>
  </ds:schemaRefs>
</ds:datastoreItem>
</file>

<file path=customXml/itemProps2.xml><?xml version="1.0" encoding="utf-8"?>
<ds:datastoreItem xmlns:ds="http://schemas.openxmlformats.org/officeDocument/2006/customXml" ds:itemID="{99ED384B-A3DC-4A40-A8D6-EE5C7A80F8AA}">
  <ds:schemaRefs>
    <ds:schemaRef ds:uri="http://schemas.microsoft.com/sharepoint/v3/contenttype/forms"/>
  </ds:schemaRefs>
</ds:datastoreItem>
</file>

<file path=customXml/itemProps3.xml><?xml version="1.0" encoding="utf-8"?>
<ds:datastoreItem xmlns:ds="http://schemas.openxmlformats.org/officeDocument/2006/customXml" ds:itemID="{D806FC97-5821-4965-85FF-C39DFE1B00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86446a-c0b8-475b-98d2-f559b15829c5"/>
    <ds:schemaRef ds:uri="f7509037-eb30-442c-93c9-734b737384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7478</Words>
  <PresentationFormat>A4 210 x 297 mm</PresentationFormat>
  <Paragraphs>902</Paragraphs>
  <Slides>27</Slides>
  <Notes>0</Notes>
  <HiddenSlides>0</HiddenSlides>
  <MMClips>0</MMClips>
  <ScaleCrop>false</ScaleCrop>
  <HeadingPairs>
    <vt:vector size="10"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6" baseType="lpstr">
      <vt:lpstr>Arial</vt:lpstr>
      <vt:lpstr>Meiryo UI</vt:lpstr>
      <vt:lpstr>Trebuchet MS</vt:lpstr>
      <vt:lpstr>Yu Gothic UI</vt:lpstr>
      <vt:lpstr>EYInterstate</vt:lpstr>
      <vt:lpstr>Wingdings</vt:lpstr>
      <vt:lpstr>1_１</vt:lpstr>
      <vt:lpstr>think-cellスライド</vt:lpstr>
      <vt:lpstr>PowerPoint プレゼンテーション</vt:lpstr>
      <vt:lpstr>PowerPoint プレゼンテーション</vt:lpstr>
      <vt:lpstr>成長投資計画書</vt:lpstr>
      <vt:lpstr>誓約事項</vt:lpstr>
      <vt:lpstr>PowerPoint プレゼンテーション</vt:lpstr>
      <vt:lpstr>PowerPoint プレゼンテーション</vt:lpstr>
      <vt:lpstr>1.長期成長ビジョン</vt:lpstr>
      <vt:lpstr>2.現状分析の状況：外部環境</vt:lpstr>
      <vt:lpstr>3.現状分析の状況：内部環境</vt:lpstr>
      <vt:lpstr>4.事業戦略</vt:lpstr>
      <vt:lpstr>5.推進体制</vt:lpstr>
      <vt:lpstr>PowerPoint プレゼンテーション</vt:lpstr>
      <vt:lpstr>１.補助事業の概要</vt:lpstr>
      <vt:lpstr>２.先進性・成長性／製品・生産方式等の優位性確保</vt:lpstr>
      <vt:lpstr>２.先進性・成長性／労働生産性向上の見込み</vt:lpstr>
      <vt:lpstr>２.先進性・成長性／売上向上の見込み</vt:lpstr>
      <vt:lpstr>２.先進性・成長性／売上向上の見込み</vt:lpstr>
      <vt:lpstr>３.地域への波及効果／賃上げ計画</vt:lpstr>
      <vt:lpstr>３.地域への波及効果／参加企業や地域企業への波及効果</vt:lpstr>
      <vt:lpstr>４.大規模投資・費用対効果／投資の規模</vt:lpstr>
      <vt:lpstr>４.大規模投資・費用対効果／費用対効果</vt:lpstr>
      <vt:lpstr>４.大規模投資・費用対効果／補助事業による行動変容への寄与</vt:lpstr>
      <vt:lpstr>５.実現可能性／実施体制1/2</vt:lpstr>
      <vt:lpstr>５.実現可能性／実施体制2/2</vt:lpstr>
      <vt:lpstr>５.実現可能性／スケジュール</vt:lpstr>
      <vt:lpstr>５.実現可能性／実施上の課題</vt:lpstr>
      <vt:lpstr>５.実現可能性／製品・サービスの市場分析</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2025-03-14T05:35:37Z</dcterms:created>
  <dcterms:modified xsi:type="dcterms:W3CDTF">2025-03-24T07:03:15Z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WppReportIsTocUpdateRecommended">
    <vt:bool>true</vt:bool>
  </property>
  <property fmtid="{D5CDD505-2E9C-101B-9397-08002B2CF9AE}" pid="3" name="WppReportVersion">
    <vt:lpwstr>Version 1.0</vt:lpwstr>
  </property>
  <property fmtid="{D5CDD505-2E9C-101B-9397-08002B2CF9AE}" pid="4" name="WppReportDraft">
    <vt:lpwstr>(Draft)</vt:lpwstr>
  </property>
  <property fmtid="{D5CDD505-2E9C-101B-9397-08002B2CF9AE}" pid="5" name="MediaServiceImageTags">
    <vt:lpwstr/>
  </property>
  <property fmtid="{D5CDD505-2E9C-101B-9397-08002B2CF9AE}" pid="6" name="ContentTypeId">
    <vt:lpwstr>0x0101003AFDF83F1FEBDA4BB86887C24DDE633E</vt:lpwstr>
  </property>
  <property fmtid="{D5CDD505-2E9C-101B-9397-08002B2CF9AE}" pid="7" name="WppReportTocTitleText">
    <vt:lpwstr>Table of contents</vt:lpwstr>
  </property>
  <property fmtid="{D5CDD505-2E9C-101B-9397-08002B2CF9AE}" pid="8" name="WppReportCurrencySymbol">
    <vt:lpwstr>¥</vt:lpwstr>
  </property>
  <property fmtid="{D5CDD505-2E9C-101B-9397-08002B2CF9AE}" pid="9" name="WppReportShortPageNumberFormat">
    <vt:lpwstr>Page &lt;#&gt;</vt:lpwstr>
  </property>
  <property fmtid="{D5CDD505-2E9C-101B-9397-08002B2CF9AE}" pid="10" name="WppReportDashboardTitleText">
    <vt:lpwstr>Dashboard</vt:lpwstr>
  </property>
  <property fmtid="{D5CDD505-2E9C-101B-9397-08002B2CF9AE}" pid="11" name="WppReportLongPageNumberFormat">
    <vt:lpwstr>Page &lt;#&gt; of &lt;PageCount&gt;</vt:lpwstr>
  </property>
  <property fmtid="{D5CDD505-2E9C-101B-9397-08002B2CF9AE}" pid="12" name="WppReportDate">
    <vt:lpwstr/>
  </property>
  <property fmtid="{D5CDD505-2E9C-101B-9397-08002B2CF9AE}" pid="13" name="WppReportPropertiesLastWrittenToDocument">
    <vt:filetime>2024-03-08T01:58:54Z</vt:filetime>
  </property>
</Properties>
</file>