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20" r:id="rId4"/>
  </p:sldMasterIdLst>
  <p:notesMasterIdLst>
    <p:notesMasterId r:id="rId32"/>
  </p:notesMasterIdLst>
  <p:handoutMasterIdLst>
    <p:handoutMasterId r:id="rId33"/>
  </p:handoutMasterIdLst>
  <p:sldIdLst>
    <p:sldId id="2145705357" r:id="rId5"/>
    <p:sldId id="2145705348" r:id="rId6"/>
    <p:sldId id="2145705059" r:id="rId7"/>
    <p:sldId id="2145705305" r:id="rId8"/>
    <p:sldId id="2145705299" r:id="rId9"/>
    <p:sldId id="267" r:id="rId10"/>
    <p:sldId id="2145705353" r:id="rId11"/>
    <p:sldId id="2145705311" r:id="rId12"/>
    <p:sldId id="2145705291" r:id="rId13"/>
    <p:sldId id="2145705295" r:id="rId14"/>
    <p:sldId id="2145705315" r:id="rId15"/>
    <p:sldId id="2145705318" r:id="rId16"/>
    <p:sldId id="2145705334" r:id="rId17"/>
    <p:sldId id="2145705349" r:id="rId18"/>
    <p:sldId id="2145705322" r:id="rId19"/>
    <p:sldId id="2145705321" r:id="rId20"/>
    <p:sldId id="2145705359" r:id="rId21"/>
    <p:sldId id="2145705323" r:id="rId22"/>
    <p:sldId id="2145705336" r:id="rId23"/>
    <p:sldId id="2145705338" r:id="rId24"/>
    <p:sldId id="2145705319" r:id="rId25"/>
    <p:sldId id="2145705337" r:id="rId26"/>
    <p:sldId id="2145705347" r:id="rId27"/>
    <p:sldId id="2145705341" r:id="rId28"/>
    <p:sldId id="2145705351" r:id="rId29"/>
    <p:sldId id="2145705342" r:id="rId30"/>
    <p:sldId id="2145705356" r:id="rId31"/>
  </p:sldIdLst>
  <p:sldSz cx="9906000" cy="6858000" type="A4"/>
  <p:notesSz cx="6735763" cy="9866313"/>
  <p:custShowLst>
    <p:custShow name="Format Guide Workshop" id="0">
      <p:sldLst/>
    </p:custShow>
  </p:custShowLst>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03176F7-FD0E-4D45-98BD-00A3B3CA74BA}">
          <p14:sldIdLst>
            <p14:sldId id="2145705357"/>
          </p14:sldIdLst>
        </p14:section>
        <p14:section name="タイトルなしのセクション" id="{1FEC251B-ADC6-4D31-9D6D-72D6C2C14C54}">
          <p14:sldIdLst>
            <p14:sldId id="2145705348"/>
            <p14:sldId id="2145705059"/>
            <p14:sldId id="2145705305"/>
            <p14:sldId id="2145705299"/>
            <p14:sldId id="267"/>
            <p14:sldId id="2145705353"/>
            <p14:sldId id="2145705311"/>
            <p14:sldId id="2145705291"/>
            <p14:sldId id="2145705295"/>
            <p14:sldId id="2145705315"/>
            <p14:sldId id="2145705318"/>
            <p14:sldId id="2145705334"/>
            <p14:sldId id="2145705349"/>
            <p14:sldId id="2145705322"/>
            <p14:sldId id="2145705321"/>
            <p14:sldId id="2145705359"/>
            <p14:sldId id="2145705323"/>
            <p14:sldId id="2145705336"/>
            <p14:sldId id="2145705338"/>
            <p14:sldId id="2145705319"/>
            <p14:sldId id="2145705337"/>
            <p14:sldId id="2145705347"/>
            <p14:sldId id="2145705341"/>
            <p14:sldId id="2145705351"/>
            <p14:sldId id="2145705342"/>
            <p14:sldId id="2145705356"/>
          </p14:sldIdLst>
        </p14:section>
      </p14:sectionLst>
    </p:ext>
    <p:ext uri="{EFAFB233-063F-42B5-8137-9DF3F51BA10A}">
      <p15:sldGuideLst xmlns:p15="http://schemas.microsoft.com/office/powerpoint/2012/main">
        <p15:guide id="1" orient="horz" pos="4320" userDrawn="1">
          <p15:clr>
            <a:srgbClr val="A4A3A4"/>
          </p15:clr>
        </p15:guide>
        <p15:guide id="2" pos="219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EF4"/>
    <a:srgbClr val="F2F2F2"/>
    <a:srgbClr val="002060"/>
    <a:srgbClr val="FFFFFF"/>
    <a:srgbClr val="FFBD47"/>
    <a:srgbClr val="FF9E29"/>
    <a:srgbClr val="575757"/>
    <a:srgbClr val="FFCEA9"/>
    <a:srgbClr val="D9D9D9"/>
    <a:srgbClr val="FFA6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FB4ED5-2EFA-4D33-BEB9-1420B7E71499}" v="58" dt="2025-03-14T05:26:10.8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97" autoAdjust="0"/>
    <p:restoredTop sz="94796" autoAdjust="0"/>
  </p:normalViewPr>
  <p:slideViewPr>
    <p:cSldViewPr snapToGrid="0">
      <p:cViewPr varScale="1">
        <p:scale>
          <a:sx n="116" d="100"/>
          <a:sy n="116" d="100"/>
        </p:scale>
        <p:origin x="1050" y="96"/>
      </p:cViewPr>
      <p:guideLst>
        <p:guide orient="horz" pos="4320"/>
        <p:guide pos="2190"/>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3/14/2025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3/14/2025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rgbClr val="002060"/>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511875" y="2851842"/>
            <a:ext cx="4014858" cy="778597"/>
          </a:xfr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p:spPr>
        <p:txBody>
          <a:bodyPr/>
          <a:lstStyle>
            <a:lvl1pPr>
              <a:defRPr sz="1400">
                <a:solidFill>
                  <a:schemeClr val="tx2"/>
                </a:solidFill>
              </a:defRPr>
            </a:lvl1pPr>
          </a:lstStyle>
          <a:p>
            <a:pPr lvl="0"/>
            <a:endParaRPr kumimoji="1" lang="ja-JP" altLang="en-US" dirty="0"/>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p:spPr>
        <p:txBody>
          <a:bodyPr/>
          <a:lstStyle>
            <a:lvl1pPr algn="r">
              <a:defRPr>
                <a:solidFill>
                  <a:schemeClr val="tx2"/>
                </a:solidFill>
              </a:defRPr>
            </a:lvl1pPr>
          </a:lstStyle>
          <a:p>
            <a:pPr lvl="0"/>
            <a:endParaRPr kumimoji="1" lang="ja-JP" altLang="en-US" dirty="0"/>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p:spPr>
        <p:txBody>
          <a:bodyPr/>
          <a:lstStyle>
            <a:lvl1pPr algn="r">
              <a:defRPr>
                <a:solidFill>
                  <a:schemeClr val="tx2"/>
                </a:solidFill>
              </a:defRPr>
            </a:lvl1pPr>
          </a:lstStyle>
          <a:p>
            <a:pPr lvl="0"/>
            <a:endParaRPr kumimoji="1" lang="ja-JP" altLang="en-US" dirty="0"/>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p:spPr>
        <p:txBody>
          <a:bodyPr/>
          <a:lstStyle>
            <a:lvl1pPr algn="r">
              <a:defRPr>
                <a:solidFill>
                  <a:schemeClr val="tx2"/>
                </a:solidFill>
              </a:defRPr>
            </a:lvl1pPr>
          </a:lstStyle>
          <a:p>
            <a:pPr lvl="0"/>
            <a:endParaRPr kumimoji="1" lang="ja-JP" altLang="en-US" dirty="0"/>
          </a:p>
        </p:txBody>
      </p:sp>
    </p:spTree>
    <p:extLst>
      <p:ext uri="{BB962C8B-B14F-4D97-AF65-F5344CB8AC3E}">
        <p14:creationId xmlns:p14="http://schemas.microsoft.com/office/powerpoint/2010/main" val="777567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dirty="0"/>
          </a:p>
        </p:txBody>
      </p:sp>
      <p:sp>
        <p:nvSpPr>
          <p:cNvPr id="8" name="正方形/長方形 7">
            <a:extLst>
              <a:ext uri="{FF2B5EF4-FFF2-40B4-BE49-F238E27FC236}">
                <a16:creationId xmlns:a16="http://schemas.microsoft.com/office/drawing/2014/main" id="{5E44E9A4-A74A-302E-3F0E-9209E88AD7A9}"/>
              </a:ext>
            </a:extLst>
          </p:cNvPr>
          <p:cNvSpPr/>
          <p:nvPr userDrawn="1"/>
        </p:nvSpPr>
        <p:spPr>
          <a:xfrm>
            <a:off x="0" y="2770188"/>
            <a:ext cx="415925" cy="1204912"/>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666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２">
    <p:bg>
      <p:bgPr>
        <a:solidFill>
          <a:srgbClr val="002060"/>
        </a:solidFill>
        <a:effectLst/>
      </p:bgPr>
    </p:bg>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61048219-F6DF-F7ED-C768-299585D17019}"/>
              </a:ext>
            </a:extLst>
          </p:cNvPr>
          <p:cNvSpPr>
            <a:spLocks noGrp="1"/>
          </p:cNvSpPr>
          <p:nvPr>
            <p:ph type="body" sz="quarter" idx="13"/>
          </p:nvPr>
        </p:nvSpPr>
        <p:spPr>
          <a:xfrm>
            <a:off x="1322388" y="2770188"/>
            <a:ext cx="7350125" cy="1204912"/>
          </a:xfrm>
        </p:spPr>
        <p:txBody>
          <a:bodyPr anchor="ctr"/>
          <a:lstStyle>
            <a:lvl1pPr>
              <a:defRPr sz="3200">
                <a:solidFill>
                  <a:schemeClr val="tx2"/>
                </a:solidFill>
              </a:defRPr>
            </a:lvl1pPr>
          </a:lstStyle>
          <a:p>
            <a:pPr lvl="0"/>
            <a:endParaRPr kumimoji="1" lang="ja-JP" altLang="en-US" dirty="0"/>
          </a:p>
        </p:txBody>
      </p:sp>
    </p:spTree>
    <p:extLst>
      <p:ext uri="{BB962C8B-B14F-4D97-AF65-F5344CB8AC3E}">
        <p14:creationId xmlns:p14="http://schemas.microsoft.com/office/powerpoint/2010/main" val="57429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hasCustomPrompt="1"/>
          </p:nvPr>
        </p:nvSpPr>
        <p:spPr>
          <a:xfrm>
            <a:off x="512291" y="511472"/>
            <a:ext cx="8891587" cy="604071"/>
          </a:xfrm>
        </p:spPr>
        <p:txBody>
          <a:bodyPr anchor="t"/>
          <a:lstStyle>
            <a:lvl1pPr>
              <a:spcBef>
                <a:spcPts val="0"/>
              </a:spcBef>
              <a:spcAft>
                <a:spcPts val="0"/>
              </a:spcAft>
              <a:buNone/>
              <a:defRPr sz="16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r>
              <a:rPr lang="ja-JP" altLang="en-US" dirty="0">
                <a:solidFill>
                  <a:schemeClr val="tx1"/>
                </a:solidFill>
              </a:rPr>
              <a:t>（スライドの内容を簡潔に記載）</a:t>
            </a:r>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dirty="0"/>
              <a:t>Click to add title</a:t>
            </a:r>
          </a:p>
        </p:txBody>
      </p:sp>
      <p:sp>
        <p:nvSpPr>
          <p:cNvPr id="5" name="正方形/長方形 4">
            <a:extLst>
              <a:ext uri="{FF2B5EF4-FFF2-40B4-BE49-F238E27FC236}">
                <a16:creationId xmlns:a16="http://schemas.microsoft.com/office/drawing/2014/main" id="{2AECBFDB-61A4-82B9-EA7F-E6BAAB8829E3}"/>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dirty="0">
                <a:solidFill>
                  <a:schemeClr val="bg1"/>
                </a:solidFill>
                <a:latin typeface="Meiryo UI" panose="020B0604030504040204" pitchFamily="50" charset="-128"/>
                <a:ea typeface="Meiryo UI" panose="020B0604030504040204" pitchFamily="50" charset="-128"/>
              </a:rPr>
              <a:t>3</a:t>
            </a:r>
            <a:r>
              <a:rPr kumimoji="1" lang="ja-JP" altLang="en-US" sz="900" b="1" dirty="0">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2" name="Title Placeholder 1">
            <a:extLst>
              <a:ext uri="{FF2B5EF4-FFF2-40B4-BE49-F238E27FC236}">
                <a16:creationId xmlns:a16="http://schemas.microsoft.com/office/drawing/2014/main" id="{A8E6150C-2F5C-01D6-6516-E2941A436063}"/>
              </a:ext>
            </a:extLst>
          </p:cNvPr>
          <p:cNvSpPr>
            <a:spLocks noGrp="1"/>
          </p:cNvSpPr>
          <p:nvPr>
            <p:ph type="title" hasCustomPrompt="1"/>
          </p:nvPr>
        </p:nvSpPr>
        <p:spPr>
          <a:xfrm>
            <a:off x="512291" y="242563"/>
            <a:ext cx="8883347" cy="166199"/>
          </a:xfrm>
          <a:prstGeom prst="rect">
            <a:avLst/>
          </a:prstGeom>
        </p:spPr>
        <p:txBody>
          <a:bodyPr vert="horz" wrap="square" lIns="0" tIns="0" rIns="0" bIns="0" rtlCol="0" anchor="t">
            <a:spAutoFit/>
          </a:bodyPr>
          <a:lstStyle/>
          <a:p>
            <a:r>
              <a:rPr lang="en-US" dirty="0"/>
              <a:t>Click to add title</a:t>
            </a:r>
          </a:p>
        </p:txBody>
      </p:sp>
      <p:sp>
        <p:nvSpPr>
          <p:cNvPr id="3" name="正方形/長方形 2">
            <a:extLst>
              <a:ext uri="{FF2B5EF4-FFF2-40B4-BE49-F238E27FC236}">
                <a16:creationId xmlns:a16="http://schemas.microsoft.com/office/drawing/2014/main" id="{BF9D2969-B7CD-223F-FC63-5241A8A5BA2E}"/>
              </a:ext>
            </a:extLst>
          </p:cNvPr>
          <p:cNvSpPr/>
          <p:nvPr userDrawn="1"/>
        </p:nvSpPr>
        <p:spPr>
          <a:xfrm>
            <a:off x="9144000" y="341508"/>
            <a:ext cx="762000" cy="157297"/>
          </a:xfrm>
          <a:prstGeom prst="rect">
            <a:avLst/>
          </a:prstGeom>
          <a:solidFill>
            <a:srgbClr val="002060"/>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900" b="1" dirty="0">
                <a:solidFill>
                  <a:schemeClr val="bg1"/>
                </a:solidFill>
                <a:latin typeface="Meiryo UI" panose="020B0604030504040204" pitchFamily="50" charset="-128"/>
                <a:ea typeface="Meiryo UI" panose="020B0604030504040204" pitchFamily="50" charset="-128"/>
              </a:rPr>
              <a:t>3</a:t>
            </a:r>
            <a:r>
              <a:rPr kumimoji="1" lang="ja-JP" altLang="en-US" sz="900" b="1" dirty="0">
                <a:solidFill>
                  <a:schemeClr val="bg1"/>
                </a:solidFill>
                <a:latin typeface="Meiryo UI" panose="020B0604030504040204" pitchFamily="50" charset="-128"/>
                <a:ea typeface="Meiryo UI" panose="020B0604030504040204" pitchFamily="50" charset="-128"/>
              </a:rPr>
              <a:t>次公募用</a:t>
            </a:r>
          </a:p>
        </p:txBody>
      </p:sp>
    </p:spTree>
    <p:extLst>
      <p:ext uri="{BB962C8B-B14F-4D97-AF65-F5344CB8AC3E}">
        <p14:creationId xmlns:p14="http://schemas.microsoft.com/office/powerpoint/2010/main" val="4066949229"/>
      </p:ext>
    </p:extLst>
  </p:cSld>
  <p:clrMapOvr>
    <a:masterClrMapping/>
  </p:clrMapOvr>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7"/>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8" imgW="395" imgH="396" progId="TCLayout.ActiveDocument.1">
                  <p:embed/>
                </p:oleObj>
              </mc:Choice>
              <mc:Fallback>
                <p:oleObj name="think-cellスライド" r:id="rId8"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242563"/>
            <a:ext cx="8883347" cy="1661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4" r:id="rId2"/>
    <p:sldLayoutId id="2147485122" r:id="rId3"/>
    <p:sldLayoutId id="2147485123" r:id="rId4"/>
    <p:sldLayoutId id="2147485125" r:id="rId5"/>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62" userDrawn="1">
          <p15:clr>
            <a:srgbClr val="F26B43"/>
          </p15:clr>
        </p15:guide>
        <p15:guide id="3" pos="4808"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A15C70D9-2101-294B-AB53-4762B50D53B6}"/>
              </a:ext>
            </a:extLst>
          </p:cNvPr>
          <p:cNvGraphicFramePr>
            <a:graphicFrameLocks noChangeAspect="1"/>
          </p:cNvGraphicFramePr>
          <p:nvPr>
            <p:custDataLst>
              <p:tags r:id="rId1"/>
            </p:custDataLst>
            <p:extLst>
              <p:ext uri="{D42A27DB-BD31-4B8C-83A1-F6EECF244321}">
                <p14:modId xmlns:p14="http://schemas.microsoft.com/office/powerpoint/2010/main" val="597484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92" imgH="591" progId="TCLayout.ActiveDocument.1">
                  <p:embed/>
                </p:oleObj>
              </mc:Choice>
              <mc:Fallback>
                <p:oleObj name="think-cellスライド" r:id="rId3" imgW="592" imgH="591" progId="TCLayout.ActiveDocument.1">
                  <p:embed/>
                  <p:pic>
                    <p:nvPicPr>
                      <p:cNvPr id="8" name="think-cell data - do not delete" hidden="1">
                        <a:extLst>
                          <a:ext uri="{FF2B5EF4-FFF2-40B4-BE49-F238E27FC236}">
                            <a16:creationId xmlns:a16="http://schemas.microsoft.com/office/drawing/2014/main" id="{A15C70D9-2101-294B-AB53-4762B50D53B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dirty="0">
                <a:solidFill>
                  <a:schemeClr val="bg1"/>
                </a:solidFill>
                <a:latin typeface="Meiryo UI" panose="020B0604030504040204" pitchFamily="50" charset="-128"/>
                <a:ea typeface="Meiryo UI" panose="020B0604030504040204" pitchFamily="50" charset="-128"/>
              </a:rPr>
              <a:t>更新履歴</a:t>
            </a:r>
            <a:r>
              <a:rPr kumimoji="1" lang="en-US" altLang="ja-JP" b="1" dirty="0">
                <a:solidFill>
                  <a:schemeClr val="bg1"/>
                </a:solidFill>
                <a:latin typeface="Meiryo UI" panose="020B0604030504040204" pitchFamily="50" charset="-128"/>
                <a:ea typeface="Meiryo UI" panose="020B0604030504040204" pitchFamily="50" charset="-128"/>
              </a:rPr>
              <a:t>【</a:t>
            </a:r>
            <a:r>
              <a:rPr kumimoji="1" lang="ja-JP" altLang="en-US" b="1" dirty="0">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dirty="0">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208015"/>
            <a:ext cx="9348651" cy="5166659"/>
          </a:xfrm>
          <a:prstGeom prst="rect">
            <a:avLst/>
          </a:prstGeom>
        </p:spPr>
        <p:txBody>
          <a:bodyPr lIns="91440" tIns="45720" rIns="91440" bIns="45720" anchor="t"/>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2024/6/26</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２次公募用に全体更新</a:t>
            </a:r>
            <a:endParaRPr kumimoji="1" lang="en-US" altLang="ja-JP" sz="1600" dirty="0"/>
          </a:p>
          <a:p>
            <a:pPr>
              <a:lnSpc>
                <a:spcPct val="100000"/>
              </a:lnSpc>
              <a:spcBef>
                <a:spcPts val="0"/>
              </a:spcBef>
              <a:spcAft>
                <a:spcPts val="600"/>
              </a:spcAft>
              <a:buNone/>
            </a:pPr>
            <a:endParaRPr kumimoji="1" lang="en-US" altLang="ja-JP" sz="1600" b="1" u="sng" dirty="0">
              <a:latin typeface="Meiryo UI"/>
              <a:ea typeface="Meiryo UI"/>
            </a:endParaRPr>
          </a:p>
          <a:p>
            <a:pPr marL="278130" indent="-278130">
              <a:lnSpc>
                <a:spcPct val="100000"/>
              </a:lnSpc>
              <a:spcBef>
                <a:spcPts val="0"/>
              </a:spcBef>
              <a:spcAft>
                <a:spcPts val="600"/>
              </a:spcAft>
              <a:buFont typeface="Arial" panose="020B0604020202020204" pitchFamily="34" charset="0"/>
              <a:buChar char="•"/>
            </a:pPr>
            <a:r>
              <a:rPr kumimoji="1" lang="en-US" altLang="ja-JP" sz="1600" b="1" u="sng" dirty="0">
                <a:latin typeface="Meiryo UI"/>
                <a:ea typeface="Meiryo UI"/>
              </a:rPr>
              <a:t>2025/3/14</a:t>
            </a:r>
            <a:r>
              <a:rPr kumimoji="1" lang="ja-JP" altLang="en-US" sz="1600" b="1" u="sng" dirty="0">
                <a:latin typeface="Meiryo UI"/>
                <a:ea typeface="Meiryo UI"/>
              </a:rPr>
              <a:t>更新</a:t>
            </a:r>
            <a:endParaRPr kumimoji="1" lang="en-US" altLang="ja-JP" sz="1600" b="1" u="sng" dirty="0">
              <a:latin typeface="Meiryo UI"/>
              <a:ea typeface="Meiryo UI"/>
            </a:endParaRPr>
          </a:p>
          <a:p>
            <a:pPr marL="509681" lvl="1" indent="-278606" defTabSz="490538">
              <a:lnSpc>
                <a:spcPct val="100000"/>
              </a:lnSpc>
              <a:spcAft>
                <a:spcPts val="0"/>
              </a:spcAft>
            </a:pPr>
            <a:r>
              <a:rPr kumimoji="1" lang="ja-JP" altLang="en-US" sz="1600" dirty="0"/>
              <a:t>３次公募用に全体更新</a:t>
            </a:r>
            <a:endParaRPr kumimoji="1" lang="en-US" altLang="ja-JP" sz="1600" dirty="0"/>
          </a:p>
        </p:txBody>
      </p:sp>
      <p:sp>
        <p:nvSpPr>
          <p:cNvPr id="2" name="正方形/長方形 1">
            <a:extLst>
              <a:ext uri="{FF2B5EF4-FFF2-40B4-BE49-F238E27FC236}">
                <a16:creationId xmlns:a16="http://schemas.microsoft.com/office/drawing/2014/main" id="{21937D38-8BCF-E4F0-723D-F01ACF27887D}"/>
              </a:ext>
            </a:extLst>
          </p:cNvPr>
          <p:cNvSpPr/>
          <p:nvPr/>
        </p:nvSpPr>
        <p:spPr>
          <a:xfrm>
            <a:off x="300445" y="791767"/>
            <a:ext cx="9348651" cy="399470"/>
          </a:xfrm>
          <a:prstGeom prst="rect">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600" dirty="0">
                <a:solidFill>
                  <a:schemeClr val="tx1"/>
                </a:solidFill>
                <a:latin typeface="Meiryo UI" panose="020B0604030504040204" pitchFamily="50" charset="-128"/>
                <a:ea typeface="Meiryo UI" panose="020B0604030504040204" pitchFamily="50" charset="-128"/>
              </a:rPr>
              <a:t>次の項目に更新があるためご確認お願いいたします</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7910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正方形/長方形 72">
            <a:extLst>
              <a:ext uri="{FF2B5EF4-FFF2-40B4-BE49-F238E27FC236}">
                <a16:creationId xmlns:a16="http://schemas.microsoft.com/office/drawing/2014/main" id="{5795EBA9-BB18-074A-B2CB-6ADAC3DD7FE6}"/>
              </a:ext>
            </a:extLst>
          </p:cNvPr>
          <p:cNvSpPr/>
          <p:nvPr/>
        </p:nvSpPr>
        <p:spPr>
          <a:xfrm>
            <a:off x="1453758" y="3266880"/>
            <a:ext cx="1158983" cy="106292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50" dirty="0">
                <a:solidFill>
                  <a:schemeClr val="tx1"/>
                </a:solidFill>
                <a:latin typeface="Meiryo UI" panose="020B0604030504040204" pitchFamily="50" charset="-128"/>
                <a:ea typeface="Meiryo UI" panose="020B0604030504040204" pitchFamily="50" charset="-128"/>
              </a:rPr>
              <a:t>補助事業</a:t>
            </a:r>
            <a:endParaRPr kumimoji="1" lang="en-US" altLang="ja-JP" sz="1050" dirty="0">
              <a:solidFill>
                <a:schemeClr val="tx1"/>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en-US" altLang="ja-JP" sz="1050" dirty="0">
              <a:solidFill>
                <a:srgbClr val="575757"/>
              </a:solidFill>
              <a:latin typeface="Meiryo UI" panose="020B0604030504040204" pitchFamily="50" charset="-128"/>
              <a:ea typeface="Meiryo UI" panose="020B0604030504040204" pitchFamily="50" charset="-128"/>
            </a:endParaRPr>
          </a:p>
          <a:p>
            <a:pPr defTabSz="742950"/>
            <a:endParaRPr kumimoji="1" lang="ja-JP" altLang="en-US" sz="1050" dirty="0">
              <a:solidFill>
                <a:srgbClr val="575757"/>
              </a:solidFill>
              <a:latin typeface="Meiryo UI" panose="020B0604030504040204" pitchFamily="50" charset="-128"/>
              <a:ea typeface="Meiryo UI" panose="020B0604030504040204" pitchFamily="50" charset="-128"/>
            </a:endParaRPr>
          </a:p>
        </p:txBody>
      </p:sp>
      <p:sp>
        <p:nvSpPr>
          <p:cNvPr id="6" name="タイトル 5">
            <a:extLst>
              <a:ext uri="{FF2B5EF4-FFF2-40B4-BE49-F238E27FC236}">
                <a16:creationId xmlns:a16="http://schemas.microsoft.com/office/drawing/2014/main" id="{A4E6CDED-CC5F-755D-D0B5-CB1F688D2DBE}"/>
              </a:ext>
            </a:extLst>
          </p:cNvPr>
          <p:cNvSpPr>
            <a:spLocks noGrp="1"/>
          </p:cNvSpPr>
          <p:nvPr>
            <p:ph type="title"/>
          </p:nvPr>
        </p:nvSpPr>
        <p:spPr>
          <a:xfrm>
            <a:off x="511875" y="239100"/>
            <a:ext cx="8883347" cy="166199"/>
          </a:xfrm>
        </p:spPr>
        <p:txBody>
          <a:bodyPr vert="horz"/>
          <a:lstStyle/>
          <a:p>
            <a:r>
              <a:rPr lang="en-US" altLang="ja-JP" sz="1200" dirty="0"/>
              <a:t>4.</a:t>
            </a:r>
            <a:r>
              <a:rPr lang="ja-JP" altLang="en-US" sz="1200" dirty="0"/>
              <a:t>事業戦略</a:t>
            </a:r>
            <a:endParaRPr lang="ja-JP" altLang="en-US"/>
          </a:p>
        </p:txBody>
      </p:sp>
      <p:sp>
        <p:nvSpPr>
          <p:cNvPr id="24" name="テキスト プレースホルダー 23">
            <a:extLst>
              <a:ext uri="{FF2B5EF4-FFF2-40B4-BE49-F238E27FC236}">
                <a16:creationId xmlns:a16="http://schemas.microsoft.com/office/drawing/2014/main" id="{636CE027-EB27-5E68-9DF6-71BF595B17EE}"/>
              </a:ext>
            </a:extLst>
          </p:cNvPr>
          <p:cNvSpPr>
            <a:spLocks noGrp="1"/>
          </p:cNvSpPr>
          <p:nvPr>
            <p:ph type="body" sz="quarter" idx="15"/>
          </p:nvPr>
        </p:nvSpPr>
        <p:spPr/>
        <p:txBody>
          <a:bodyPr/>
          <a:lstStyle/>
          <a:p>
            <a:endParaRPr lang="ja-JP" altLang="en-US"/>
          </a:p>
        </p:txBody>
      </p:sp>
      <p:sp>
        <p:nvSpPr>
          <p:cNvPr id="16" name="フリーフォーム: 図形 15">
            <a:extLst>
              <a:ext uri="{FF2B5EF4-FFF2-40B4-BE49-F238E27FC236}">
                <a16:creationId xmlns:a16="http://schemas.microsoft.com/office/drawing/2014/main" id="{4D19AE98-26B7-6742-8B71-1DC19DBD4DD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8DD90D51-9015-F1FD-34F7-7B80577BEB49}"/>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0C746DDB-0339-150A-1114-A9B4B9E0307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9" name="フリーフォーム: 図形 18">
            <a:extLst>
              <a:ext uri="{FF2B5EF4-FFF2-40B4-BE49-F238E27FC236}">
                <a16:creationId xmlns:a16="http://schemas.microsoft.com/office/drawing/2014/main" id="{AA8B5676-18FE-1405-ECD9-8AC4C6B59D5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9" name="Rectangle 135">
            <a:extLst>
              <a:ext uri="{FF2B5EF4-FFF2-40B4-BE49-F238E27FC236}">
                <a16:creationId xmlns:a16="http://schemas.microsoft.com/office/drawing/2014/main" id="{CF6043F5-17F1-F119-CA88-699ABB329D4E}"/>
              </a:ext>
            </a:extLst>
          </p:cNvPr>
          <p:cNvSpPr/>
          <p:nvPr/>
        </p:nvSpPr>
        <p:spPr>
          <a:xfrm>
            <a:off x="2704223" y="4357939"/>
            <a:ext cx="1604291" cy="1166959"/>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r>
              <a:rPr kumimoji="1" lang="ja-JP" altLang="en-US" sz="1050" dirty="0">
                <a:solidFill>
                  <a:schemeClr val="bg1"/>
                </a:solidFill>
                <a:latin typeface="Meiryo UI" panose="020B0604030504040204" pitchFamily="50" charset="-128"/>
                <a:ea typeface="Meiryo UI" panose="020B0604030504040204" pitchFamily="50" charset="-128"/>
              </a:rPr>
              <a:t>主要事業</a:t>
            </a:r>
            <a:endParaRPr kumimoji="1" lang="en-US" altLang="ja-JP"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a:p>
            <a:endParaRPr kumimoji="1" lang="en-US" sz="1050" dirty="0">
              <a:solidFill>
                <a:schemeClr val="bg1"/>
              </a:solidFill>
              <a:latin typeface="Meiryo UI" panose="020B0604030504040204" pitchFamily="50" charset="-128"/>
              <a:ea typeface="Meiryo UI" panose="020B0604030504040204" pitchFamily="50" charset="-128"/>
            </a:endParaRPr>
          </a:p>
        </p:txBody>
      </p:sp>
      <p:sp>
        <p:nvSpPr>
          <p:cNvPr id="40" name="Rectangle 68">
            <a:extLst>
              <a:ext uri="{FF2B5EF4-FFF2-40B4-BE49-F238E27FC236}">
                <a16:creationId xmlns:a16="http://schemas.microsoft.com/office/drawing/2014/main" id="{0C5BB4D3-2F9A-FE0D-D5CA-72E8364583B1}"/>
              </a:ext>
            </a:extLst>
          </p:cNvPr>
          <p:cNvSpPr/>
          <p:nvPr/>
        </p:nvSpPr>
        <p:spPr>
          <a:xfrm>
            <a:off x="1058107" y="32673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55" name="Straight Connector 138">
            <a:extLst>
              <a:ext uri="{FF2B5EF4-FFF2-40B4-BE49-F238E27FC236}">
                <a16:creationId xmlns:a16="http://schemas.microsoft.com/office/drawing/2014/main" id="{021393AB-FC3D-25D9-851C-1ADA106D2995}"/>
              </a:ext>
            </a:extLst>
          </p:cNvPr>
          <p:cNvCxnSpPr/>
          <p:nvPr/>
        </p:nvCxnSpPr>
        <p:spPr>
          <a:xfrm>
            <a:off x="1035219" y="5546861"/>
            <a:ext cx="3312000" cy="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140" descr="ｔ">
            <a:extLst>
              <a:ext uri="{FF2B5EF4-FFF2-40B4-BE49-F238E27FC236}">
                <a16:creationId xmlns:a16="http://schemas.microsoft.com/office/drawing/2014/main" id="{408171CD-413B-8327-AC3A-139C55F68138}"/>
              </a:ext>
            </a:extLst>
          </p:cNvPr>
          <p:cNvSpPr txBox="1"/>
          <p:nvPr/>
        </p:nvSpPr>
        <p:spPr>
          <a:xfrm>
            <a:off x="703699" y="3890512"/>
            <a:ext cx="343542" cy="8023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市場成長率（％）</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7" name="TextBox 141">
            <a:extLst>
              <a:ext uri="{FF2B5EF4-FFF2-40B4-BE49-F238E27FC236}">
                <a16:creationId xmlns:a16="http://schemas.microsoft.com/office/drawing/2014/main" id="{B98AEA70-EFED-CA1A-1936-0D7DC4578454}"/>
              </a:ext>
            </a:extLst>
          </p:cNvPr>
          <p:cNvSpPr txBox="1"/>
          <p:nvPr/>
        </p:nvSpPr>
        <p:spPr>
          <a:xfrm>
            <a:off x="1787964" y="5564612"/>
            <a:ext cx="2041234"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市場シェア率（</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58" name="TextBox 153">
            <a:extLst>
              <a:ext uri="{FF2B5EF4-FFF2-40B4-BE49-F238E27FC236}">
                <a16:creationId xmlns:a16="http://schemas.microsoft.com/office/drawing/2014/main" id="{6C733DEC-36B6-3D43-BF18-50A22BD1412E}"/>
              </a:ext>
            </a:extLst>
          </p:cNvPr>
          <p:cNvSpPr txBox="1"/>
          <p:nvPr/>
        </p:nvSpPr>
        <p:spPr>
          <a:xfrm>
            <a:off x="2761993" y="3208528"/>
            <a:ext cx="917062" cy="8607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62" name="TextBox 160">
            <a:extLst>
              <a:ext uri="{FF2B5EF4-FFF2-40B4-BE49-F238E27FC236}">
                <a16:creationId xmlns:a16="http://schemas.microsoft.com/office/drawing/2014/main" id="{A8A9A819-E0B7-2480-6D8F-C530D5E58179}"/>
              </a:ext>
            </a:extLst>
          </p:cNvPr>
          <p:cNvSpPr txBox="1"/>
          <p:nvPr/>
        </p:nvSpPr>
        <p:spPr>
          <a:xfrm>
            <a:off x="3645665" y="3598856"/>
            <a:ext cx="674410" cy="649578"/>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cxnSp>
        <p:nvCxnSpPr>
          <p:cNvPr id="63" name="Straight Connector 57">
            <a:extLst>
              <a:ext uri="{FF2B5EF4-FFF2-40B4-BE49-F238E27FC236}">
                <a16:creationId xmlns:a16="http://schemas.microsoft.com/office/drawing/2014/main" id="{91E1C5DF-3C58-EE67-E33F-240430DE3CF4}"/>
              </a:ext>
            </a:extLst>
          </p:cNvPr>
          <p:cNvCxnSpPr>
            <a:cxnSpLocks/>
          </p:cNvCxnSpPr>
          <p:nvPr/>
        </p:nvCxnSpPr>
        <p:spPr>
          <a:xfrm flipV="1">
            <a:off x="1035219" y="3027344"/>
            <a:ext cx="0" cy="2520000"/>
          </a:xfrm>
          <a:prstGeom prst="line">
            <a:avLst/>
          </a:prstGeom>
          <a:ln w="9525" cap="rnd">
            <a:solidFill>
              <a:schemeClr val="tx1">
                <a:lumMod val="60000"/>
                <a:lumOff val="40000"/>
              </a:schemeClr>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59">
            <a:extLst>
              <a:ext uri="{FF2B5EF4-FFF2-40B4-BE49-F238E27FC236}">
                <a16:creationId xmlns:a16="http://schemas.microsoft.com/office/drawing/2014/main" id="{87AE0C20-AD70-DFC9-38EB-28EC2EF1CA91}"/>
              </a:ext>
            </a:extLst>
          </p:cNvPr>
          <p:cNvCxnSpPr>
            <a:cxnSpLocks/>
          </p:cNvCxnSpPr>
          <p:nvPr/>
        </p:nvCxnSpPr>
        <p:spPr>
          <a:xfrm flipV="1">
            <a:off x="2694849" y="3062602"/>
            <a:ext cx="0" cy="2484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0">
            <a:extLst>
              <a:ext uri="{FF2B5EF4-FFF2-40B4-BE49-F238E27FC236}">
                <a16:creationId xmlns:a16="http://schemas.microsoft.com/office/drawing/2014/main" id="{D5C2E44B-7119-D42D-1C22-CE3B683F1662}"/>
              </a:ext>
            </a:extLst>
          </p:cNvPr>
          <p:cNvCxnSpPr/>
          <p:nvPr/>
        </p:nvCxnSpPr>
        <p:spPr>
          <a:xfrm>
            <a:off x="1058107" y="4357939"/>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157">
            <a:extLst>
              <a:ext uri="{FF2B5EF4-FFF2-40B4-BE49-F238E27FC236}">
                <a16:creationId xmlns:a16="http://schemas.microsoft.com/office/drawing/2014/main" id="{C708A4D1-4F6D-C344-D549-C5E1196BBAD3}"/>
              </a:ext>
            </a:extLst>
          </p:cNvPr>
          <p:cNvSpPr txBox="1"/>
          <p:nvPr/>
        </p:nvSpPr>
        <p:spPr>
          <a:xfrm>
            <a:off x="3309235" y="4397653"/>
            <a:ext cx="919372" cy="8734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67" name="TextBox 66">
            <a:extLst>
              <a:ext uri="{FF2B5EF4-FFF2-40B4-BE49-F238E27FC236}">
                <a16:creationId xmlns:a16="http://schemas.microsoft.com/office/drawing/2014/main" id="{8536473E-7A06-2051-8AE5-00BFCB1D56DD}"/>
              </a:ext>
            </a:extLst>
          </p:cNvPr>
          <p:cNvSpPr txBox="1"/>
          <p:nvPr/>
        </p:nvSpPr>
        <p:spPr>
          <a:xfrm>
            <a:off x="1359827" y="4683875"/>
            <a:ext cx="638523" cy="61961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sp>
        <p:nvSpPr>
          <p:cNvPr id="72" name="TextBox 155">
            <a:extLst>
              <a:ext uri="{FF2B5EF4-FFF2-40B4-BE49-F238E27FC236}">
                <a16:creationId xmlns:a16="http://schemas.microsoft.com/office/drawing/2014/main" id="{83A17C35-0005-44CC-A714-82CABA447AC5}"/>
              </a:ext>
            </a:extLst>
          </p:cNvPr>
          <p:cNvSpPr txBox="1"/>
          <p:nvPr/>
        </p:nvSpPr>
        <p:spPr>
          <a:xfrm>
            <a:off x="1646249" y="3515193"/>
            <a:ext cx="774000" cy="77481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事業</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XXX</a:t>
            </a:r>
            <a:r>
              <a:rPr kumimoji="1" lang="ja-JP" altLang="en-US" sz="900" dirty="0">
                <a:solidFill>
                  <a:schemeClr val="tx1"/>
                </a:solidFill>
                <a:latin typeface="Meiryo UI" panose="020B0604030504040204" pitchFamily="50" charset="-128"/>
                <a:ea typeface="Meiryo UI" panose="020B0604030504040204" pitchFamily="50" charset="-128"/>
              </a:rPr>
              <a:t>百万円</a:t>
            </a:r>
            <a:endParaRPr kumimoji="1" lang="en-US" altLang="ja-JP" sz="900" dirty="0">
              <a:solidFill>
                <a:schemeClr val="tx1"/>
              </a:solidFill>
              <a:latin typeface="Meiryo UI" panose="020B0604030504040204" pitchFamily="50" charset="-128"/>
              <a:ea typeface="Meiryo UI" panose="020B0604030504040204" pitchFamily="50" charset="-128"/>
            </a:endParaRPr>
          </a:p>
          <a:p>
            <a:pPr algn="ctr"/>
            <a:r>
              <a:rPr kumimoji="1" lang="en-US" altLang="ja-JP" sz="900" dirty="0">
                <a:solidFill>
                  <a:schemeClr val="tx1"/>
                </a:solidFill>
                <a:latin typeface="Meiryo UI" panose="020B0604030504040204" pitchFamily="50" charset="-128"/>
                <a:ea typeface="Meiryo UI" panose="020B0604030504040204" pitchFamily="50" charset="-128"/>
              </a:rPr>
              <a:t>X</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en-US" altLang="ja-JP" sz="900" dirty="0">
                <a:solidFill>
                  <a:schemeClr val="tx1"/>
                </a:solidFill>
                <a:latin typeface="Meiryo UI" panose="020B0604030504040204" pitchFamily="50" charset="-128"/>
                <a:ea typeface="Meiryo UI" panose="020B0604030504040204" pitchFamily="50" charset="-128"/>
              </a:rPr>
              <a:t>/X%</a:t>
            </a:r>
          </a:p>
        </p:txBody>
      </p:sp>
      <p:graphicFrame>
        <p:nvGraphicFramePr>
          <p:cNvPr id="81" name="表 81">
            <a:extLst>
              <a:ext uri="{FF2B5EF4-FFF2-40B4-BE49-F238E27FC236}">
                <a16:creationId xmlns:a16="http://schemas.microsoft.com/office/drawing/2014/main" id="{341032A8-2953-CCFA-CEA6-68FB6C537D93}"/>
              </a:ext>
            </a:extLst>
          </p:cNvPr>
          <p:cNvGraphicFramePr>
            <a:graphicFrameLocks noGrp="1"/>
          </p:cNvGraphicFramePr>
          <p:nvPr>
            <p:extLst>
              <p:ext uri="{D42A27DB-BD31-4B8C-83A1-F6EECF244321}">
                <p14:modId xmlns:p14="http://schemas.microsoft.com/office/powerpoint/2010/main" val="4012184798"/>
              </p:ext>
            </p:extLst>
          </p:nvPr>
        </p:nvGraphicFramePr>
        <p:xfrm>
          <a:off x="4788644" y="2460504"/>
          <a:ext cx="4606572" cy="3979805"/>
        </p:xfrm>
        <a:graphic>
          <a:graphicData uri="http://schemas.openxmlformats.org/drawingml/2006/table">
            <a:tbl>
              <a:tblPr firstRow="1">
                <a:tableStyleId>{5C22544A-7EE6-4342-B048-85BDC9FD1C3A}</a:tableStyleId>
              </a:tblPr>
              <a:tblGrid>
                <a:gridCol w="798096">
                  <a:extLst>
                    <a:ext uri="{9D8B030D-6E8A-4147-A177-3AD203B41FA5}">
                      <a16:colId xmlns:a16="http://schemas.microsoft.com/office/drawing/2014/main" val="4010310140"/>
                    </a:ext>
                  </a:extLst>
                </a:gridCol>
                <a:gridCol w="1597831">
                  <a:extLst>
                    <a:ext uri="{9D8B030D-6E8A-4147-A177-3AD203B41FA5}">
                      <a16:colId xmlns:a16="http://schemas.microsoft.com/office/drawing/2014/main" val="2862914630"/>
                    </a:ext>
                  </a:extLst>
                </a:gridCol>
                <a:gridCol w="2210645">
                  <a:extLst>
                    <a:ext uri="{9D8B030D-6E8A-4147-A177-3AD203B41FA5}">
                      <a16:colId xmlns:a16="http://schemas.microsoft.com/office/drawing/2014/main" val="1836368729"/>
                    </a:ext>
                  </a:extLst>
                </a:gridCol>
              </a:tblGrid>
              <a:tr h="363413">
                <a:tc>
                  <a:txBody>
                    <a:bodyPr/>
                    <a:lstStyle/>
                    <a:p>
                      <a:pPr algn="ctr"/>
                      <a:r>
                        <a:rPr kumimoji="1" lang="ja-JP" altLang="en-US" sz="1200" dirty="0">
                          <a:latin typeface="Meiryo UI" panose="020B0604030504040204" pitchFamily="50" charset="-128"/>
                          <a:ea typeface="Meiryo UI" panose="020B0604030504040204" pitchFamily="50" charset="-128"/>
                        </a:rPr>
                        <a:t>事業名</a:t>
                      </a:r>
                    </a:p>
                  </a:txBody>
                  <a:tcPr>
                    <a:solidFill>
                      <a:srgbClr val="002060"/>
                    </a:solidFill>
                  </a:tcPr>
                </a:tc>
                <a:tc>
                  <a:txBody>
                    <a:bodyPr/>
                    <a:lstStyle/>
                    <a:p>
                      <a:pPr algn="ctr"/>
                      <a:r>
                        <a:rPr kumimoji="1" lang="ja-JP" altLang="en-US" sz="1200" dirty="0">
                          <a:latin typeface="Meiryo UI" panose="020B0604030504040204" pitchFamily="50" charset="-128"/>
                          <a:ea typeface="Meiryo UI" panose="020B0604030504040204" pitchFamily="50" charset="-128"/>
                        </a:rPr>
                        <a:t>事業概要</a:t>
                      </a:r>
                    </a:p>
                  </a:txBody>
                  <a:tcPr>
                    <a:solidFill>
                      <a:srgbClr val="002060"/>
                    </a:solidFill>
                  </a:tcPr>
                </a:tc>
                <a:tc>
                  <a:txBody>
                    <a:bodyPr/>
                    <a:lstStyle/>
                    <a:p>
                      <a:pPr algn="ctr"/>
                      <a:r>
                        <a:rPr kumimoji="1" lang="ja-JP" altLang="en-US" sz="1200" dirty="0">
                          <a:latin typeface="Meiryo UI" panose="020B0604030504040204" pitchFamily="50" charset="-128"/>
                          <a:ea typeface="Meiryo UI" panose="020B0604030504040204" pitchFamily="50" charset="-128"/>
                        </a:rPr>
                        <a:t>今後３～５年の事業戦略</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（売上・利益の目標等）</a:t>
                      </a:r>
                    </a:p>
                  </a:txBody>
                  <a:tcPr>
                    <a:solidFill>
                      <a:srgbClr val="002060"/>
                    </a:solidFill>
                  </a:tcPr>
                </a:tc>
                <a:extLst>
                  <a:ext uri="{0D108BD9-81ED-4DB2-BD59-A6C34878D82A}">
                    <a16:rowId xmlns:a16="http://schemas.microsoft.com/office/drawing/2014/main" val="210137822"/>
                  </a:ext>
                </a:extLst>
              </a:tr>
              <a:tr h="704521">
                <a:tc>
                  <a:txBody>
                    <a:bodyPr/>
                    <a:lstStyle/>
                    <a:p>
                      <a:r>
                        <a:rPr kumimoji="1" lang="en-US" altLang="ja-JP" sz="1000" dirty="0">
                          <a:latin typeface="Meiryo UI" panose="020B0604030504040204" pitchFamily="50" charset="-128"/>
                          <a:ea typeface="Meiryo UI" panose="020B0604030504040204" pitchFamily="50" charset="-128"/>
                        </a:rPr>
                        <a:t>XXX</a:t>
                      </a:r>
                    </a:p>
                    <a:p>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主要事業</a:t>
                      </a:r>
                      <a:r>
                        <a:rPr kumimoji="1" lang="en-US" altLang="ja-JP" sz="9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solidFill>
                      <a:srgbClr val="F2F2F2"/>
                    </a:solidFill>
                  </a:tcP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solidFill>
                      <a:srgbClr val="F2F2F2"/>
                    </a:solidFill>
                  </a:tcP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　（＋</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solidFill>
                      <a:srgbClr val="F2F2F2"/>
                    </a:solidFill>
                  </a:tcPr>
                </a:tc>
                <a:extLst>
                  <a:ext uri="{0D108BD9-81ED-4DB2-BD59-A6C34878D82A}">
                    <a16:rowId xmlns:a16="http://schemas.microsoft.com/office/drawing/2014/main" val="816412253"/>
                  </a:ext>
                </a:extLst>
              </a:tr>
              <a:tr h="704521">
                <a:tc>
                  <a:txBody>
                    <a:bodyPr/>
                    <a:lstStyle/>
                    <a:p>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B w="38100" cap="flat" cmpd="sng" algn="ctr">
                      <a:solidFill>
                        <a:srgbClr val="FF0000"/>
                      </a:solidFill>
                      <a:prstDash val="solid"/>
                      <a:round/>
                      <a:headEnd type="none" w="med" len="med"/>
                      <a:tailEnd type="none" w="med" len="med"/>
                    </a:lnB>
                    <a:solidFill>
                      <a:srgbClr val="F2F2F2"/>
                    </a:solidFill>
                  </a:tcPr>
                </a:tc>
                <a:extLst>
                  <a:ext uri="{0D108BD9-81ED-4DB2-BD59-A6C34878D82A}">
                    <a16:rowId xmlns:a16="http://schemas.microsoft.com/office/drawing/2014/main" val="28521614"/>
                  </a:ext>
                </a:extLst>
              </a:tr>
              <a:tr h="704521">
                <a:tc>
                  <a:txBody>
                    <a:bodyPr/>
                    <a:lstStyle/>
                    <a:p>
                      <a:r>
                        <a:rPr kumimoji="1" lang="en-US" altLang="ja-JP" sz="1000">
                          <a:latin typeface="Meiryo UI" panose="020B0604030504040204" pitchFamily="50" charset="-128"/>
                          <a:ea typeface="Meiryo UI" panose="020B0604030504040204" pitchFamily="50" charset="-128"/>
                        </a:rPr>
                        <a:t>XXX</a:t>
                      </a:r>
                    </a:p>
                    <a:p>
                      <a:r>
                        <a:rPr kumimoji="1" lang="en-US" altLang="ja-JP" sz="900">
                          <a:solidFill>
                            <a:srgbClr val="FF0000"/>
                          </a:solidFill>
                          <a:latin typeface="Meiryo UI" panose="020B0604030504040204" pitchFamily="50" charset="-128"/>
                          <a:ea typeface="Meiryo UI" panose="020B0604030504040204" pitchFamily="50" charset="-128"/>
                        </a:rPr>
                        <a:t>(</a:t>
                      </a:r>
                      <a:r>
                        <a:rPr kumimoji="1" lang="ja-JP" altLang="en-US" sz="900">
                          <a:solidFill>
                            <a:srgbClr val="FF0000"/>
                          </a:solidFill>
                          <a:latin typeface="Meiryo UI" panose="020B0604030504040204" pitchFamily="50" charset="-128"/>
                          <a:ea typeface="Meiryo UI" panose="020B0604030504040204" pitchFamily="50" charset="-128"/>
                        </a:rPr>
                        <a:t>補助事業</a:t>
                      </a:r>
                      <a:r>
                        <a:rPr kumimoji="1" lang="en-US" altLang="ja-JP" sz="900">
                          <a:solidFill>
                            <a:srgbClr val="FF0000"/>
                          </a:solidFill>
                          <a:latin typeface="Meiryo UI" panose="020B0604030504040204" pitchFamily="50" charset="-128"/>
                          <a:ea typeface="Meiryo UI" panose="020B0604030504040204" pitchFamily="50" charset="-128"/>
                        </a:rPr>
                        <a:t>)</a:t>
                      </a:r>
                      <a:endParaRPr kumimoji="1" lang="ja-JP" altLang="en-US" sz="900" dirty="0">
                        <a:solidFill>
                          <a:srgbClr val="FF0000"/>
                        </a:solidFill>
                        <a:latin typeface="Meiryo UI" panose="020B0604030504040204" pitchFamily="50" charset="-128"/>
                        <a:ea typeface="Meiryo UI" panose="020B0604030504040204" pitchFamily="50" charset="-128"/>
                      </a:endParaRPr>
                    </a:p>
                  </a:txBody>
                  <a:tcPr anchor="ctr">
                    <a:lnL w="38100" cap="flat" cmpd="sng" algn="ctr">
                      <a:solidFill>
                        <a:srgbClr val="FF0000"/>
                      </a:solidFill>
                      <a:prstDash val="solid"/>
                      <a:round/>
                      <a:headEnd type="none" w="med" len="med"/>
                      <a:tailEnd type="none" w="med" len="med"/>
                    </a:lnL>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tc>
                  <a:txBody>
                    <a:bodyPr/>
                    <a:lstStyle/>
                    <a:p>
                      <a:pPr marL="171450" indent="-171450">
                        <a:buFont typeface="EYInterstate" panose="02000503020000020004" pitchFamily="2" charset="0"/>
                        <a:buChar char="•"/>
                      </a:pPr>
                      <a:r>
                        <a:rPr kumimoji="1" lang="en-US" altLang="ja-JP" sz="1000">
                          <a:latin typeface="Meiryo UI" panose="020B0604030504040204" pitchFamily="50" charset="-128"/>
                          <a:ea typeface="Meiryo UI" panose="020B0604030504040204" pitchFamily="50" charset="-128"/>
                        </a:rPr>
                        <a:t>XXX</a:t>
                      </a:r>
                    </a:p>
                    <a:p>
                      <a:pPr marL="0" marR="0" lvl="0" indent="0" algn="l" defTabSz="742950" rtl="0" eaLnBrk="1" fontAlgn="auto" latinLnBrk="0" hangingPunct="1">
                        <a:lnSpc>
                          <a:spcPct val="100000"/>
                        </a:lnSpc>
                        <a:spcBef>
                          <a:spcPts val="0"/>
                        </a:spcBef>
                        <a:spcAft>
                          <a:spcPts val="0"/>
                        </a:spcAft>
                        <a:buClrTx/>
                        <a:buSzTx/>
                        <a:buFont typeface="EYInterstate" panose="02000503020000020004" pitchFamily="2" charset="0"/>
                        <a:buNone/>
                        <a:tabLst/>
                        <a:defRPr/>
                      </a:pPr>
                      <a:r>
                        <a:rPr kumimoji="1" lang="ja-JP" altLang="en-US" sz="1000">
                          <a:latin typeface="Meiryo UI" panose="020B0604030504040204" pitchFamily="50" charset="-128"/>
                          <a:ea typeface="Meiryo UI" panose="020B0604030504040204" pitchFamily="50" charset="-128"/>
                        </a:rPr>
                        <a:t>（</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年度の売上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億円、利益</a:t>
                      </a:r>
                      <a:r>
                        <a:rPr kumimoji="1" lang="en-US" altLang="ja-JP" sz="1000">
                          <a:latin typeface="Meiryo UI" panose="020B0604030504040204" pitchFamily="50" charset="-128"/>
                          <a:ea typeface="Meiryo UI" panose="020B0604030504040204" pitchFamily="50" charset="-128"/>
                        </a:rPr>
                        <a:t>XX</a:t>
                      </a:r>
                      <a:r>
                        <a:rPr kumimoji="1" lang="ja-JP" altLang="en-US" sz="1000">
                          <a:latin typeface="Meiryo UI" panose="020B0604030504040204" pitchFamily="50" charset="-128"/>
                          <a:ea typeface="Meiryo UI" panose="020B0604030504040204" pitchFamily="50" charset="-128"/>
                        </a:rPr>
                        <a:t>億円）</a:t>
                      </a: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dirty="0">
                          <a:latin typeface="Meiryo UI" panose="020B0604030504040204" pitchFamily="50" charset="-128"/>
                          <a:ea typeface="Meiryo UI" panose="020B0604030504040204" pitchFamily="50" charset="-128"/>
                        </a:rPr>
                        <a:t>XXX</a:t>
                      </a:r>
                    </a:p>
                    <a:p>
                      <a:pPr marL="0" indent="0">
                        <a:buFont typeface="EYInterstate" panose="02000503020000020004" pitchFamily="2" charset="0"/>
                        <a:buNone/>
                      </a:pP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年度の売上</a:t>
                      </a: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億円（＋</a:t>
                      </a: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％）、利益</a:t>
                      </a: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億円　（＋</a:t>
                      </a:r>
                      <a:r>
                        <a:rPr kumimoji="1" lang="en-US" altLang="ja-JP" sz="1000" dirty="0">
                          <a:latin typeface="Meiryo UI" panose="020B0604030504040204" pitchFamily="50" charset="-128"/>
                          <a:ea typeface="Meiryo UI" panose="020B0604030504040204" pitchFamily="50" charset="-128"/>
                        </a:rPr>
                        <a:t>XX</a:t>
                      </a:r>
                      <a:r>
                        <a:rPr kumimoji="1" lang="ja-JP" altLang="en-US" sz="1000" dirty="0">
                          <a:latin typeface="Meiryo UI" panose="020B0604030504040204" pitchFamily="50" charset="-128"/>
                          <a:ea typeface="Meiryo UI" panose="020B0604030504040204" pitchFamily="50" charset="-128"/>
                        </a:rPr>
                        <a:t>億円））</a:t>
                      </a:r>
                    </a:p>
                  </a:txBody>
                  <a:tcPr anchor="ctr">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rgbClr val="F2F2F2"/>
                    </a:solidFill>
                  </a:tcPr>
                </a:tc>
                <a:extLst>
                  <a:ext uri="{0D108BD9-81ED-4DB2-BD59-A6C34878D82A}">
                    <a16:rowId xmlns:a16="http://schemas.microsoft.com/office/drawing/2014/main" val="4227264471"/>
                  </a:ext>
                </a:extLst>
              </a:tr>
              <a:tr h="704521">
                <a:tc>
                  <a:txBody>
                    <a:bodyPr/>
                    <a:lstStyle/>
                    <a:p>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tc>
                  <a:txBody>
                    <a:bodyPr/>
                    <a:lstStyle/>
                    <a:p>
                      <a:pPr marL="171450" indent="-171450">
                        <a:buFont typeface="Arial" panose="020B0604020202020204" pitchFamily="34" charset="0"/>
                        <a:buChar char="•"/>
                      </a:pPr>
                      <a:endParaRPr kumimoji="1" lang="ja-JP" altLang="en-US" sz="1000" dirty="0">
                        <a:latin typeface="Meiryo UI" panose="020B0604030504040204" pitchFamily="50" charset="-128"/>
                        <a:ea typeface="Meiryo UI" panose="020B0604030504040204" pitchFamily="50" charset="-128"/>
                      </a:endParaRPr>
                    </a:p>
                  </a:txBody>
                  <a:tcPr anchor="ctr">
                    <a:lnT w="38100" cap="flat" cmpd="sng" algn="ctr">
                      <a:solidFill>
                        <a:srgbClr val="FF0000"/>
                      </a:solidFill>
                      <a:prstDash val="solid"/>
                      <a:round/>
                      <a:headEnd type="none" w="med" len="med"/>
                      <a:tailEnd type="none" w="med" len="med"/>
                    </a:lnT>
                    <a:solidFill>
                      <a:srgbClr val="F2F2F2"/>
                    </a:solidFill>
                  </a:tcPr>
                </a:tc>
                <a:extLst>
                  <a:ext uri="{0D108BD9-81ED-4DB2-BD59-A6C34878D82A}">
                    <a16:rowId xmlns:a16="http://schemas.microsoft.com/office/drawing/2014/main" val="2730494810"/>
                  </a:ext>
                </a:extLst>
              </a:tr>
              <a:tr h="704521">
                <a:tc>
                  <a:txBody>
                    <a:bodyPr/>
                    <a:lstStyle/>
                    <a:p>
                      <a:r>
                        <a:rPr kumimoji="1" lang="ja-JP" altLang="en-US" sz="1000" b="1" dirty="0">
                          <a:latin typeface="Meiryo UI" panose="020B0604030504040204" pitchFamily="50" charset="-128"/>
                          <a:ea typeface="Meiryo UI" panose="020B0604030504040204" pitchFamily="50" charset="-128"/>
                        </a:rPr>
                        <a:t>会社全体</a:t>
                      </a:r>
                      <a:endParaRPr kumimoji="1" lang="en-US" altLang="ja-JP" sz="1000" b="1" dirty="0">
                        <a:latin typeface="Meiryo UI" panose="020B0604030504040204" pitchFamily="50" charset="-128"/>
                        <a:ea typeface="Meiryo UI" panose="020B0604030504040204" pitchFamily="50" charset="-128"/>
                      </a:endParaRPr>
                    </a:p>
                    <a:p>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上記合計</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solidFill>
                      <a:srgbClr val="DBEEF4"/>
                    </a:solidFill>
                  </a:tcPr>
                </a:tc>
                <a:tc>
                  <a:txBody>
                    <a:bodyPr/>
                    <a:lstStyle/>
                    <a:p>
                      <a:pPr marL="0" indent="0">
                        <a:buFont typeface="Arial" panose="020B0604020202020204" pitchFamily="34" charset="0"/>
                        <a:buNone/>
                      </a:pP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年度の売上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億円、利益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p>
                  </a:txBody>
                  <a:tcPr anchor="ctr">
                    <a:solidFill>
                      <a:srgbClr val="DBEEF4"/>
                    </a:solidFill>
                  </a:tcPr>
                </a:tc>
                <a:tc>
                  <a:txBody>
                    <a:bodyPr/>
                    <a:lstStyle/>
                    <a:p>
                      <a:pPr marL="0" indent="0">
                        <a:buFont typeface="Arial" panose="020B0604020202020204" pitchFamily="34" charset="0"/>
                        <a:buNone/>
                      </a:pP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年度の売上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％）、利益</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　（＋</a:t>
                      </a:r>
                      <a:r>
                        <a:rPr kumimoji="1" lang="en-US" altLang="ja-JP" sz="1000" b="1" dirty="0">
                          <a:latin typeface="Meiryo UI" panose="020B0604030504040204" pitchFamily="50" charset="-128"/>
                          <a:ea typeface="Meiryo UI" panose="020B0604030504040204" pitchFamily="50" charset="-128"/>
                        </a:rPr>
                        <a:t>XX</a:t>
                      </a:r>
                      <a:r>
                        <a:rPr kumimoji="1" lang="ja-JP" altLang="en-US" sz="1000" b="1" dirty="0">
                          <a:latin typeface="Meiryo UI" panose="020B0604030504040204" pitchFamily="50" charset="-128"/>
                          <a:ea typeface="Meiryo UI" panose="020B0604030504040204" pitchFamily="50" charset="-128"/>
                        </a:rPr>
                        <a:t>億円）</a:t>
                      </a:r>
                    </a:p>
                  </a:txBody>
                  <a:tcPr anchor="ctr">
                    <a:solidFill>
                      <a:srgbClr val="DBEEF4"/>
                    </a:solidFill>
                  </a:tcPr>
                </a:tc>
                <a:extLst>
                  <a:ext uri="{0D108BD9-81ED-4DB2-BD59-A6C34878D82A}">
                    <a16:rowId xmlns:a16="http://schemas.microsoft.com/office/drawing/2014/main" val="1032607077"/>
                  </a:ext>
                </a:extLst>
              </a:tr>
            </a:tbl>
          </a:graphicData>
        </a:graphic>
      </p:graphicFrame>
      <p:grpSp>
        <p:nvGrpSpPr>
          <p:cNvPr id="82" name="グループ化 81">
            <a:extLst>
              <a:ext uri="{FF2B5EF4-FFF2-40B4-BE49-F238E27FC236}">
                <a16:creationId xmlns:a16="http://schemas.microsoft.com/office/drawing/2014/main" id="{6CE82ADC-E4C6-8CDE-6EDE-5C72AB42895C}"/>
              </a:ext>
            </a:extLst>
          </p:cNvPr>
          <p:cNvGrpSpPr/>
          <p:nvPr/>
        </p:nvGrpSpPr>
        <p:grpSpPr>
          <a:xfrm>
            <a:off x="4760131" y="1985287"/>
            <a:ext cx="1045020" cy="349017"/>
            <a:chOff x="4707426" y="5309022"/>
            <a:chExt cx="1857953" cy="349017"/>
          </a:xfrm>
        </p:grpSpPr>
        <p:sp>
          <p:nvSpPr>
            <p:cNvPr id="83" name="TextBox 11">
              <a:extLst>
                <a:ext uri="{FF2B5EF4-FFF2-40B4-BE49-F238E27FC236}">
                  <a16:creationId xmlns:a16="http://schemas.microsoft.com/office/drawing/2014/main" id="{72D54D6B-DA11-786F-4060-4EB7F5668451}"/>
                </a:ext>
              </a:extLst>
            </p:cNvPr>
            <p:cNvSpPr txBox="1"/>
            <p:nvPr/>
          </p:nvSpPr>
          <p:spPr>
            <a:xfrm>
              <a:off x="4707426" y="5309022"/>
              <a:ext cx="185795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dirty="0">
                  <a:solidFill>
                    <a:srgbClr val="575757"/>
                  </a:solidFill>
                  <a:latin typeface="Meiryo UI" panose="020B0604030504040204" pitchFamily="50" charset="-128"/>
                  <a:ea typeface="Meiryo UI" panose="020B0604030504040204" pitchFamily="50" charset="-128"/>
                </a:rPr>
                <a:t>各事業の概要</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cxnSp>
          <p:nvCxnSpPr>
            <p:cNvPr id="84" name="Straight Connector 10">
              <a:extLst>
                <a:ext uri="{FF2B5EF4-FFF2-40B4-BE49-F238E27FC236}">
                  <a16:creationId xmlns:a16="http://schemas.microsoft.com/office/drawing/2014/main" id="{38B88596-F187-365C-59BD-C25DA6E6C1CF}"/>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グループ化 84">
            <a:extLst>
              <a:ext uri="{FF2B5EF4-FFF2-40B4-BE49-F238E27FC236}">
                <a16:creationId xmlns:a16="http://schemas.microsoft.com/office/drawing/2014/main" id="{3450613C-C5D6-D2B1-AF91-2738B5B6AEC5}"/>
              </a:ext>
            </a:extLst>
          </p:cNvPr>
          <p:cNvGrpSpPr/>
          <p:nvPr/>
        </p:nvGrpSpPr>
        <p:grpSpPr>
          <a:xfrm>
            <a:off x="521913" y="1978202"/>
            <a:ext cx="1989541" cy="363186"/>
            <a:chOff x="4707426" y="5309022"/>
            <a:chExt cx="2090433" cy="349017"/>
          </a:xfrm>
        </p:grpSpPr>
        <p:sp>
          <p:nvSpPr>
            <p:cNvPr id="86" name="TextBox 11">
              <a:extLst>
                <a:ext uri="{FF2B5EF4-FFF2-40B4-BE49-F238E27FC236}">
                  <a16:creationId xmlns:a16="http://schemas.microsoft.com/office/drawing/2014/main" id="{87CAB87B-5FA4-4740-9263-C4FF757B756E}"/>
                </a:ext>
              </a:extLst>
            </p:cNvPr>
            <p:cNvSpPr txBox="1"/>
            <p:nvPr/>
          </p:nvSpPr>
          <p:spPr>
            <a:xfrm>
              <a:off x="4707426" y="5309022"/>
              <a:ext cx="2090433"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defTabSz="742950"/>
              <a:r>
                <a:rPr kumimoji="1" lang="ja-JP" altLang="en-US" sz="1200" dirty="0">
                  <a:solidFill>
                    <a:srgbClr val="575757"/>
                  </a:solidFill>
                  <a:latin typeface="Meiryo UI" panose="020B0604030504040204" pitchFamily="50" charset="-128"/>
                  <a:ea typeface="Meiryo UI" panose="020B0604030504040204" pitchFamily="50" charset="-128"/>
                </a:rPr>
                <a:t>事業ポートフォリオ（</a:t>
              </a:r>
              <a:r>
                <a:rPr kumimoji="1" lang="en-US" altLang="ja-JP" sz="1200" dirty="0">
                  <a:solidFill>
                    <a:srgbClr val="575757"/>
                  </a:solidFill>
                  <a:latin typeface="Meiryo UI" panose="020B0604030504040204" pitchFamily="50" charset="-128"/>
                  <a:ea typeface="Meiryo UI" panose="020B0604030504040204" pitchFamily="50" charset="-128"/>
                </a:rPr>
                <a:t>PPM</a:t>
              </a:r>
              <a:r>
                <a:rPr kumimoji="1" lang="ja-JP" altLang="en-US" sz="1200" dirty="0">
                  <a:solidFill>
                    <a:srgbClr val="575757"/>
                  </a:solidFill>
                  <a:latin typeface="Meiryo UI" panose="020B0604030504040204" pitchFamily="50" charset="-128"/>
                  <a:ea typeface="Meiryo UI" panose="020B0604030504040204" pitchFamily="50" charset="-128"/>
                </a:rPr>
                <a:t>）</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cxnSp>
          <p:nvCxnSpPr>
            <p:cNvPr id="87" name="Straight Connector 10">
              <a:extLst>
                <a:ext uri="{FF2B5EF4-FFF2-40B4-BE49-F238E27FC236}">
                  <a16:creationId xmlns:a16="http://schemas.microsoft.com/office/drawing/2014/main" id="{7402F8C9-A0DA-4A34-36D2-30693B7D6101}"/>
                </a:ext>
              </a:extLst>
            </p:cNvPr>
            <p:cNvCxnSpPr>
              <a:cxnSpLocks/>
            </p:cNvCxnSpPr>
            <p:nvPr/>
          </p:nvCxnSpPr>
          <p:spPr>
            <a:xfrm>
              <a:off x="4763152" y="5604841"/>
              <a:ext cx="169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TextBox 141">
            <a:extLst>
              <a:ext uri="{FF2B5EF4-FFF2-40B4-BE49-F238E27FC236}">
                <a16:creationId xmlns:a16="http://schemas.microsoft.com/office/drawing/2014/main" id="{7F3E104A-0ECE-02F7-67D3-41090E0F9D2D}"/>
              </a:ext>
            </a:extLst>
          </p:cNvPr>
          <p:cNvSpPr txBox="1"/>
          <p:nvPr/>
        </p:nvSpPr>
        <p:spPr>
          <a:xfrm>
            <a:off x="3718552"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花形</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27" name="TextBox 141">
            <a:extLst>
              <a:ext uri="{FF2B5EF4-FFF2-40B4-BE49-F238E27FC236}">
                <a16:creationId xmlns:a16="http://schemas.microsoft.com/office/drawing/2014/main" id="{16849EF3-D6DD-9F17-5009-FD1E875B16C3}"/>
              </a:ext>
            </a:extLst>
          </p:cNvPr>
          <p:cNvSpPr txBox="1"/>
          <p:nvPr/>
        </p:nvSpPr>
        <p:spPr>
          <a:xfrm>
            <a:off x="1086651" y="2994307"/>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問題児</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28" name="TextBox 141">
            <a:extLst>
              <a:ext uri="{FF2B5EF4-FFF2-40B4-BE49-F238E27FC236}">
                <a16:creationId xmlns:a16="http://schemas.microsoft.com/office/drawing/2014/main" id="{F578D3AC-B81D-5C45-98B9-E5B45B1CB25F}"/>
              </a:ext>
            </a:extLst>
          </p:cNvPr>
          <p:cNvSpPr txBox="1"/>
          <p:nvPr/>
        </p:nvSpPr>
        <p:spPr>
          <a:xfrm>
            <a:off x="1086895" y="5309620"/>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負け犬</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31" name="TextBox 141">
            <a:extLst>
              <a:ext uri="{FF2B5EF4-FFF2-40B4-BE49-F238E27FC236}">
                <a16:creationId xmlns:a16="http://schemas.microsoft.com/office/drawing/2014/main" id="{8ED5C686-D2FF-E896-BC49-EE01EEB7FFCB}"/>
              </a:ext>
            </a:extLst>
          </p:cNvPr>
          <p:cNvSpPr txBox="1"/>
          <p:nvPr/>
        </p:nvSpPr>
        <p:spPr>
          <a:xfrm>
            <a:off x="3718553" y="5315241"/>
            <a:ext cx="613039" cy="191907"/>
          </a:xfrm>
          <a:prstGeom prst="rect">
            <a:avLst/>
          </a:prstGeom>
          <a:solidFill>
            <a:schemeClr val="tx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bg1"/>
                </a:solidFill>
                <a:latin typeface="Meiryo UI" panose="020B0604030504040204" pitchFamily="50" charset="-128"/>
                <a:ea typeface="Meiryo UI" panose="020B0604030504040204" pitchFamily="50" charset="-128"/>
              </a:rPr>
              <a:t>金のなる木</a:t>
            </a:r>
            <a:endParaRPr kumimoji="1" lang="en-US" sz="1000" dirty="0">
              <a:solidFill>
                <a:schemeClr val="bg1"/>
              </a:solidFill>
              <a:latin typeface="Meiryo UI" panose="020B0604030504040204" pitchFamily="50" charset="-128"/>
              <a:ea typeface="Meiryo UI" panose="020B0604030504040204" pitchFamily="50" charset="-128"/>
            </a:endParaRPr>
          </a:p>
        </p:txBody>
      </p:sp>
      <p:sp>
        <p:nvSpPr>
          <p:cNvPr id="32" name="TextBox 153">
            <a:extLst>
              <a:ext uri="{FF2B5EF4-FFF2-40B4-BE49-F238E27FC236}">
                <a16:creationId xmlns:a16="http://schemas.microsoft.com/office/drawing/2014/main" id="{6260601A-1438-F06A-11BA-3073A02229A1}"/>
              </a:ext>
            </a:extLst>
          </p:cNvPr>
          <p:cNvSpPr txBox="1"/>
          <p:nvPr/>
        </p:nvSpPr>
        <p:spPr>
          <a:xfrm>
            <a:off x="3645665" y="2315918"/>
            <a:ext cx="645699" cy="60604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700" dirty="0">
                <a:solidFill>
                  <a:schemeClr val="tx1"/>
                </a:solidFill>
                <a:latin typeface="Meiryo UI" panose="020B0604030504040204" pitchFamily="50" charset="-128"/>
                <a:ea typeface="Meiryo UI" panose="020B0604030504040204" pitchFamily="50" charset="-128"/>
              </a:rPr>
              <a:t>事業名</a:t>
            </a:r>
            <a:endParaRPr kumimoji="1" lang="en-US" altLang="ja-JP" sz="700" dirty="0">
              <a:solidFill>
                <a:schemeClr val="tx1"/>
              </a:solidFill>
              <a:latin typeface="Meiryo UI" panose="020B0604030504040204" pitchFamily="50" charset="-128"/>
              <a:ea typeface="Meiryo UI" panose="020B0604030504040204" pitchFamily="50" charset="-128"/>
            </a:endParaRPr>
          </a:p>
          <a:p>
            <a:pPr algn="ctr"/>
            <a:r>
              <a:rPr kumimoji="1" lang="ja-JP" altLang="en-US" sz="700" dirty="0">
                <a:solidFill>
                  <a:schemeClr val="tx1"/>
                </a:solidFill>
                <a:latin typeface="Meiryo UI" panose="020B0604030504040204" pitchFamily="50" charset="-128"/>
                <a:ea typeface="Meiryo UI" panose="020B0604030504040204" pitchFamily="50" charset="-128"/>
              </a:rPr>
              <a:t>売上高</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百万円</a:t>
            </a:r>
            <a:r>
              <a:rPr kumimoji="1" lang="en-US" altLang="ja-JP" sz="700" dirty="0">
                <a:solidFill>
                  <a:schemeClr val="tx1"/>
                </a:solidFill>
                <a:latin typeface="Meiryo UI" panose="020B0604030504040204" pitchFamily="50" charset="-128"/>
                <a:ea typeface="Meiryo UI" panose="020B0604030504040204" pitchFamily="50" charset="-128"/>
              </a:rPr>
              <a:t>)</a:t>
            </a:r>
          </a:p>
          <a:p>
            <a:pPr algn="ctr"/>
            <a:r>
              <a:rPr kumimoji="1" lang="ja-JP" altLang="en-US" sz="700" dirty="0">
                <a:solidFill>
                  <a:schemeClr val="tx1"/>
                </a:solidFill>
                <a:latin typeface="Meiryo UI" panose="020B0604030504040204" pitchFamily="50" charset="-128"/>
                <a:ea typeface="Meiryo UI" panose="020B0604030504040204" pitchFamily="50" charset="-128"/>
              </a:rPr>
              <a:t>売上構成比</a:t>
            </a:r>
            <a:r>
              <a:rPr kumimoji="1" lang="en-US" altLang="ja-JP" sz="700" dirty="0">
                <a:solidFill>
                  <a:schemeClr val="tx1"/>
                </a:solidFill>
                <a:latin typeface="Meiryo UI" panose="020B0604030504040204" pitchFamily="50" charset="-128"/>
                <a:ea typeface="Meiryo UI" panose="020B0604030504040204" pitchFamily="50" charset="-128"/>
              </a:rPr>
              <a:t>(%)/</a:t>
            </a:r>
          </a:p>
          <a:p>
            <a:pPr algn="ctr"/>
            <a:r>
              <a:rPr kumimoji="1" lang="ja-JP" altLang="en-US" sz="700" dirty="0">
                <a:solidFill>
                  <a:schemeClr val="tx1"/>
                </a:solidFill>
                <a:latin typeface="Meiryo UI" panose="020B0604030504040204" pitchFamily="50" charset="-128"/>
                <a:ea typeface="Meiryo UI" panose="020B0604030504040204" pitchFamily="50" charset="-128"/>
              </a:rPr>
              <a:t>営業利益率</a:t>
            </a:r>
            <a:r>
              <a:rPr kumimoji="1" lang="en-US" altLang="ja-JP" sz="700" dirty="0">
                <a:solidFill>
                  <a:schemeClr val="tx1"/>
                </a:solidFill>
                <a:latin typeface="Meiryo UI" panose="020B0604030504040204" pitchFamily="50" charset="-128"/>
                <a:ea typeface="Meiryo UI" panose="020B0604030504040204" pitchFamily="50" charset="-128"/>
              </a:rPr>
              <a:t>(%)</a:t>
            </a:r>
          </a:p>
        </p:txBody>
      </p:sp>
      <p:sp>
        <p:nvSpPr>
          <p:cNvPr id="33" name="TextBox 141">
            <a:extLst>
              <a:ext uri="{FF2B5EF4-FFF2-40B4-BE49-F238E27FC236}">
                <a16:creationId xmlns:a16="http://schemas.microsoft.com/office/drawing/2014/main" id="{9E236382-EE59-5FED-0687-9B026CCD2706}"/>
              </a:ext>
            </a:extLst>
          </p:cNvPr>
          <p:cNvSpPr txBox="1"/>
          <p:nvPr/>
        </p:nvSpPr>
        <p:spPr>
          <a:xfrm>
            <a:off x="2925331" y="2503317"/>
            <a:ext cx="738796"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凡例</a:t>
            </a:r>
            <a:r>
              <a:rPr kumimoji="1" lang="en-US" altLang="ja-JP" sz="1200" dirty="0">
                <a:solidFill>
                  <a:schemeClr val="tx1"/>
                </a:solidFill>
                <a:latin typeface="Meiryo UI" panose="020B0604030504040204" pitchFamily="50" charset="-128"/>
                <a:ea typeface="Meiryo UI" panose="020B0604030504040204" pitchFamily="50" charset="-128"/>
              </a:rPr>
              <a:t>】</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5" name="フリーフォーム: 図形 4">
            <a:extLst>
              <a:ext uri="{FF2B5EF4-FFF2-40B4-BE49-F238E27FC236}">
                <a16:creationId xmlns:a16="http://schemas.microsoft.com/office/drawing/2014/main" id="{E64ECCC1-BB20-CCF2-679D-DD6DFD4DB4D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856002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a:extLst>
              <a:ext uri="{FF2B5EF4-FFF2-40B4-BE49-F238E27FC236}">
                <a16:creationId xmlns:a16="http://schemas.microsoft.com/office/drawing/2014/main" id="{E015B182-EF90-FC55-4161-1C92B7DEAEF9}"/>
              </a:ext>
            </a:extLst>
          </p:cNvPr>
          <p:cNvSpPr>
            <a:spLocks noGrp="1"/>
          </p:cNvSpPr>
          <p:nvPr>
            <p:ph type="title"/>
          </p:nvPr>
        </p:nvSpPr>
        <p:spPr>
          <a:xfrm>
            <a:off x="511875" y="242563"/>
            <a:ext cx="8883347" cy="166199"/>
          </a:xfrm>
        </p:spPr>
        <p:txBody>
          <a:bodyPr vert="horz"/>
          <a:lstStyle/>
          <a:p>
            <a:r>
              <a:rPr lang="en-US" altLang="ja-JP" sz="1200" dirty="0"/>
              <a:t>5.</a:t>
            </a:r>
            <a:r>
              <a:rPr lang="ja-JP" altLang="en-US" sz="1200" dirty="0"/>
              <a:t>推進体制</a:t>
            </a:r>
            <a:endParaRPr lang="ja-JP" altLang="en-US"/>
          </a:p>
        </p:txBody>
      </p:sp>
      <p:sp>
        <p:nvSpPr>
          <p:cNvPr id="31" name="テキスト プレースホルダー 30">
            <a:extLst>
              <a:ext uri="{FF2B5EF4-FFF2-40B4-BE49-F238E27FC236}">
                <a16:creationId xmlns:a16="http://schemas.microsoft.com/office/drawing/2014/main" id="{83897F95-E5D9-2C04-749A-5A8A46B4B196}"/>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65A99C8-A3E2-DB5D-D603-D582148F2820}"/>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D2CB02B-B818-87A5-42C9-862F3594316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E1A16B09-68C4-9F08-AF9F-553BD60638C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2" name="フリーフォーム: 図形 11">
            <a:extLst>
              <a:ext uri="{FF2B5EF4-FFF2-40B4-BE49-F238E27FC236}">
                <a16:creationId xmlns:a16="http://schemas.microsoft.com/office/drawing/2014/main" id="{D13673C7-6E95-0B74-DCF3-D1F6F8E069C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5" name="正方形/長方形 14">
            <a:extLst>
              <a:ext uri="{FF2B5EF4-FFF2-40B4-BE49-F238E27FC236}">
                <a16:creationId xmlns:a16="http://schemas.microsoft.com/office/drawing/2014/main" id="{0A738AE4-8F0B-A711-3312-461968625F8D}"/>
              </a:ext>
            </a:extLst>
          </p:cNvPr>
          <p:cNvSpPr/>
          <p:nvPr/>
        </p:nvSpPr>
        <p:spPr>
          <a:xfrm>
            <a:off x="5165664"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コーポレートガバナンス強化の取組</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6" name="正方形/長方形 15">
            <a:extLst>
              <a:ext uri="{FF2B5EF4-FFF2-40B4-BE49-F238E27FC236}">
                <a16:creationId xmlns:a16="http://schemas.microsoft.com/office/drawing/2014/main" id="{63504B2A-2E9E-AB55-3E3D-172BB4EB5B21}"/>
              </a:ext>
            </a:extLst>
          </p:cNvPr>
          <p:cNvSpPr/>
          <p:nvPr/>
        </p:nvSpPr>
        <p:spPr>
          <a:xfrm>
            <a:off x="510778" y="2305437"/>
            <a:ext cx="4229558"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成果目標達成に向けた管理体制</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17" name="正方形/長方形 16">
            <a:extLst>
              <a:ext uri="{FF2B5EF4-FFF2-40B4-BE49-F238E27FC236}">
                <a16:creationId xmlns:a16="http://schemas.microsoft.com/office/drawing/2014/main" id="{3FEA07F1-D229-2D51-7054-D5DD2A2DEDCC}"/>
              </a:ext>
            </a:extLst>
          </p:cNvPr>
          <p:cNvSpPr/>
          <p:nvPr/>
        </p:nvSpPr>
        <p:spPr>
          <a:xfrm>
            <a:off x="5165664" y="2631663"/>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tx1"/>
                </a:solidFill>
                <a:latin typeface="Meiryo UI" panose="020B0604030504040204" pitchFamily="50" charset="-128"/>
                <a:ea typeface="Meiryo UI" panose="020B0604030504040204" pitchFamily="50" charset="-128"/>
              </a:rPr>
              <a:t>下記の項目例等について、社内におけるガバナンス強化の取組を記載ください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意思決定機関・業務執行機関双方の補助事業への関与</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補助事業の進捗管理の手法・データ利活用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取締役会</a:t>
            </a:r>
            <a:r>
              <a:rPr kumimoji="1" lang="ja-JP" altLang="en-US" sz="1200" dirty="0">
                <a:solidFill>
                  <a:schemeClr val="tx1"/>
                </a:solidFill>
                <a:latin typeface="Meiryo UI" panose="020B0604030504040204" pitchFamily="50" charset="-128"/>
                <a:ea typeface="Meiryo UI" panose="020B0604030504040204" pitchFamily="50" charset="-128"/>
              </a:rPr>
              <a:t>での補助事業のモニタリング頻度</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a:solidFill>
                  <a:schemeClr val="tx1"/>
                </a:solidFill>
                <a:latin typeface="Meiryo UI" panose="020B0604030504040204" pitchFamily="50" charset="-128"/>
                <a:ea typeface="Meiryo UI" panose="020B0604030504040204" pitchFamily="50" charset="-128"/>
              </a:rPr>
              <a:t>補助事業への</a:t>
            </a:r>
            <a:r>
              <a:rPr kumimoji="1" lang="ja-JP" altLang="en-US" sz="1200" dirty="0">
                <a:solidFill>
                  <a:schemeClr val="tx1"/>
                </a:solidFill>
                <a:latin typeface="Meiryo UI" panose="020B0604030504040204" pitchFamily="50" charset="-128"/>
                <a:ea typeface="Meiryo UI" panose="020B0604030504040204" pitchFamily="50" charset="-128"/>
              </a:rPr>
              <a:t>機動的な経営資源投入</a:t>
            </a:r>
            <a:r>
              <a:rPr kumimoji="1" lang="ja-JP" altLang="en-US" sz="1200">
                <a:solidFill>
                  <a:schemeClr val="tx1"/>
                </a:solidFill>
                <a:latin typeface="Meiryo UI" panose="020B0604030504040204" pitchFamily="50" charset="-128"/>
                <a:ea typeface="Meiryo UI" panose="020B0604030504040204" pitchFamily="50" charset="-128"/>
              </a:rPr>
              <a:t>方針</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日々の業務上での違法行為や背任行為のリスクを低減するための内部統制システムの導入状況</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9" name="四角形: 角を丸くする 18">
            <a:extLst>
              <a:ext uri="{FF2B5EF4-FFF2-40B4-BE49-F238E27FC236}">
                <a16:creationId xmlns:a16="http://schemas.microsoft.com/office/drawing/2014/main" id="{CE7972C5-5126-8C37-4E80-8336F6E83755}"/>
              </a:ext>
            </a:extLst>
          </p:cNvPr>
          <p:cNvSpPr/>
          <p:nvPr/>
        </p:nvSpPr>
        <p:spPr>
          <a:xfrm>
            <a:off x="5165664" y="2496465"/>
            <a:ext cx="2209797" cy="212996"/>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dirty="0">
                <a:solidFill>
                  <a:schemeClr val="bg1"/>
                </a:solidFill>
                <a:latin typeface="Meiryo UI"/>
                <a:ea typeface="Meiryo UI"/>
              </a:rPr>
              <a:t>内部</a:t>
            </a:r>
            <a:r>
              <a:rPr lang="ja-JP" altLang="en-US" sz="1200" b="1">
                <a:solidFill>
                  <a:schemeClr val="bg1"/>
                </a:solidFill>
                <a:latin typeface="Meiryo UI"/>
                <a:ea typeface="Meiryo UI"/>
              </a:rPr>
              <a:t>の取組</a:t>
            </a:r>
            <a:endParaRPr lang="en-US" altLang="ja-JP" sz="1200" b="1" dirty="0">
              <a:solidFill>
                <a:schemeClr val="bg1"/>
              </a:solidFill>
              <a:latin typeface="Meiryo UI"/>
              <a:ea typeface="Meiryo UI"/>
            </a:endParaRPr>
          </a:p>
        </p:txBody>
      </p:sp>
      <p:sp>
        <p:nvSpPr>
          <p:cNvPr id="20" name="正方形/長方形 19">
            <a:extLst>
              <a:ext uri="{FF2B5EF4-FFF2-40B4-BE49-F238E27FC236}">
                <a16:creationId xmlns:a16="http://schemas.microsoft.com/office/drawing/2014/main" id="{6067E478-E7A3-BD7A-9D82-0DD3816ADF4A}"/>
              </a:ext>
            </a:extLst>
          </p:cNvPr>
          <p:cNvSpPr/>
          <p:nvPr/>
        </p:nvSpPr>
        <p:spPr>
          <a:xfrm>
            <a:off x="5165664" y="4527012"/>
            <a:ext cx="4229558" cy="162864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r>
              <a:rPr kumimoji="1" lang="ja-JP" altLang="en-US" sz="1200" b="1" dirty="0">
                <a:solidFill>
                  <a:schemeClr val="tx1"/>
                </a:solidFill>
                <a:latin typeface="Meiryo UI" panose="020B0604030504040204" pitchFamily="50" charset="-128"/>
                <a:ea typeface="Meiryo UI" panose="020B0604030504040204" pitchFamily="50" charset="-128"/>
              </a:rPr>
              <a:t>下記の項目例等について、社外を巻き込んだガバナンス強化の取組を記載ください</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社外取締役や社外監査役、委員会の設置状況</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68288" indent="-13811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ステークホルダーへの情報発信方針</a:t>
            </a:r>
          </a:p>
          <a:p>
            <a:pPr marL="268288" indent="-138113">
              <a:buFont typeface="EYInterstate" panose="02000503020000020004" pitchFamily="2" charset="0"/>
              <a:buChar char="•"/>
            </a:pP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82CF3D5D-808E-9B56-7413-C4483347ABEB}"/>
              </a:ext>
            </a:extLst>
          </p:cNvPr>
          <p:cNvSpPr/>
          <p:nvPr/>
        </p:nvSpPr>
        <p:spPr>
          <a:xfrm>
            <a:off x="5165664" y="4391814"/>
            <a:ext cx="2209797" cy="212996"/>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外部を巻き込んだ取組</a:t>
            </a:r>
            <a:endParaRPr kumimoji="1" lang="en-US" altLang="ja-JP" sz="1200" b="1" dirty="0">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E4A110D-4EC9-1012-3F68-841886E61454}"/>
              </a:ext>
            </a:extLst>
          </p:cNvPr>
          <p:cNvSpPr/>
          <p:nvPr/>
        </p:nvSpPr>
        <p:spPr>
          <a:xfrm>
            <a:off x="1622548" y="2629547"/>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（会社全体・補助事業双方の成果目標（</a:t>
            </a:r>
            <a:r>
              <a:rPr kumimoji="1" lang="en-US" altLang="ja-JP" sz="1000" dirty="0">
                <a:solidFill>
                  <a:schemeClr val="tx1"/>
                </a:solidFill>
                <a:latin typeface="Meiryo UI" panose="020B0604030504040204" pitchFamily="50" charset="-128"/>
                <a:ea typeface="Meiryo UI" panose="020B0604030504040204" pitchFamily="50" charset="-128"/>
              </a:rPr>
              <a:t>KGI</a:t>
            </a:r>
            <a:r>
              <a:rPr kumimoji="1" lang="ja-JP" altLang="en-US" sz="1000" dirty="0">
                <a:solidFill>
                  <a:schemeClr val="tx1"/>
                </a:solidFill>
                <a:latin typeface="Meiryo UI" panose="020B0604030504040204" pitchFamily="50" charset="-128"/>
                <a:ea typeface="Meiryo UI" panose="020B0604030504040204" pitchFamily="50" charset="-128"/>
              </a:rPr>
              <a:t>）をどのように策定</a:t>
            </a:r>
            <a:r>
              <a:rPr kumimoji="1" lang="ja-JP" altLang="en-US" sz="1000">
                <a:solidFill>
                  <a:schemeClr val="tx1"/>
                </a:solidFill>
                <a:latin typeface="Meiryo UI" panose="020B0604030504040204" pitchFamily="50" charset="-128"/>
                <a:ea typeface="Meiryo UI" panose="020B0604030504040204" pitchFamily="50" charset="-128"/>
              </a:rPr>
              <a:t>したか、</a:t>
            </a:r>
            <a:r>
              <a:rPr kumimoji="1" lang="ja-JP" altLang="en-US" sz="1000" dirty="0">
                <a:solidFill>
                  <a:schemeClr val="tx1"/>
                </a:solidFill>
                <a:latin typeface="Meiryo UI" panose="020B0604030504040204" pitchFamily="50" charset="-128"/>
                <a:ea typeface="Meiryo UI" panose="020B0604030504040204" pitchFamily="50" charset="-128"/>
              </a:rPr>
              <a:t>その進捗</a:t>
            </a:r>
            <a:r>
              <a:rPr kumimoji="1" lang="ja-JP" altLang="en-US" sz="1000">
                <a:solidFill>
                  <a:schemeClr val="tx1"/>
                </a:solidFill>
                <a:latin typeface="Meiryo UI" panose="020B0604030504040204" pitchFamily="50" charset="-128"/>
                <a:ea typeface="Meiryo UI" panose="020B0604030504040204" pitchFamily="50" charset="-128"/>
              </a:rPr>
              <a:t>を管理</a:t>
            </a:r>
            <a:r>
              <a:rPr kumimoji="1" lang="ja-JP" altLang="en-US" sz="1000" dirty="0">
                <a:solidFill>
                  <a:schemeClr val="tx1"/>
                </a:solidFill>
                <a:latin typeface="Meiryo UI" panose="020B0604030504040204" pitchFamily="50" charset="-128"/>
                <a:ea typeface="Meiryo UI" panose="020B0604030504040204" pitchFamily="50" charset="-128"/>
              </a:rPr>
              <a:t>する</a:t>
            </a:r>
            <a:r>
              <a:rPr kumimoji="1" lang="ja-JP" altLang="en-US" sz="1000">
                <a:solidFill>
                  <a:schemeClr val="tx1"/>
                </a:solidFill>
                <a:latin typeface="Meiryo UI" panose="020B0604030504040204" pitchFamily="50" charset="-128"/>
                <a:ea typeface="Meiryo UI" panose="020B0604030504040204" pitchFamily="50" charset="-128"/>
              </a:rPr>
              <a:t>ために</a:t>
            </a:r>
            <a:r>
              <a:rPr kumimoji="1" lang="ja-JP" altLang="en-US" sz="1000" dirty="0">
                <a:solidFill>
                  <a:schemeClr val="tx1"/>
                </a:solidFill>
                <a:latin typeface="Meiryo UI" panose="020B0604030504040204" pitchFamily="50" charset="-128"/>
                <a:ea typeface="Meiryo UI" panose="020B0604030504040204" pitchFamily="50" charset="-128"/>
              </a:rPr>
              <a:t>、どのような</a:t>
            </a:r>
            <a:r>
              <a:rPr kumimoji="1" lang="en-US" altLang="ja-JP" sz="1000" dirty="0">
                <a:solidFill>
                  <a:schemeClr val="tx1"/>
                </a:solidFill>
                <a:latin typeface="Meiryo UI" panose="020B0604030504040204" pitchFamily="50" charset="-128"/>
                <a:ea typeface="Meiryo UI" panose="020B0604030504040204" pitchFamily="50" charset="-128"/>
              </a:rPr>
              <a:t>KPI</a:t>
            </a:r>
            <a:r>
              <a:rPr kumimoji="1" lang="ja-JP" altLang="en-US" sz="1000" dirty="0">
                <a:solidFill>
                  <a:schemeClr val="tx1"/>
                </a:solidFill>
                <a:latin typeface="Meiryo UI" panose="020B0604030504040204" pitchFamily="50" charset="-128"/>
                <a:ea typeface="Meiryo UI" panose="020B0604030504040204" pitchFamily="50" charset="-128"/>
              </a:rPr>
              <a:t>を設定するかご記載ください）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FC053FD3-3A09-D814-FBA1-FA6AE468E98D}"/>
              </a:ext>
            </a:extLst>
          </p:cNvPr>
          <p:cNvSpPr/>
          <p:nvPr/>
        </p:nvSpPr>
        <p:spPr>
          <a:xfrm>
            <a:off x="1622548" y="3446499"/>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（実施・運用上の工夫点をご記載ください）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DD04C69B-78E8-7A99-5BDE-0481E20BBBD8}"/>
              </a:ext>
            </a:extLst>
          </p:cNvPr>
          <p:cNvSpPr/>
          <p:nvPr/>
        </p:nvSpPr>
        <p:spPr>
          <a:xfrm>
            <a:off x="1622548" y="4263451"/>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（達成状況をどの程度の頻度・方法で測定・評価するかをご記載ください）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F9FD8A52-63EB-5BE1-E618-FC3535B38632}"/>
              </a:ext>
            </a:extLst>
          </p:cNvPr>
          <p:cNvSpPr/>
          <p:nvPr/>
        </p:nvSpPr>
        <p:spPr>
          <a:xfrm>
            <a:off x="1622548" y="5080403"/>
            <a:ext cx="3117787" cy="755467"/>
          </a:xfrm>
          <a:prstGeom prst="rect">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000" dirty="0">
                <a:solidFill>
                  <a:schemeClr val="tx1"/>
                </a:solidFill>
                <a:latin typeface="Meiryo UI" panose="020B0604030504040204" pitchFamily="50" charset="-128"/>
                <a:ea typeface="Meiryo UI" panose="020B0604030504040204" pitchFamily="50" charset="-128"/>
              </a:rPr>
              <a:t>（改善に向けた取組における工夫点をご記載ください）</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63" name="フローチャート: 他ページ結合子 62">
            <a:extLst>
              <a:ext uri="{FF2B5EF4-FFF2-40B4-BE49-F238E27FC236}">
                <a16:creationId xmlns:a16="http://schemas.microsoft.com/office/drawing/2014/main" id="{F2E3793A-7FB7-A713-CB39-467D1B118ACF}"/>
              </a:ext>
            </a:extLst>
          </p:cNvPr>
          <p:cNvSpPr/>
          <p:nvPr/>
        </p:nvSpPr>
        <p:spPr>
          <a:xfrm>
            <a:off x="630962" y="2629547"/>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Plan</a:t>
            </a:r>
          </a:p>
        </p:txBody>
      </p:sp>
      <p:sp>
        <p:nvSpPr>
          <p:cNvPr id="64" name="フローチャート: 他ページ結合子 63">
            <a:extLst>
              <a:ext uri="{FF2B5EF4-FFF2-40B4-BE49-F238E27FC236}">
                <a16:creationId xmlns:a16="http://schemas.microsoft.com/office/drawing/2014/main" id="{ECD5C157-6E3E-8C11-C9B1-B443FFDBCE73}"/>
              </a:ext>
            </a:extLst>
          </p:cNvPr>
          <p:cNvSpPr/>
          <p:nvPr/>
        </p:nvSpPr>
        <p:spPr>
          <a:xfrm>
            <a:off x="630962" y="3446499"/>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Do</a:t>
            </a:r>
          </a:p>
        </p:txBody>
      </p:sp>
      <p:sp>
        <p:nvSpPr>
          <p:cNvPr id="65" name="フローチャート: 他ページ結合子 64">
            <a:extLst>
              <a:ext uri="{FF2B5EF4-FFF2-40B4-BE49-F238E27FC236}">
                <a16:creationId xmlns:a16="http://schemas.microsoft.com/office/drawing/2014/main" id="{DBC946B0-626E-18F5-0DFB-AA25095B27EF}"/>
              </a:ext>
            </a:extLst>
          </p:cNvPr>
          <p:cNvSpPr/>
          <p:nvPr/>
        </p:nvSpPr>
        <p:spPr>
          <a:xfrm>
            <a:off x="630962" y="4263451"/>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Check</a:t>
            </a:r>
          </a:p>
        </p:txBody>
      </p:sp>
      <p:sp>
        <p:nvSpPr>
          <p:cNvPr id="66" name="フローチャート: 他ページ結合子 65">
            <a:extLst>
              <a:ext uri="{FF2B5EF4-FFF2-40B4-BE49-F238E27FC236}">
                <a16:creationId xmlns:a16="http://schemas.microsoft.com/office/drawing/2014/main" id="{F90709A1-6870-C9B0-4F49-9A60F5778519}"/>
              </a:ext>
            </a:extLst>
          </p:cNvPr>
          <p:cNvSpPr/>
          <p:nvPr/>
        </p:nvSpPr>
        <p:spPr>
          <a:xfrm>
            <a:off x="630962" y="5080403"/>
            <a:ext cx="927820" cy="755467"/>
          </a:xfrm>
          <a:prstGeom prst="flowChartOffpageConnector">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chemeClr val="tx1"/>
                </a:solidFill>
                <a:latin typeface="Meiryo UI" panose="020B0604030504040204" pitchFamily="50" charset="-128"/>
                <a:ea typeface="Meiryo UI" panose="020B0604030504040204" pitchFamily="50" charset="-128"/>
              </a:rPr>
              <a:t>Action</a:t>
            </a:r>
          </a:p>
        </p:txBody>
      </p:sp>
      <p:cxnSp>
        <p:nvCxnSpPr>
          <p:cNvPr id="73" name="コネクタ: カギ線 72">
            <a:extLst>
              <a:ext uri="{FF2B5EF4-FFF2-40B4-BE49-F238E27FC236}">
                <a16:creationId xmlns:a16="http://schemas.microsoft.com/office/drawing/2014/main" id="{E2259120-B8D1-DDB1-0496-C1044B006F03}"/>
              </a:ext>
            </a:extLst>
          </p:cNvPr>
          <p:cNvCxnSpPr>
            <a:cxnSpLocks/>
          </p:cNvCxnSpPr>
          <p:nvPr/>
        </p:nvCxnSpPr>
        <p:spPr>
          <a:xfrm rot="5400000" flipH="1">
            <a:off x="-508290" y="4232056"/>
            <a:ext cx="3206323" cy="14005"/>
          </a:xfrm>
          <a:prstGeom prst="bentConnector5">
            <a:avLst>
              <a:gd name="adj1" fmla="val -7130"/>
              <a:gd name="adj2" fmla="val 4212339"/>
              <a:gd name="adj3" fmla="val 10713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 name="フリーフォーム: 図形 3">
            <a:extLst>
              <a:ext uri="{FF2B5EF4-FFF2-40B4-BE49-F238E27FC236}">
                <a16:creationId xmlns:a16="http://schemas.microsoft.com/office/drawing/2014/main" id="{E69B19BF-4A1D-9AF8-29C4-E388B264E6E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105900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C5036E2-31D5-2668-AFC3-61A6E7ED190C}"/>
              </a:ext>
            </a:extLst>
          </p:cNvPr>
          <p:cNvSpPr>
            <a:spLocks noGrp="1"/>
          </p:cNvSpPr>
          <p:nvPr>
            <p:ph type="body" sz="quarter" idx="13"/>
          </p:nvPr>
        </p:nvSpPr>
        <p:spPr/>
        <p:txBody>
          <a:bodyPr/>
          <a:lstStyle/>
          <a:p>
            <a:r>
              <a:rPr lang="ja-JP" altLang="en-US" dirty="0">
                <a:solidFill>
                  <a:schemeClr val="bg1"/>
                </a:solidFill>
              </a:rPr>
              <a:t>②　</a:t>
            </a:r>
            <a:r>
              <a:rPr kumimoji="1" lang="ja-JP" altLang="en-US" sz="3200" b="1" dirty="0">
                <a:solidFill>
                  <a:schemeClr val="bg1"/>
                </a:solidFill>
                <a:latin typeface="Trebuchet MS" panose="020B0603020202020204" pitchFamily="34" charset="0"/>
                <a:ea typeface="Meiryo UI" panose="020B0604030504040204" pitchFamily="50" charset="-128"/>
              </a:rPr>
              <a:t>補助事業について</a:t>
            </a:r>
          </a:p>
        </p:txBody>
      </p:sp>
    </p:spTree>
    <p:custDataLst>
      <p:tags r:id="rId1"/>
    </p:custDataLst>
    <p:extLst>
      <p:ext uri="{BB962C8B-B14F-4D97-AF65-F5344CB8AC3E}">
        <p14:creationId xmlns:p14="http://schemas.microsoft.com/office/powerpoint/2010/main" val="1724795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6E2C06F-F3D1-E24A-ECF3-EBEE536BD578}"/>
              </a:ext>
            </a:extLst>
          </p:cNvPr>
          <p:cNvSpPr>
            <a:spLocks noGrp="1"/>
          </p:cNvSpPr>
          <p:nvPr>
            <p:ph type="body" sz="quarter" idx="15"/>
          </p:nvPr>
        </p:nvSpPr>
        <p:spPr/>
        <p:txBody>
          <a:bodyPr/>
          <a:lstStyle/>
          <a:p>
            <a:endParaRPr kumimoji="1" lang="ja-JP" altLang="en-US"/>
          </a:p>
        </p:txBody>
      </p:sp>
      <p:sp>
        <p:nvSpPr>
          <p:cNvPr id="3" name="タイトル 2">
            <a:extLst>
              <a:ext uri="{FF2B5EF4-FFF2-40B4-BE49-F238E27FC236}">
                <a16:creationId xmlns:a16="http://schemas.microsoft.com/office/drawing/2014/main" id="{79EA7CD5-912C-33A5-DBBD-7788FF899D3D}"/>
              </a:ext>
            </a:extLst>
          </p:cNvPr>
          <p:cNvSpPr>
            <a:spLocks noGrp="1"/>
          </p:cNvSpPr>
          <p:nvPr>
            <p:ph type="title"/>
          </p:nvPr>
        </p:nvSpPr>
        <p:spPr/>
        <p:txBody>
          <a:bodyPr vert="horz"/>
          <a:lstStyle/>
          <a:p>
            <a:r>
              <a:rPr lang="ja-JP" altLang="en-US" sz="1200" dirty="0"/>
              <a:t>１</a:t>
            </a:r>
            <a:r>
              <a:rPr lang="en-US" altLang="ja-JP" sz="1200" dirty="0"/>
              <a:t>.</a:t>
            </a:r>
            <a:r>
              <a:rPr lang="ja-JP" altLang="en-US" sz="1200" dirty="0"/>
              <a:t>補助事業の概要</a:t>
            </a:r>
            <a:endParaRPr kumimoji="1" lang="ja-JP" altLang="en-US"/>
          </a:p>
        </p:txBody>
      </p:sp>
      <p:sp>
        <p:nvSpPr>
          <p:cNvPr id="8" name="正方形/長方形 7">
            <a:extLst>
              <a:ext uri="{FF2B5EF4-FFF2-40B4-BE49-F238E27FC236}">
                <a16:creationId xmlns:a16="http://schemas.microsoft.com/office/drawing/2014/main" id="{EF856656-1A77-6A5E-2F6A-6F57FA40CEBB}"/>
              </a:ext>
            </a:extLst>
          </p:cNvPr>
          <p:cNvSpPr/>
          <p:nvPr/>
        </p:nvSpPr>
        <p:spPr>
          <a:xfrm>
            <a:off x="1528693" y="1827313"/>
            <a:ext cx="5980236" cy="46712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補助事業の背景・目的および、現在</a:t>
            </a:r>
            <a:r>
              <a:rPr kumimoji="1" lang="ja-JP" altLang="en-US" sz="1200" dirty="0">
                <a:solidFill>
                  <a:schemeClr val="tx1"/>
                </a:solidFill>
                <a:latin typeface="Meiryo UI" panose="020B0604030504040204" pitchFamily="50" charset="-128"/>
                <a:ea typeface="Meiryo UI" panose="020B0604030504040204" pitchFamily="50" charset="-128"/>
              </a:rPr>
              <a:t>抱えている課題感についてもご記載ください。）</a:t>
            </a:r>
          </a:p>
        </p:txBody>
      </p:sp>
      <p:sp>
        <p:nvSpPr>
          <p:cNvPr id="18" name="正方形/長方形 17">
            <a:extLst>
              <a:ext uri="{FF2B5EF4-FFF2-40B4-BE49-F238E27FC236}">
                <a16:creationId xmlns:a16="http://schemas.microsoft.com/office/drawing/2014/main" id="{0D58FD00-4310-32F2-6E44-5F3252E3BCCE}"/>
              </a:ext>
            </a:extLst>
          </p:cNvPr>
          <p:cNvSpPr/>
          <p:nvPr/>
        </p:nvSpPr>
        <p:spPr>
          <a:xfrm>
            <a:off x="510777" y="5064843"/>
            <a:ext cx="1020071" cy="160675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目標値</a:t>
            </a:r>
          </a:p>
        </p:txBody>
      </p:sp>
      <p:graphicFrame>
        <p:nvGraphicFramePr>
          <p:cNvPr id="19" name="表 15">
            <a:extLst>
              <a:ext uri="{FF2B5EF4-FFF2-40B4-BE49-F238E27FC236}">
                <a16:creationId xmlns:a16="http://schemas.microsoft.com/office/drawing/2014/main" id="{293F66D3-C9D0-267E-0EA3-F3C3E5B7B5A1}"/>
              </a:ext>
            </a:extLst>
          </p:cNvPr>
          <p:cNvGraphicFramePr>
            <a:graphicFrameLocks noGrp="1"/>
          </p:cNvGraphicFramePr>
          <p:nvPr>
            <p:extLst>
              <p:ext uri="{D42A27DB-BD31-4B8C-83A1-F6EECF244321}">
                <p14:modId xmlns:p14="http://schemas.microsoft.com/office/powerpoint/2010/main" val="635672514"/>
              </p:ext>
            </p:extLst>
          </p:nvPr>
        </p:nvGraphicFramePr>
        <p:xfrm>
          <a:off x="1610686" y="5064842"/>
          <a:ext cx="7781341" cy="1606759"/>
        </p:xfrm>
        <a:graphic>
          <a:graphicData uri="http://schemas.openxmlformats.org/drawingml/2006/table">
            <a:tbl>
              <a:tblPr firstRow="1" bandRow="1">
                <a:tableStyleId>{5C22544A-7EE6-4342-B048-85BDC9FD1C3A}</a:tableStyleId>
              </a:tblPr>
              <a:tblGrid>
                <a:gridCol w="2334655">
                  <a:extLst>
                    <a:ext uri="{9D8B030D-6E8A-4147-A177-3AD203B41FA5}">
                      <a16:colId xmlns:a16="http://schemas.microsoft.com/office/drawing/2014/main" val="574974242"/>
                    </a:ext>
                  </a:extLst>
                </a:gridCol>
                <a:gridCol w="2723343">
                  <a:extLst>
                    <a:ext uri="{9D8B030D-6E8A-4147-A177-3AD203B41FA5}">
                      <a16:colId xmlns:a16="http://schemas.microsoft.com/office/drawing/2014/main" val="2166087666"/>
                    </a:ext>
                  </a:extLst>
                </a:gridCol>
                <a:gridCol w="2723343">
                  <a:extLst>
                    <a:ext uri="{9D8B030D-6E8A-4147-A177-3AD203B41FA5}">
                      <a16:colId xmlns:a16="http://schemas.microsoft.com/office/drawing/2014/main" val="2826815550"/>
                    </a:ext>
                  </a:extLst>
                </a:gridCol>
              </a:tblGrid>
              <a:tr h="358563">
                <a:tc>
                  <a:txBody>
                    <a:bodyPr/>
                    <a:lstStyle/>
                    <a:p>
                      <a:pPr algn="ctr"/>
                      <a:r>
                        <a:rPr kumimoji="1" lang="ja-JP" altLang="en-US" sz="900" dirty="0">
                          <a:solidFill>
                            <a:schemeClr val="tx1"/>
                          </a:solidFill>
                          <a:latin typeface="Meiryo UI" panose="020B0604030504040204" pitchFamily="50" charset="-128"/>
                          <a:ea typeface="Meiryo UI" panose="020B0604030504040204" pitchFamily="50" charset="-128"/>
                        </a:rPr>
                        <a:t>項目</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algn="ctr"/>
                      <a:r>
                        <a:rPr kumimoji="1" lang="en-US" altLang="ja-JP"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algn="ct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（基準年度）</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20xx</a:t>
                      </a: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年度</a:t>
                      </a:r>
                      <a:endParaRPr kumimoji="1" lang="en-US" altLang="ja-JP"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（基準年度＋３年後）</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DBEEF4"/>
                    </a:solidFill>
                  </a:tcPr>
                </a:tc>
                <a:extLst>
                  <a:ext uri="{0D108BD9-81ED-4DB2-BD59-A6C34878D82A}">
                    <a16:rowId xmlns:a16="http://schemas.microsoft.com/office/drawing/2014/main" val="3721737215"/>
                  </a:ext>
                </a:extLst>
              </a:tr>
              <a:tr h="312049">
                <a:tc>
                  <a:txBody>
                    <a:bodyPr/>
                    <a:lstStyle/>
                    <a:p>
                      <a:pPr algn="ctr"/>
                      <a:r>
                        <a:rPr kumimoji="1" lang="ja-JP" altLang="en-US" sz="900" b="1" dirty="0">
                          <a:latin typeface="Meiryo UI" panose="020B0604030504040204" pitchFamily="50" charset="-128"/>
                          <a:ea typeface="Meiryo UI" panose="020B0604030504040204" pitchFamily="50" charset="-128"/>
                        </a:rPr>
                        <a:t>労働生産性</a:t>
                      </a:r>
                      <a:endParaRPr kumimoji="1" lang="en-US" altLang="ja-JP" sz="900" b="1" dirty="0">
                        <a:latin typeface="Meiryo UI" panose="020B0604030504040204" pitchFamily="50" charset="-128"/>
                        <a:ea typeface="Meiryo UI" panose="020B0604030504040204" pitchFamily="50" charset="-128"/>
                      </a:endParaRPr>
                    </a:p>
                    <a:p>
                      <a:pPr algn="ctr"/>
                      <a:r>
                        <a:rPr kumimoji="1" lang="ja-JP" altLang="en-US" sz="900" b="1" dirty="0">
                          <a:latin typeface="Meiryo UI" panose="020B0604030504040204" pitchFamily="50" charset="-128"/>
                          <a:ea typeface="Meiryo UI" panose="020B0604030504040204" pitchFamily="50" charset="-128"/>
                        </a:rPr>
                        <a:t>（単位：万円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latin typeface="Meiryo UI" panose="020B0604030504040204" pitchFamily="50" charset="-128"/>
                          <a:ea typeface="Meiryo UI" panose="020B0604030504040204" pitchFamily="50" charset="-128"/>
                        </a:rPr>
                        <a:t>XX</a:t>
                      </a:r>
                      <a:endParaRPr kumimoji="1" lang="ja-JP" altLang="en-US" sz="900" dirty="0">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latin typeface="Meiryo UI" panose="020B0604030504040204" pitchFamily="50" charset="-128"/>
                          <a:ea typeface="Meiryo UI" panose="020B0604030504040204" pitchFamily="50" charset="-128"/>
                        </a:rPr>
                        <a:t>XX</a:t>
                      </a:r>
                    </a:p>
                    <a:p>
                      <a:pPr algn="ctr"/>
                      <a:r>
                        <a:rPr kumimoji="1" lang="ja-JP" altLang="en-US" sz="900" dirty="0">
                          <a:latin typeface="Meiryo UI" panose="020B0604030504040204" pitchFamily="50" charset="-128"/>
                          <a:ea typeface="Meiryo UI" panose="020B0604030504040204" pitchFamily="50" charset="-128"/>
                        </a:rPr>
                        <a:t>（年平均上昇率＋</a:t>
                      </a:r>
                      <a:r>
                        <a:rPr kumimoji="1" lang="en-US" altLang="ja-JP" sz="900" dirty="0">
                          <a:latin typeface="Meiryo UI" panose="020B0604030504040204" pitchFamily="50" charset="-128"/>
                          <a:ea typeface="Meiryo UI" panose="020B0604030504040204" pitchFamily="50" charset="-128"/>
                        </a:rPr>
                        <a:t>XX</a:t>
                      </a:r>
                      <a:r>
                        <a:rPr kumimoji="1" lang="ja-JP" altLang="en-US" sz="900" dirty="0">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312049">
                <a:tc>
                  <a:txBody>
                    <a:bodyPr/>
                    <a:lstStyle/>
                    <a:p>
                      <a:pPr algn="ctr" defTabSz="914400">
                        <a:lnSpc>
                          <a:spcPct val="110000"/>
                        </a:lnSpc>
                      </a:pPr>
                      <a:r>
                        <a:rPr lang="ja-JP" altLang="en-US" sz="900" b="1" dirty="0">
                          <a:solidFill>
                            <a:schemeClr val="tx1"/>
                          </a:solidFill>
                          <a:latin typeface="Meiryo UI"/>
                          <a:ea typeface="Meiryo UI"/>
                        </a:rPr>
                        <a:t>従業員</a:t>
                      </a:r>
                      <a:r>
                        <a:rPr lang="en-US" altLang="ja-JP" sz="900" b="1" dirty="0">
                          <a:solidFill>
                            <a:schemeClr val="tx1"/>
                          </a:solidFill>
                          <a:latin typeface="Meiryo UI"/>
                          <a:ea typeface="Meiryo UI"/>
                        </a:rPr>
                        <a:t>1</a:t>
                      </a:r>
                      <a:r>
                        <a:rPr lang="ja-JP" altLang="en-US" sz="900" b="1" dirty="0">
                          <a:solidFill>
                            <a:schemeClr val="tx1"/>
                          </a:solidFill>
                          <a:latin typeface="Meiryo UI"/>
                          <a:ea typeface="Meiryo UI"/>
                        </a:rPr>
                        <a:t>人あたり給与支給総額</a:t>
                      </a:r>
                      <a:br>
                        <a:rPr lang="en-US" altLang="ja-JP" sz="900" b="1" dirty="0">
                          <a:solidFill>
                            <a:schemeClr val="tx1"/>
                          </a:solidFill>
                          <a:latin typeface="Meiryo UI"/>
                          <a:ea typeface="Meiryo UI"/>
                        </a:rPr>
                      </a:br>
                      <a:r>
                        <a:rPr lang="ja-JP" altLang="en-US" sz="900" b="1" dirty="0">
                          <a:solidFill>
                            <a:schemeClr val="tx1"/>
                          </a:solidFill>
                          <a:latin typeface="Meiryo UI"/>
                          <a:ea typeface="Meiryo UI"/>
                        </a:rPr>
                        <a:t>（単位：万円</a:t>
                      </a:r>
                      <a:r>
                        <a:rPr lang="en-US" altLang="ja-JP" sz="900" b="1" dirty="0">
                          <a:solidFill>
                            <a:schemeClr val="tx1"/>
                          </a:solidFill>
                          <a:latin typeface="Meiryo UI"/>
                          <a:ea typeface="Meiryo UI"/>
                        </a:rPr>
                        <a:t>/</a:t>
                      </a:r>
                      <a:r>
                        <a:rPr lang="ja-JP" altLang="en-US" sz="900" b="1" dirty="0">
                          <a:solidFill>
                            <a:schemeClr val="tx1"/>
                          </a:solidFill>
                          <a:latin typeface="Meiryo UI"/>
                          <a:ea typeface="Meiryo UI"/>
                        </a:rPr>
                        <a:t>人）</a:t>
                      </a:r>
                      <a:endParaRPr kumimoji="1" lang="en-US" altLang="ja-JP" sz="900" b="1" dirty="0">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900" dirty="0">
                          <a:solidFill>
                            <a:schemeClr val="tx1"/>
                          </a:solidFill>
                          <a:latin typeface="Meiryo UI" panose="020B0604030504040204" pitchFamily="50" charset="-128"/>
                          <a:ea typeface="Meiryo UI" panose="020B0604030504040204" pitchFamily="50" charset="-128"/>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900" dirty="0">
                          <a:solidFill>
                            <a:schemeClr val="tx1"/>
                          </a:solidFill>
                          <a:latin typeface="Meiryo UI" panose="020B0604030504040204" pitchFamily="50" charset="-128"/>
                          <a:ea typeface="Meiryo UI" panose="020B0604030504040204" pitchFamily="50" charset="-128"/>
                        </a:rPr>
                        <a:t>（年平均上昇率＋</a:t>
                      </a: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398420"/>
                  </a:ext>
                </a:extLst>
              </a:tr>
              <a:tr h="312049">
                <a:tc>
                  <a:txBody>
                    <a:bodyPr/>
                    <a:lstStyle/>
                    <a:p>
                      <a:pPr algn="ctr" defTabSz="914400">
                        <a:lnSpc>
                          <a:spcPct val="110000"/>
                        </a:lnSpc>
                      </a:pPr>
                      <a:r>
                        <a:rPr kumimoji="1" lang="ja-JP" altLang="en-US" sz="900" b="1" dirty="0">
                          <a:solidFill>
                            <a:schemeClr val="tx1"/>
                          </a:solidFill>
                          <a:latin typeface="Meiryo UI"/>
                          <a:ea typeface="Meiryo UI"/>
                        </a:rPr>
                        <a:t>役員１人あたり給与支給総額</a:t>
                      </a:r>
                      <a:br>
                        <a:rPr kumimoji="1" lang="en-US" altLang="ja-JP" sz="900" b="1" dirty="0">
                          <a:solidFill>
                            <a:schemeClr val="tx1"/>
                          </a:solidFill>
                          <a:latin typeface="Meiryo UI"/>
                          <a:ea typeface="Meiryo UI"/>
                        </a:rPr>
                      </a:br>
                      <a:r>
                        <a:rPr lang="ja-JP" altLang="en-US" sz="900" b="1" dirty="0">
                          <a:solidFill>
                            <a:schemeClr val="tx1"/>
                          </a:solidFill>
                          <a:latin typeface="Meiryo UI"/>
                          <a:ea typeface="Meiryo UI"/>
                        </a:rPr>
                        <a:t>（単位：万円</a:t>
                      </a:r>
                      <a:r>
                        <a:rPr lang="en-US" altLang="ja-JP" sz="900" b="1" dirty="0">
                          <a:solidFill>
                            <a:schemeClr val="tx1"/>
                          </a:solidFill>
                          <a:latin typeface="Meiryo UI"/>
                          <a:ea typeface="Meiryo UI"/>
                        </a:rPr>
                        <a:t>/</a:t>
                      </a:r>
                      <a:r>
                        <a:rPr lang="ja-JP" altLang="en-US" sz="900" b="1" dirty="0">
                          <a:solidFill>
                            <a:schemeClr val="tx1"/>
                          </a:solidFill>
                          <a:latin typeface="Meiryo UI"/>
                          <a:ea typeface="Meiryo UI"/>
                        </a:rPr>
                        <a:t>人）</a:t>
                      </a:r>
                      <a:endParaRPr kumimoji="1" lang="en-US" altLang="ja-JP" sz="900" b="1" dirty="0">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p>
                    <a:p>
                      <a:pPr algn="ctr"/>
                      <a:r>
                        <a:rPr kumimoji="1" lang="ja-JP" altLang="en-US" sz="900" dirty="0">
                          <a:solidFill>
                            <a:schemeClr val="tx1"/>
                          </a:solidFill>
                          <a:latin typeface="Meiryo UI" panose="020B0604030504040204" pitchFamily="50" charset="-128"/>
                          <a:ea typeface="Meiryo UI" panose="020B0604030504040204" pitchFamily="50" charset="-128"/>
                        </a:rPr>
                        <a:t>（年平均上昇率＋</a:t>
                      </a:r>
                      <a:r>
                        <a:rPr kumimoji="1" lang="en-US" altLang="ja-JP" sz="900" dirty="0">
                          <a:solidFill>
                            <a:schemeClr val="tx1"/>
                          </a:solidFill>
                          <a:latin typeface="Meiryo UI" panose="020B0604030504040204" pitchFamily="50" charset="-128"/>
                          <a:ea typeface="Meiryo UI" panose="020B0604030504040204" pitchFamily="50" charset="-128"/>
                        </a:rPr>
                        <a:t>XX</a:t>
                      </a:r>
                      <a:r>
                        <a:rPr kumimoji="1" lang="ja-JP" altLang="en-US" sz="900" dirty="0">
                          <a:solidFill>
                            <a:schemeClr val="tx1"/>
                          </a:solidFill>
                          <a:latin typeface="Meiryo UI" panose="020B0604030504040204" pitchFamily="50" charset="-128"/>
                          <a:ea typeface="Meiryo UI" panose="020B0604030504040204" pitchFamily="50" charset="-128"/>
                        </a:rPr>
                        <a:t>％）</a:t>
                      </a: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839736695"/>
                  </a:ext>
                </a:extLst>
              </a:tr>
              <a:tr h="312049">
                <a:tc>
                  <a:txBody>
                    <a:bodyPr/>
                    <a:lstStyle/>
                    <a:p>
                      <a:pPr algn="ctr" defTabSz="914400">
                        <a:lnSpc>
                          <a:spcPct val="110000"/>
                        </a:lnSpc>
                      </a:pPr>
                      <a:r>
                        <a:rPr kumimoji="1" lang="ja-JP" altLang="en-US" sz="900" b="1" dirty="0">
                          <a:solidFill>
                            <a:schemeClr val="tx1"/>
                          </a:solidFill>
                          <a:latin typeface="Meiryo UI"/>
                          <a:ea typeface="Meiryo UI"/>
                        </a:rPr>
                        <a:t>補助事業に係る従業員数</a:t>
                      </a:r>
                      <a:br>
                        <a:rPr kumimoji="1" lang="en-US" altLang="ja-JP" sz="900" b="1" dirty="0">
                          <a:solidFill>
                            <a:schemeClr val="tx1"/>
                          </a:solidFill>
                          <a:latin typeface="Meiryo UI"/>
                          <a:ea typeface="Meiryo UI"/>
                        </a:rPr>
                      </a:br>
                      <a:r>
                        <a:rPr kumimoji="1" lang="ja-JP" altLang="en-US" sz="900" b="1" dirty="0">
                          <a:solidFill>
                            <a:schemeClr val="tx1"/>
                          </a:solidFill>
                          <a:latin typeface="Meiryo UI"/>
                          <a:ea typeface="Meiryo UI"/>
                        </a:rPr>
                        <a:t>（単位：人）</a:t>
                      </a:r>
                      <a:endParaRPr kumimoji="1" lang="en-US" altLang="ja-JP" sz="900" b="1" dirty="0">
                        <a:solidFill>
                          <a:schemeClr val="tx1"/>
                        </a:solidFill>
                        <a:latin typeface="Meiryo UI"/>
                        <a:ea typeface="Meiryo UI"/>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190298"/>
                  </a:ext>
                </a:extLst>
              </a:tr>
            </a:tbl>
          </a:graphicData>
        </a:graphic>
      </p:graphicFrame>
      <p:sp>
        <p:nvSpPr>
          <p:cNvPr id="14" name="正方形/長方形 13">
            <a:extLst>
              <a:ext uri="{FF2B5EF4-FFF2-40B4-BE49-F238E27FC236}">
                <a16:creationId xmlns:a16="http://schemas.microsoft.com/office/drawing/2014/main" id="{9711C64F-0D69-EDB7-0AE6-72A070B3F288}"/>
              </a:ext>
            </a:extLst>
          </p:cNvPr>
          <p:cNvSpPr/>
          <p:nvPr/>
        </p:nvSpPr>
        <p:spPr>
          <a:xfrm>
            <a:off x="510777" y="1825210"/>
            <a:ext cx="1020071"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補助事業の背景・目的</a:t>
            </a:r>
          </a:p>
        </p:txBody>
      </p:sp>
      <p:sp>
        <p:nvSpPr>
          <p:cNvPr id="24" name="正方形/長方形 23">
            <a:extLst>
              <a:ext uri="{FF2B5EF4-FFF2-40B4-BE49-F238E27FC236}">
                <a16:creationId xmlns:a16="http://schemas.microsoft.com/office/drawing/2014/main" id="{04F53523-A1C9-9087-F023-2DEBDF2400BC}"/>
              </a:ext>
            </a:extLst>
          </p:cNvPr>
          <p:cNvSpPr/>
          <p:nvPr/>
        </p:nvSpPr>
        <p:spPr>
          <a:xfrm>
            <a:off x="7400441" y="1825210"/>
            <a:ext cx="852808" cy="46923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事業費</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（補助額）</a:t>
            </a:r>
          </a:p>
        </p:txBody>
      </p:sp>
      <p:sp>
        <p:nvSpPr>
          <p:cNvPr id="25" name="正方形/長方形 24">
            <a:extLst>
              <a:ext uri="{FF2B5EF4-FFF2-40B4-BE49-F238E27FC236}">
                <a16:creationId xmlns:a16="http://schemas.microsoft.com/office/drawing/2014/main" id="{EB80E690-7A65-B8B1-3404-7472D1124A96}"/>
              </a:ext>
            </a:extLst>
          </p:cNvPr>
          <p:cNvSpPr/>
          <p:nvPr/>
        </p:nvSpPr>
        <p:spPr>
          <a:xfrm>
            <a:off x="8253249" y="1825210"/>
            <a:ext cx="1141973"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億円</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億円）</a:t>
            </a:r>
          </a:p>
        </p:txBody>
      </p:sp>
      <p:cxnSp>
        <p:nvCxnSpPr>
          <p:cNvPr id="26" name="直線コネクタ 25">
            <a:extLst>
              <a:ext uri="{FF2B5EF4-FFF2-40B4-BE49-F238E27FC236}">
                <a16:creationId xmlns:a16="http://schemas.microsoft.com/office/drawing/2014/main" id="{E5117211-CB22-BF3C-AD8A-44BC4D362ADA}"/>
              </a:ext>
            </a:extLst>
          </p:cNvPr>
          <p:cNvCxnSpPr>
            <a:cxnSpLocks/>
          </p:cNvCxnSpPr>
          <p:nvPr/>
        </p:nvCxnSpPr>
        <p:spPr>
          <a:xfrm flipH="1">
            <a:off x="1528693" y="2298041"/>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20BB352C-5FE3-077C-6429-F7D5607DEFE1}"/>
              </a:ext>
            </a:extLst>
          </p:cNvPr>
          <p:cNvCxnSpPr>
            <a:cxnSpLocks/>
          </p:cNvCxnSpPr>
          <p:nvPr/>
        </p:nvCxnSpPr>
        <p:spPr>
          <a:xfrm flipH="1">
            <a:off x="1528693" y="4949620"/>
            <a:ext cx="7884000" cy="32205"/>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7B4B623A-094E-09A1-411A-E0BD41EDFE74}"/>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dirty="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dirty="0">
                <a:solidFill>
                  <a:srgbClr val="575757"/>
                </a:solidFill>
                <a:latin typeface="Meiryo UI" panose="020B0604030504040204" pitchFamily="50" charset="-128"/>
                <a:ea typeface="Meiryo UI" panose="020B0604030504040204" pitchFamily="50" charset="-128"/>
              </a:rPr>
              <a:t>HP</a:t>
            </a:r>
            <a:r>
              <a:rPr kumimoji="1" lang="ja-JP" altLang="en-US" sz="900" dirty="0">
                <a:solidFill>
                  <a:srgbClr val="575757"/>
                </a:solidFill>
                <a:latin typeface="Meiryo UI" panose="020B0604030504040204" pitchFamily="50" charset="-128"/>
                <a:ea typeface="Meiryo UI" panose="020B0604030504040204" pitchFamily="50" charset="-128"/>
              </a:rPr>
              <a:t>上で掲載します</a:t>
            </a:r>
          </a:p>
        </p:txBody>
      </p:sp>
      <p:sp>
        <p:nvSpPr>
          <p:cNvPr id="2052" name="正方形/長方形 2051">
            <a:extLst>
              <a:ext uri="{FF2B5EF4-FFF2-40B4-BE49-F238E27FC236}">
                <a16:creationId xmlns:a16="http://schemas.microsoft.com/office/drawing/2014/main" id="{83FB86A3-5874-A77E-8675-161BB77681BE}"/>
              </a:ext>
            </a:extLst>
          </p:cNvPr>
          <p:cNvSpPr/>
          <p:nvPr/>
        </p:nvSpPr>
        <p:spPr>
          <a:xfrm>
            <a:off x="1528693" y="2392478"/>
            <a:ext cx="4546643" cy="260352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（設備投資の内容をご記載ください。）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（設備投資が課題を解決し得ること、労働生産性向上につながる点もご記載ください。）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（写真等を活用し、設備投資内容が伝わりやすいよう工夫ください。）</a:t>
            </a:r>
          </a:p>
        </p:txBody>
      </p:sp>
      <p:sp>
        <p:nvSpPr>
          <p:cNvPr id="2053" name="正方形/長方形 2052">
            <a:extLst>
              <a:ext uri="{FF2B5EF4-FFF2-40B4-BE49-F238E27FC236}">
                <a16:creationId xmlns:a16="http://schemas.microsoft.com/office/drawing/2014/main" id="{AF466974-256B-D446-047D-3FA1880F403B}"/>
              </a:ext>
            </a:extLst>
          </p:cNvPr>
          <p:cNvSpPr/>
          <p:nvPr/>
        </p:nvSpPr>
        <p:spPr>
          <a:xfrm>
            <a:off x="510777" y="2387556"/>
            <a:ext cx="1020071" cy="252626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設備投資の</a:t>
            </a:r>
            <a:endParaRPr kumimoji="1" lang="en-US" altLang="ja-JP" sz="1200" b="1" dirty="0">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dirty="0">
                <a:solidFill>
                  <a:schemeClr val="tx1"/>
                </a:solidFill>
                <a:latin typeface="Meiryo UI" panose="020B0604030504040204" pitchFamily="50" charset="-128"/>
                <a:ea typeface="Meiryo UI" panose="020B0604030504040204" pitchFamily="50" charset="-128"/>
              </a:rPr>
              <a:t>内容</a:t>
            </a:r>
          </a:p>
        </p:txBody>
      </p:sp>
      <p:sp>
        <p:nvSpPr>
          <p:cNvPr id="2059" name="正方形/長方形 2058">
            <a:extLst>
              <a:ext uri="{FF2B5EF4-FFF2-40B4-BE49-F238E27FC236}">
                <a16:creationId xmlns:a16="http://schemas.microsoft.com/office/drawing/2014/main" id="{0EF6EEA0-74AA-6CF8-1D3A-F6F1EAE33476}"/>
              </a:ext>
            </a:extLst>
          </p:cNvPr>
          <p:cNvSpPr/>
          <p:nvPr/>
        </p:nvSpPr>
        <p:spPr>
          <a:xfrm>
            <a:off x="6323309" y="2443265"/>
            <a:ext cx="3080570" cy="2440264"/>
          </a:xfrm>
          <a:prstGeom prst="rect">
            <a:avLst/>
          </a:prstGeom>
          <a:solidFill>
            <a:schemeClr val="bg1">
              <a:lumMod val="9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写真等</a:t>
            </a:r>
          </a:p>
        </p:txBody>
      </p:sp>
    </p:spTree>
    <p:extLst>
      <p:ext uri="{BB962C8B-B14F-4D97-AF65-F5344CB8AC3E}">
        <p14:creationId xmlns:p14="http://schemas.microsoft.com/office/powerpoint/2010/main" val="414019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2830459-84A8-F568-C21B-43CFD7829638}"/>
              </a:ext>
            </a:extLst>
          </p:cNvPr>
          <p:cNvSpPr>
            <a:spLocks noGrp="1"/>
          </p:cNvSpPr>
          <p:nvPr>
            <p:ph type="title"/>
          </p:nvPr>
        </p:nvSpPr>
        <p:spPr>
          <a:xfrm>
            <a:off x="511875" y="239100"/>
            <a:ext cx="8883347" cy="166199"/>
          </a:xfrm>
        </p:spPr>
        <p:txBody>
          <a:bodyPr vert="horz"/>
          <a:lstStyle/>
          <a:p>
            <a:r>
              <a:rPr lang="ja-JP" altLang="en-US" sz="1200" dirty="0"/>
              <a:t>２</a:t>
            </a:r>
            <a:r>
              <a:rPr lang="en-US" altLang="ja-JP" sz="1200" dirty="0"/>
              <a:t>.</a:t>
            </a:r>
            <a:r>
              <a:rPr lang="ja-JP" altLang="en-US" sz="1200" dirty="0"/>
              <a:t>先進性・成長性／製品・生産方式等の優位性確保</a:t>
            </a:r>
            <a:endParaRPr lang="ja-JP" altLang="en-US" dirty="0"/>
          </a:p>
        </p:txBody>
      </p:sp>
      <p:sp>
        <p:nvSpPr>
          <p:cNvPr id="4" name="テキスト プレースホルダー 3">
            <a:extLst>
              <a:ext uri="{FF2B5EF4-FFF2-40B4-BE49-F238E27FC236}">
                <a16:creationId xmlns:a16="http://schemas.microsoft.com/office/drawing/2014/main" id="{350D40CB-6BBC-A596-EB71-90430F09C317}"/>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04E60973-F76E-FAA0-FB1B-28416003EA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A9A51E21-6415-2355-2DA7-8F13376CA80A}"/>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a:t>
            </a:r>
          </a:p>
        </p:txBody>
      </p:sp>
      <p:sp>
        <p:nvSpPr>
          <p:cNvPr id="11" name="フリーフォーム: 図形 10">
            <a:extLst>
              <a:ext uri="{FF2B5EF4-FFF2-40B4-BE49-F238E27FC236}">
                <a16:creationId xmlns:a16="http://schemas.microsoft.com/office/drawing/2014/main" id="{58DDD755-D7DF-97C7-BAF4-3862F26A3BC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2" name="フリーフォーム: 図形 11">
            <a:extLst>
              <a:ext uri="{FF2B5EF4-FFF2-40B4-BE49-F238E27FC236}">
                <a16:creationId xmlns:a16="http://schemas.microsoft.com/office/drawing/2014/main" id="{B727C671-6ACF-6567-5116-A954B9DFEA9F}"/>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フリーフォーム: 図形 12">
            <a:extLst>
              <a:ext uri="{FF2B5EF4-FFF2-40B4-BE49-F238E27FC236}">
                <a16:creationId xmlns:a16="http://schemas.microsoft.com/office/drawing/2014/main" id="{EFA6B211-E4EE-2C2D-C56D-BF9577272764}"/>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9" name="正方形/長方形 18">
            <a:extLst>
              <a:ext uri="{FF2B5EF4-FFF2-40B4-BE49-F238E27FC236}">
                <a16:creationId xmlns:a16="http://schemas.microsoft.com/office/drawing/2014/main" id="{A8F110BB-C951-463D-067E-98A209BC04FC}"/>
              </a:ext>
            </a:extLst>
          </p:cNvPr>
          <p:cNvSpPr/>
          <p:nvPr/>
        </p:nvSpPr>
        <p:spPr>
          <a:xfrm>
            <a:off x="510777"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売り手</a:t>
            </a:r>
          </a:p>
        </p:txBody>
      </p:sp>
      <p:sp>
        <p:nvSpPr>
          <p:cNvPr id="20" name="正方形/長方形 19">
            <a:extLst>
              <a:ext uri="{FF2B5EF4-FFF2-40B4-BE49-F238E27FC236}">
                <a16:creationId xmlns:a16="http://schemas.microsoft.com/office/drawing/2014/main" id="{ECCB545D-45F6-18FE-1D84-859A8D107309}"/>
              </a:ext>
            </a:extLst>
          </p:cNvPr>
          <p:cNvSpPr/>
          <p:nvPr/>
        </p:nvSpPr>
        <p:spPr>
          <a:xfrm>
            <a:off x="3200052" y="4874318"/>
            <a:ext cx="793389" cy="18032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代替品</a:t>
            </a:r>
          </a:p>
        </p:txBody>
      </p:sp>
      <p:sp>
        <p:nvSpPr>
          <p:cNvPr id="22" name="正方形/長方形 21">
            <a:extLst>
              <a:ext uri="{FF2B5EF4-FFF2-40B4-BE49-F238E27FC236}">
                <a16:creationId xmlns:a16="http://schemas.microsoft.com/office/drawing/2014/main" id="{9D72CE1B-6CF4-124C-250B-C4953C6C3EE6}"/>
              </a:ext>
            </a:extLst>
          </p:cNvPr>
          <p:cNvSpPr/>
          <p:nvPr/>
        </p:nvSpPr>
        <p:spPr>
          <a:xfrm>
            <a:off x="3200053" y="3667561"/>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競合他社の状況を記載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（マーケットの状況、競合他社の状況、各社の製品・サービスの差別化要素、購買力の大きさ等）</a:t>
            </a:r>
          </a:p>
        </p:txBody>
      </p:sp>
      <p:sp>
        <p:nvSpPr>
          <p:cNvPr id="23" name="正方形/長方形 22">
            <a:extLst>
              <a:ext uri="{FF2B5EF4-FFF2-40B4-BE49-F238E27FC236}">
                <a16:creationId xmlns:a16="http://schemas.microsoft.com/office/drawing/2014/main" id="{6DD0ADC6-D28F-C9CF-79C1-06DD1DC7F295}"/>
              </a:ext>
            </a:extLst>
          </p:cNvPr>
          <p:cNvSpPr/>
          <p:nvPr/>
        </p:nvSpPr>
        <p:spPr>
          <a:xfrm>
            <a:off x="7632699"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ターゲットとするマーケットの買い手の動向について記載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（生活傾向の変容や需要の変化、ニーズの多様化等）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0160155-6F0D-7E13-277E-F5C691D31FE3}"/>
              </a:ext>
            </a:extLst>
          </p:cNvPr>
          <p:cNvSpPr/>
          <p:nvPr/>
        </p:nvSpPr>
        <p:spPr>
          <a:xfrm>
            <a:off x="3200053" y="2280477"/>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a:t>
            </a:r>
            <a:r>
              <a:rPr kumimoji="1" lang="ja-JP" altLang="en-US" sz="1200">
                <a:solidFill>
                  <a:srgbClr val="575757"/>
                </a:solidFill>
                <a:latin typeface="Meiryo UI" panose="020B0604030504040204" pitchFamily="50" charset="-128"/>
                <a:ea typeface="Meiryo UI" panose="020B0604030504040204" pitchFamily="50" charset="-128"/>
              </a:rPr>
              <a:t>マーケットへ参入する</a:t>
            </a:r>
            <a:r>
              <a:rPr kumimoji="1" lang="ja-JP" altLang="en-US" sz="1200" dirty="0">
                <a:solidFill>
                  <a:srgbClr val="575757"/>
                </a:solidFill>
                <a:latin typeface="Meiryo UI" panose="020B0604030504040204" pitchFamily="50" charset="-128"/>
                <a:ea typeface="Meiryo UI" panose="020B0604030504040204" pitchFamily="50" charset="-128"/>
              </a:rPr>
              <a:t>際の障壁について記載（スイッチングコスト、初期投資、人材のケイパビリティ等）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49035078-7335-D314-ED06-CC54492BB8AD}"/>
              </a:ext>
            </a:extLst>
          </p:cNvPr>
          <p:cNvSpPr/>
          <p:nvPr/>
        </p:nvSpPr>
        <p:spPr>
          <a:xfrm>
            <a:off x="510777" y="3196283"/>
            <a:ext cx="2088000" cy="216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ターゲットとするマーケットの売り手について記載</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（業者の数、</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独占技術の有無等）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2687FBE-11DA-DCCC-AD2B-F542DC741A39}"/>
              </a:ext>
            </a:extLst>
          </p:cNvPr>
          <p:cNvSpPr/>
          <p:nvPr/>
        </p:nvSpPr>
        <p:spPr>
          <a:xfrm>
            <a:off x="3200053" y="5054645"/>
            <a:ext cx="3847014" cy="1080000"/>
          </a:xfrm>
          <a:prstGeom prst="rect">
            <a:avLst/>
          </a:prstGeom>
          <a:no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ターゲットとするマーケットの代替品となり得るサービスについて記載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4380F21-28AF-62DF-F7CA-F06704111CA3}"/>
              </a:ext>
            </a:extLst>
          </p:cNvPr>
          <p:cNvSpPr/>
          <p:nvPr/>
        </p:nvSpPr>
        <p:spPr>
          <a:xfrm>
            <a:off x="7632699" y="3002809"/>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買い手</a:t>
            </a:r>
          </a:p>
        </p:txBody>
      </p:sp>
      <p:sp>
        <p:nvSpPr>
          <p:cNvPr id="14" name="正方形/長方形 13">
            <a:extLst>
              <a:ext uri="{FF2B5EF4-FFF2-40B4-BE49-F238E27FC236}">
                <a16:creationId xmlns:a16="http://schemas.microsoft.com/office/drawing/2014/main" id="{4ADA0D8E-2CA0-8851-6815-E7903D5D383A}"/>
              </a:ext>
            </a:extLst>
          </p:cNvPr>
          <p:cNvSpPr/>
          <p:nvPr/>
        </p:nvSpPr>
        <p:spPr>
          <a:xfrm>
            <a:off x="3200051" y="347116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競合他社</a:t>
            </a:r>
          </a:p>
        </p:txBody>
      </p:sp>
      <p:sp>
        <p:nvSpPr>
          <p:cNvPr id="16" name="正方形/長方形 15">
            <a:extLst>
              <a:ext uri="{FF2B5EF4-FFF2-40B4-BE49-F238E27FC236}">
                <a16:creationId xmlns:a16="http://schemas.microsoft.com/office/drawing/2014/main" id="{61925D73-9828-6D33-516C-7009E8F93E17}"/>
              </a:ext>
            </a:extLst>
          </p:cNvPr>
          <p:cNvSpPr/>
          <p:nvPr/>
        </p:nvSpPr>
        <p:spPr>
          <a:xfrm>
            <a:off x="3200051" y="2082821"/>
            <a:ext cx="793389" cy="197656"/>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新規参入</a:t>
            </a:r>
          </a:p>
        </p:txBody>
      </p:sp>
      <p:sp>
        <p:nvSpPr>
          <p:cNvPr id="21" name="矢印: 右 20">
            <a:extLst>
              <a:ext uri="{FF2B5EF4-FFF2-40B4-BE49-F238E27FC236}">
                <a16:creationId xmlns:a16="http://schemas.microsoft.com/office/drawing/2014/main" id="{82234B22-3C5A-E4E1-4D12-9EA5C30CE3DA}"/>
              </a:ext>
            </a:extLst>
          </p:cNvPr>
          <p:cNvSpPr/>
          <p:nvPr/>
        </p:nvSpPr>
        <p:spPr>
          <a:xfrm>
            <a:off x="2750999"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27" name="矢印: 右 26">
            <a:extLst>
              <a:ext uri="{FF2B5EF4-FFF2-40B4-BE49-F238E27FC236}">
                <a16:creationId xmlns:a16="http://schemas.microsoft.com/office/drawing/2014/main" id="{B0459637-5526-D4DA-4D36-9309023DC36B}"/>
              </a:ext>
            </a:extLst>
          </p:cNvPr>
          <p:cNvSpPr/>
          <p:nvPr/>
        </p:nvSpPr>
        <p:spPr>
          <a:xfrm flipH="1">
            <a:off x="7191468" y="4042611"/>
            <a:ext cx="296830"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28" name="矢印: 右 27">
            <a:extLst>
              <a:ext uri="{FF2B5EF4-FFF2-40B4-BE49-F238E27FC236}">
                <a16:creationId xmlns:a16="http://schemas.microsoft.com/office/drawing/2014/main" id="{5A07742C-2763-948F-21B9-06BC1F9C908B}"/>
              </a:ext>
            </a:extLst>
          </p:cNvPr>
          <p:cNvSpPr/>
          <p:nvPr/>
        </p:nvSpPr>
        <p:spPr>
          <a:xfrm rot="16200000" flipH="1">
            <a:off x="5012054" y="3317516"/>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30" name="矢印: 右 29">
            <a:extLst>
              <a:ext uri="{FF2B5EF4-FFF2-40B4-BE49-F238E27FC236}">
                <a16:creationId xmlns:a16="http://schemas.microsoft.com/office/drawing/2014/main" id="{DA14CD2E-BE24-67E3-3AD2-F3A45AFDE65B}"/>
              </a:ext>
            </a:extLst>
          </p:cNvPr>
          <p:cNvSpPr/>
          <p:nvPr/>
        </p:nvSpPr>
        <p:spPr>
          <a:xfrm rot="5400000" flipH="1" flipV="1">
            <a:off x="5012054" y="4722804"/>
            <a:ext cx="223013" cy="394635"/>
          </a:xfrm>
          <a:prstGeom prst="rightArrow">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8728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3E4DAE0-2B77-2053-CB78-FCAB5F5440A5}"/>
              </a:ext>
            </a:extLst>
          </p:cNvPr>
          <p:cNvSpPr>
            <a:spLocks noGrp="1"/>
          </p:cNvSpPr>
          <p:nvPr>
            <p:ph type="title"/>
          </p:nvPr>
        </p:nvSpPr>
        <p:spPr>
          <a:xfrm>
            <a:off x="511875" y="242563"/>
            <a:ext cx="8883347" cy="166199"/>
          </a:xfrm>
        </p:spPr>
        <p:txBody>
          <a:bodyPr vert="horz"/>
          <a:lstStyle/>
          <a:p>
            <a:r>
              <a:rPr lang="ja-JP" altLang="en-US" dirty="0"/>
              <a:t>２</a:t>
            </a:r>
            <a:r>
              <a:rPr lang="en-US" altLang="ja-JP" sz="1200" dirty="0"/>
              <a:t>.</a:t>
            </a:r>
            <a:r>
              <a:rPr lang="ja-JP" altLang="en-US" sz="1200" dirty="0"/>
              <a:t>先進性・成長性／労働生産性向上の見込み</a:t>
            </a:r>
            <a:endParaRPr lang="ja-JP" altLang="en-US"/>
          </a:p>
        </p:txBody>
      </p:sp>
      <p:sp>
        <p:nvSpPr>
          <p:cNvPr id="4" name="テキスト プレースホルダー 3">
            <a:extLst>
              <a:ext uri="{FF2B5EF4-FFF2-40B4-BE49-F238E27FC236}">
                <a16:creationId xmlns:a16="http://schemas.microsoft.com/office/drawing/2014/main" id="{7183A374-134F-E699-3086-61E640BDB97F}"/>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F02DC130-563C-ECE9-30D1-33B200ECE5E5}"/>
              </a:ext>
            </a:extLst>
          </p:cNvPr>
          <p:cNvSpPr/>
          <p:nvPr/>
        </p:nvSpPr>
        <p:spPr>
          <a:xfrm>
            <a:off x="578762" y="3996487"/>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労働生産性</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0" name="次の値と等しい 9">
            <a:extLst>
              <a:ext uri="{FF2B5EF4-FFF2-40B4-BE49-F238E27FC236}">
                <a16:creationId xmlns:a16="http://schemas.microsoft.com/office/drawing/2014/main" id="{66E69281-0322-02CB-AFA7-17580EFCE88E}"/>
              </a:ext>
            </a:extLst>
          </p:cNvPr>
          <p:cNvSpPr/>
          <p:nvPr/>
        </p:nvSpPr>
        <p:spPr>
          <a:xfrm>
            <a:off x="1606537" y="4050329"/>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53C94D-97C8-3851-F9D3-AD49F69179F0}"/>
              </a:ext>
            </a:extLst>
          </p:cNvPr>
          <p:cNvSpPr/>
          <p:nvPr/>
        </p:nvSpPr>
        <p:spPr>
          <a:xfrm>
            <a:off x="2130395" y="4284587"/>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F07C39EA-9F62-41AB-2300-44120A4D2CCE}"/>
              </a:ext>
            </a:extLst>
          </p:cNvPr>
          <p:cNvSpPr/>
          <p:nvPr/>
        </p:nvSpPr>
        <p:spPr>
          <a:xfrm>
            <a:off x="2130395" y="3614333"/>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付加価値額</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329AD940-92DE-71DB-9A9D-BDC27D974DC3}"/>
              </a:ext>
            </a:extLst>
          </p:cNvPr>
          <p:cNvSpPr/>
          <p:nvPr/>
        </p:nvSpPr>
        <p:spPr>
          <a:xfrm>
            <a:off x="2130395" y="4378287"/>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労働量</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14" name="四角形: 角を丸くする 13">
            <a:extLst>
              <a:ext uri="{FF2B5EF4-FFF2-40B4-BE49-F238E27FC236}">
                <a16:creationId xmlns:a16="http://schemas.microsoft.com/office/drawing/2014/main" id="{E07B007F-37B4-2EA4-C1A1-EF5B364DF1A0}"/>
              </a:ext>
            </a:extLst>
          </p:cNvPr>
          <p:cNvSpPr/>
          <p:nvPr/>
        </p:nvSpPr>
        <p:spPr>
          <a:xfrm>
            <a:off x="617369" y="4549590"/>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a:t>
            </a:r>
          </a:p>
        </p:txBody>
      </p:sp>
      <p:sp>
        <p:nvSpPr>
          <p:cNvPr id="15" name="四角形: 角を丸くする 14">
            <a:extLst>
              <a:ext uri="{FF2B5EF4-FFF2-40B4-BE49-F238E27FC236}">
                <a16:creationId xmlns:a16="http://schemas.microsoft.com/office/drawing/2014/main" id="{F7110901-821C-280B-1E55-7B86C3818B95}"/>
              </a:ext>
            </a:extLst>
          </p:cNvPr>
          <p:cNvSpPr/>
          <p:nvPr/>
        </p:nvSpPr>
        <p:spPr>
          <a:xfrm>
            <a:off x="2176704" y="4861688"/>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a:t>
            </a:r>
          </a:p>
        </p:txBody>
      </p:sp>
      <p:sp>
        <p:nvSpPr>
          <p:cNvPr id="16" name="四角形: 角を丸くする 15">
            <a:extLst>
              <a:ext uri="{FF2B5EF4-FFF2-40B4-BE49-F238E27FC236}">
                <a16:creationId xmlns:a16="http://schemas.microsoft.com/office/drawing/2014/main" id="{EDE52C57-AD25-357A-0FA6-B40785AC7BE1}"/>
              </a:ext>
            </a:extLst>
          </p:cNvPr>
          <p:cNvSpPr/>
          <p:nvPr/>
        </p:nvSpPr>
        <p:spPr>
          <a:xfrm>
            <a:off x="2176704" y="34735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a:t>
            </a:r>
          </a:p>
        </p:txBody>
      </p:sp>
      <p:cxnSp>
        <p:nvCxnSpPr>
          <p:cNvPr id="17" name="直線矢印コネクタ 16">
            <a:extLst>
              <a:ext uri="{FF2B5EF4-FFF2-40B4-BE49-F238E27FC236}">
                <a16:creationId xmlns:a16="http://schemas.microsoft.com/office/drawing/2014/main" id="{EFC7674D-476E-3CC9-BD64-6CEEC70391BD}"/>
              </a:ext>
            </a:extLst>
          </p:cNvPr>
          <p:cNvCxnSpPr>
            <a:cxnSpLocks/>
          </p:cNvCxnSpPr>
          <p:nvPr/>
        </p:nvCxnSpPr>
        <p:spPr>
          <a:xfrm>
            <a:off x="3491183" y="429649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02E1C129-AD0A-E80C-0A99-5B8701C55B76}"/>
              </a:ext>
            </a:extLst>
          </p:cNvPr>
          <p:cNvSpPr/>
          <p:nvPr/>
        </p:nvSpPr>
        <p:spPr>
          <a:xfrm>
            <a:off x="3491183" y="2329543"/>
            <a:ext cx="5771105" cy="190546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（付加価値額変動</a:t>
            </a:r>
            <a:r>
              <a:rPr kumimoji="1" lang="ja-JP" altLang="en-US" sz="1200" dirty="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sp>
        <p:nvSpPr>
          <p:cNvPr id="19" name="正方形/長方形 18">
            <a:extLst>
              <a:ext uri="{FF2B5EF4-FFF2-40B4-BE49-F238E27FC236}">
                <a16:creationId xmlns:a16="http://schemas.microsoft.com/office/drawing/2014/main" id="{CF8EEF85-4498-302D-624E-A88ED17A2B15}"/>
              </a:ext>
            </a:extLst>
          </p:cNvPr>
          <p:cNvSpPr/>
          <p:nvPr/>
        </p:nvSpPr>
        <p:spPr>
          <a:xfrm>
            <a:off x="3491183" y="4498263"/>
            <a:ext cx="5771105" cy="172303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（労働量変動</a:t>
            </a:r>
            <a:r>
              <a:rPr kumimoji="1" lang="ja-JP" altLang="en-US" sz="1200" dirty="0">
                <a:solidFill>
                  <a:schemeClr val="tx1"/>
                </a:solidFill>
                <a:latin typeface="Meiryo UI" panose="020B0604030504040204" pitchFamily="50" charset="-128"/>
                <a:ea typeface="Meiryo UI" panose="020B0604030504040204" pitchFamily="50" charset="-128"/>
              </a:rPr>
              <a:t>の根拠を、考え方や計算式含むロジックなどと共にご記載ください。）</a:t>
            </a:r>
          </a:p>
        </p:txBody>
      </p:sp>
      <p:cxnSp>
        <p:nvCxnSpPr>
          <p:cNvPr id="20" name="直線矢印コネクタ 19">
            <a:extLst>
              <a:ext uri="{FF2B5EF4-FFF2-40B4-BE49-F238E27FC236}">
                <a16:creationId xmlns:a16="http://schemas.microsoft.com/office/drawing/2014/main" id="{D6251BCF-FEBA-20B1-883C-653B534F1F0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3F266F46-344E-9FD4-613F-E50E8649E402}"/>
              </a:ext>
            </a:extLst>
          </p:cNvPr>
          <p:cNvSpPr txBox="1"/>
          <p:nvPr/>
        </p:nvSpPr>
        <p:spPr>
          <a:xfrm>
            <a:off x="380177" y="1967872"/>
            <a:ext cx="2959744" cy="4384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労働生産性向上の見込み</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（現状と</a:t>
            </a:r>
            <a:r>
              <a:rPr kumimoji="1" lang="zh-TW" altLang="en-US" sz="1200" dirty="0">
                <a:solidFill>
                  <a:schemeClr val="tx1"/>
                </a:solidFill>
                <a:latin typeface="Meiryo UI" panose="020B0604030504040204" pitchFamily="50" charset="-128"/>
                <a:ea typeface="Meiryo UI" panose="020B0604030504040204" pitchFamily="50" charset="-128"/>
              </a:rPr>
              <a:t>事業化報告</a:t>
            </a:r>
            <a:r>
              <a:rPr kumimoji="1" lang="ja-JP" altLang="en-US" sz="1200" dirty="0">
                <a:solidFill>
                  <a:schemeClr val="tx1"/>
                </a:solidFill>
                <a:latin typeface="Meiryo UI" panose="020B0604030504040204" pitchFamily="50" charset="-128"/>
                <a:ea typeface="Meiryo UI" panose="020B0604030504040204" pitchFamily="50" charset="-128"/>
              </a:rPr>
              <a:t>最終年度比較）</a:t>
            </a:r>
          </a:p>
        </p:txBody>
      </p:sp>
      <p:sp>
        <p:nvSpPr>
          <p:cNvPr id="22" name="テキスト ボックス 21">
            <a:extLst>
              <a:ext uri="{FF2B5EF4-FFF2-40B4-BE49-F238E27FC236}">
                <a16:creationId xmlns:a16="http://schemas.microsoft.com/office/drawing/2014/main" id="{1EF03264-9716-B1AA-1068-55ED60C5BDE7}"/>
              </a:ext>
            </a:extLst>
          </p:cNvPr>
          <p:cNvSpPr txBox="1"/>
          <p:nvPr/>
        </p:nvSpPr>
        <p:spPr>
          <a:xfrm>
            <a:off x="3491182" y="1967872"/>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付加価値額および労働量変動の考え方・根拠</a:t>
            </a:r>
          </a:p>
        </p:txBody>
      </p:sp>
      <p:sp>
        <p:nvSpPr>
          <p:cNvPr id="24" name="フリーフォーム: 図形 23">
            <a:extLst>
              <a:ext uri="{FF2B5EF4-FFF2-40B4-BE49-F238E27FC236}">
                <a16:creationId xmlns:a16="http://schemas.microsoft.com/office/drawing/2014/main" id="{44410418-5CE2-6B23-D1D4-DFBEECCDBD5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26" name="フリーフォーム: 図形 25">
            <a:extLst>
              <a:ext uri="{FF2B5EF4-FFF2-40B4-BE49-F238E27FC236}">
                <a16:creationId xmlns:a16="http://schemas.microsoft.com/office/drawing/2014/main" id="{7075DD92-830D-0507-0E8F-DC86F83F7D61}"/>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2EEECA7D-E0E2-5C98-CBF9-5CF2D9C9126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73C01DE1-A2CC-0D4E-8E66-CB8E5BD01F05}"/>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29" name="四角形: 角を丸くする 28">
            <a:extLst>
              <a:ext uri="{FF2B5EF4-FFF2-40B4-BE49-F238E27FC236}">
                <a16:creationId xmlns:a16="http://schemas.microsoft.com/office/drawing/2014/main" id="{BCF60AD4-AD01-EE5B-49E9-08EBC577D984}"/>
              </a:ext>
            </a:extLst>
          </p:cNvPr>
          <p:cNvSpPr/>
          <p:nvPr/>
        </p:nvSpPr>
        <p:spPr>
          <a:xfrm>
            <a:off x="3484080" y="2209854"/>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付加価値額変動理由</a:t>
            </a:r>
            <a:endParaRPr kumimoji="1" lang="en-US" altLang="ja-JP" sz="1200" b="1" dirty="0">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F44EA48-64D5-DE75-3B1A-30E7893D4CE9}"/>
              </a:ext>
            </a:extLst>
          </p:cNvPr>
          <p:cNvSpPr/>
          <p:nvPr/>
        </p:nvSpPr>
        <p:spPr>
          <a:xfrm>
            <a:off x="3484080" y="4352922"/>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労働量変動理由</a:t>
            </a:r>
            <a:endParaRPr kumimoji="1" lang="en-US" altLang="ja-JP" sz="1200" b="1" dirty="0">
              <a:solidFill>
                <a:schemeClr val="bg1"/>
              </a:solidFill>
              <a:latin typeface="Meiryo UI"/>
              <a:ea typeface="Meiryo UI"/>
            </a:endParaRPr>
          </a:p>
        </p:txBody>
      </p:sp>
      <p:graphicFrame>
        <p:nvGraphicFramePr>
          <p:cNvPr id="32" name="表 15">
            <a:extLst>
              <a:ext uri="{FF2B5EF4-FFF2-40B4-BE49-F238E27FC236}">
                <a16:creationId xmlns:a16="http://schemas.microsoft.com/office/drawing/2014/main" id="{76631723-E5C1-7945-5E51-5FE7F251B6DB}"/>
              </a:ext>
            </a:extLst>
          </p:cNvPr>
          <p:cNvGraphicFramePr>
            <a:graphicFrameLocks noGrp="1"/>
          </p:cNvGraphicFramePr>
          <p:nvPr>
            <p:extLst>
              <p:ext uri="{D42A27DB-BD31-4B8C-83A1-F6EECF244321}">
                <p14:modId xmlns:p14="http://schemas.microsoft.com/office/powerpoint/2010/main" val="613006474"/>
              </p:ext>
            </p:extLst>
          </p:nvPr>
        </p:nvGraphicFramePr>
        <p:xfrm>
          <a:off x="3556045" y="2627866"/>
          <a:ext cx="2664000" cy="1555200"/>
        </p:xfrm>
        <a:graphic>
          <a:graphicData uri="http://schemas.openxmlformats.org/drawingml/2006/table">
            <a:tbl>
              <a:tblPr firstRow="1" bandRow="1">
                <a:tableStyleId>{5C22544A-7EE6-4342-B048-85BDC9FD1C3A}</a:tableStyleId>
              </a:tblPr>
              <a:tblGrid>
                <a:gridCol w="1080000">
                  <a:extLst>
                    <a:ext uri="{9D8B030D-6E8A-4147-A177-3AD203B41FA5}">
                      <a16:colId xmlns:a16="http://schemas.microsoft.com/office/drawing/2014/main" val="574974242"/>
                    </a:ext>
                  </a:extLst>
                </a:gridCol>
                <a:gridCol w="792000">
                  <a:extLst>
                    <a:ext uri="{9D8B030D-6E8A-4147-A177-3AD203B41FA5}">
                      <a16:colId xmlns:a16="http://schemas.microsoft.com/office/drawing/2014/main" val="2830091423"/>
                    </a:ext>
                  </a:extLst>
                </a:gridCol>
                <a:gridCol w="792000">
                  <a:extLst>
                    <a:ext uri="{9D8B030D-6E8A-4147-A177-3AD203B41FA5}">
                      <a16:colId xmlns:a16="http://schemas.microsoft.com/office/drawing/2014/main" val="2166087666"/>
                    </a:ext>
                  </a:extLst>
                </a:gridCol>
              </a:tblGrid>
              <a:tr h="183513">
                <a:tc>
                  <a:txBody>
                    <a:bodyPr/>
                    <a:lstStyle/>
                    <a:p>
                      <a:pPr algn="ctr"/>
                      <a:r>
                        <a:rPr kumimoji="1" lang="ja-JP" altLang="en-US" sz="1100">
                          <a:latin typeface="Meiryo UI" panose="020B0604030504040204" pitchFamily="50" charset="-128"/>
                          <a:ea typeface="Meiryo UI" panose="020B0604030504040204" pitchFamily="50" charset="-128"/>
                        </a:rPr>
                        <a:t>単位：百万円</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183513">
                <a:tc>
                  <a:txBody>
                    <a:bodyPr/>
                    <a:lstStyle/>
                    <a:p>
                      <a:pPr algn="l"/>
                      <a:r>
                        <a:rPr kumimoji="1" lang="ja-JP" altLang="en-US" sz="1100">
                          <a:latin typeface="Meiryo UI" panose="020B0604030504040204" pitchFamily="50" charset="-128"/>
                          <a:ea typeface="Meiryo UI" panose="020B0604030504040204" pitchFamily="50" charset="-128"/>
                        </a:rPr>
                        <a:t>参考：売上高</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dirty="0">
                          <a:latin typeface="Meiryo UI" panose="020B0604030504040204" pitchFamily="50" charset="-128"/>
                          <a:ea typeface="Meiryo UI" panose="020B0604030504040204" pitchFamily="50" charset="-128"/>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①営業利益</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②給与支給総額</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183513">
                <a:tc>
                  <a:txBody>
                    <a:bodyPr/>
                    <a:lstStyle/>
                    <a:p>
                      <a:pPr algn="l"/>
                      <a:r>
                        <a:rPr kumimoji="1"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③減価償却費</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290015">
                <a:tc>
                  <a:txBody>
                    <a:bodyPr/>
                    <a:lstStyle/>
                    <a:p>
                      <a:pPr algn="l"/>
                      <a:r>
                        <a:rPr kumimoji="1" lang="ja-JP" altLang="en-US" sz="1100">
                          <a:latin typeface="Meiryo UI" panose="020B0604030504040204" pitchFamily="50" charset="-128"/>
                          <a:ea typeface="Meiryo UI" panose="020B0604030504040204" pitchFamily="50" charset="-128"/>
                        </a:rPr>
                        <a:t>付加価値額</a:t>
                      </a:r>
                      <a:br>
                        <a:rPr kumimoji="1" lang="en-US" altLang="ja-JP" sz="1100">
                          <a:latin typeface="Meiryo UI" panose="020B0604030504040204" pitchFamily="50" charset="-128"/>
                          <a:ea typeface="Meiryo UI" panose="020B0604030504040204" pitchFamily="50" charset="-128"/>
                        </a:rPr>
                      </a:br>
                      <a:r>
                        <a:rPr kumimoji="1" lang="ja-JP" altLang="en-US" sz="900">
                          <a:latin typeface="Meiryo UI" panose="020B0604030504040204" pitchFamily="50" charset="-128"/>
                          <a:ea typeface="Meiryo UI" panose="020B0604030504040204" pitchFamily="50" charset="-128"/>
                        </a:rPr>
                        <a:t>（①＋②＋③）</a:t>
                      </a:r>
                      <a:endParaRPr kumimoji="1" lang="ja-JP" altLang="en-US" sz="9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33717241"/>
                  </a:ext>
                </a:extLst>
              </a:tr>
            </a:tbl>
          </a:graphicData>
        </a:graphic>
      </p:graphicFrame>
      <p:sp>
        <p:nvSpPr>
          <p:cNvPr id="33" name="正方形/長方形 32">
            <a:extLst>
              <a:ext uri="{FF2B5EF4-FFF2-40B4-BE49-F238E27FC236}">
                <a16:creationId xmlns:a16="http://schemas.microsoft.com/office/drawing/2014/main" id="{3ED8A441-02D5-4EE4-7290-9BF1FABF7961}"/>
              </a:ext>
            </a:extLst>
          </p:cNvPr>
          <p:cNvSpPr/>
          <p:nvPr/>
        </p:nvSpPr>
        <p:spPr>
          <a:xfrm>
            <a:off x="6326590" y="2729273"/>
            <a:ext cx="2883053" cy="1418040"/>
          </a:xfrm>
          <a:prstGeom prst="rect">
            <a:avLst/>
          </a:prstGeom>
          <a:noFill/>
          <a:ln>
            <a:noFill/>
          </a:ln>
        </p:spPr>
        <p:txBody>
          <a:bodyPr wrap="square" lIns="36000" rIns="36000" anchor="t">
            <a:noAutofit/>
          </a:bodyPr>
          <a:lstStyle/>
          <a:p>
            <a:pPr defTabSz="914400">
              <a:lnSpc>
                <a:spcPct val="110000"/>
              </a:lnSpc>
            </a:pPr>
            <a:r>
              <a:rPr kumimoji="1" lang="ja-JP" altLang="en-US" sz="1200" dirty="0">
                <a:solidFill>
                  <a:sysClr val="windowText" lastClr="000000"/>
                </a:solidFill>
                <a:latin typeface="Meiryo UI"/>
                <a:ea typeface="Meiryo UI"/>
              </a:rPr>
              <a:t>新工場稼働に伴い、</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等の要因によって生産能力が倍増することから、売上</a:t>
            </a:r>
            <a:r>
              <a:rPr kumimoji="1" lang="en-US" altLang="ja-JP" sz="1200" dirty="0">
                <a:solidFill>
                  <a:sysClr val="windowText" lastClr="000000"/>
                </a:solidFill>
                <a:latin typeface="Meiryo UI"/>
                <a:ea typeface="Meiryo UI"/>
              </a:rPr>
              <a:t>200%</a:t>
            </a:r>
            <a:r>
              <a:rPr kumimoji="1" lang="ja-JP" altLang="en-US" sz="1200" dirty="0">
                <a:solidFill>
                  <a:sysClr val="windowText" lastClr="000000"/>
                </a:solidFill>
                <a:latin typeface="Meiryo UI"/>
                <a:ea typeface="Meiryo UI"/>
              </a:rPr>
              <a:t>・営業利益</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a:t>
            </a:r>
            <a:r>
              <a:rPr kumimoji="1" lang="ja-JP" altLang="en-US" sz="1200" dirty="0">
                <a:latin typeface="Meiryo UI"/>
                <a:ea typeface="Meiryo UI"/>
              </a:rPr>
              <a:t>給与支給総額</a:t>
            </a:r>
            <a:r>
              <a:rPr kumimoji="1" lang="en-US" altLang="ja-JP" sz="1200" dirty="0">
                <a:latin typeface="Meiryo UI"/>
                <a:ea typeface="Meiryo UI"/>
              </a:rPr>
              <a:t>XXX%</a:t>
            </a:r>
            <a:r>
              <a:rPr kumimoji="1" lang="ja-JP" altLang="en-US" sz="1200" dirty="0">
                <a:latin typeface="Meiryo UI"/>
                <a:ea typeface="Meiryo UI"/>
              </a:rPr>
              <a:t>を見込む。結果として付加価値額は</a:t>
            </a:r>
            <a:r>
              <a:rPr kumimoji="1" lang="en-US" altLang="ja-JP" sz="1200" dirty="0">
                <a:latin typeface="Meiryo UI"/>
                <a:ea typeface="Meiryo UI"/>
              </a:rPr>
              <a:t>XXX%</a:t>
            </a:r>
            <a:r>
              <a:rPr kumimoji="1" lang="ja-JP" altLang="en-US" sz="1200" dirty="0">
                <a:latin typeface="Meiryo UI"/>
                <a:ea typeface="Meiryo UI"/>
              </a:rPr>
              <a:t>増となり、年平均成長率</a:t>
            </a:r>
            <a:r>
              <a:rPr kumimoji="1" lang="en-US" altLang="ja-JP" sz="1200" dirty="0">
                <a:latin typeface="Meiryo UI"/>
                <a:ea typeface="Meiryo UI"/>
              </a:rPr>
              <a:t>x%</a:t>
            </a:r>
            <a:r>
              <a:rPr kumimoji="1" lang="ja-JP" altLang="en-US" sz="1200" dirty="0">
                <a:latin typeface="Meiryo UI"/>
                <a:ea typeface="Meiryo UI"/>
              </a:rPr>
              <a:t>である。</a:t>
            </a:r>
            <a:endParaRPr kumimoji="1" lang="en-US" altLang="ja-JP" sz="1200" dirty="0">
              <a:latin typeface="Meiryo UI"/>
              <a:ea typeface="Meiryo UI"/>
            </a:endParaRPr>
          </a:p>
          <a:p>
            <a:pPr defTabSz="914400">
              <a:lnSpc>
                <a:spcPct val="110000"/>
              </a:lnSpc>
              <a:spcBef>
                <a:spcPts val="300"/>
              </a:spcBef>
            </a:pPr>
            <a:r>
              <a:rPr kumimoji="1" lang="en-US" altLang="ja-JP" sz="900" dirty="0">
                <a:latin typeface="Meiryo UI"/>
                <a:ea typeface="Meiryo UI"/>
              </a:rPr>
              <a:t>※</a:t>
            </a:r>
            <a:r>
              <a:rPr kumimoji="1" lang="ja-JP" altLang="en-US" sz="900" dirty="0">
                <a:latin typeface="Meiryo UI"/>
                <a:ea typeface="Meiryo UI"/>
              </a:rPr>
              <a:t>付加価値額は、</a:t>
            </a:r>
            <a:r>
              <a:rPr kumimoji="1" lang="ja-JP" altLang="en-US" sz="900" dirty="0">
                <a:latin typeface="Meiryo UI" panose="020B0604030504040204" pitchFamily="50" charset="-128"/>
                <a:ea typeface="Meiryo UI" panose="020B0604030504040204" pitchFamily="50" charset="-128"/>
              </a:rPr>
              <a:t>様式</a:t>
            </a:r>
            <a:r>
              <a:rPr kumimoji="1" lang="en-US" altLang="ja-JP" sz="900" dirty="0">
                <a:latin typeface="Meiryo UI" panose="020B0604030504040204" pitchFamily="50" charset="-128"/>
                <a:ea typeface="Meiryo UI" panose="020B0604030504040204" pitchFamily="50" charset="-128"/>
              </a:rPr>
              <a:t>2_</a:t>
            </a:r>
            <a:r>
              <a:rPr kumimoji="1" lang="ja-JP" altLang="en-US" sz="900" dirty="0">
                <a:latin typeface="Meiryo UI" panose="020B0604030504040204" pitchFamily="50" charset="-128"/>
                <a:ea typeface="Meiryo UI" panose="020B0604030504040204" pitchFamily="50" charset="-128"/>
              </a:rPr>
              <a:t>②補助事業情報の「</a:t>
            </a:r>
            <a:r>
              <a:rPr kumimoji="1" lang="en-US" altLang="ja-JP" sz="900" dirty="0">
                <a:latin typeface="Meiryo UI" panose="020B0604030504040204" pitchFamily="50" charset="-128"/>
                <a:ea typeface="Meiryo UI" panose="020B0604030504040204" pitchFamily="50" charset="-128"/>
              </a:rPr>
              <a:t>6-7</a:t>
            </a:r>
            <a:r>
              <a:rPr kumimoji="1" lang="ja-JP" altLang="en-US" sz="900" dirty="0">
                <a:latin typeface="Meiryo UI" panose="020B0604030504040204" pitchFamily="50" charset="-128"/>
                <a:ea typeface="Meiryo UI" panose="020B0604030504040204" pitchFamily="50" charset="-128"/>
              </a:rPr>
              <a:t> 付加価値額」と整合するようにご記入ください</a:t>
            </a:r>
            <a:endParaRPr kumimoji="1" lang="en-US" altLang="ja-JP" sz="900" dirty="0">
              <a:latin typeface="Meiryo UI"/>
              <a:ea typeface="Meiryo UI"/>
            </a:endParaRPr>
          </a:p>
        </p:txBody>
      </p:sp>
      <p:graphicFrame>
        <p:nvGraphicFramePr>
          <p:cNvPr id="34" name="表 15">
            <a:extLst>
              <a:ext uri="{FF2B5EF4-FFF2-40B4-BE49-F238E27FC236}">
                <a16:creationId xmlns:a16="http://schemas.microsoft.com/office/drawing/2014/main" id="{78A1A109-6A40-CD9C-BBA4-E64E97115EF2}"/>
              </a:ext>
            </a:extLst>
          </p:cNvPr>
          <p:cNvGraphicFramePr>
            <a:graphicFrameLocks noGrp="1"/>
          </p:cNvGraphicFramePr>
          <p:nvPr>
            <p:extLst>
              <p:ext uri="{D42A27DB-BD31-4B8C-83A1-F6EECF244321}">
                <p14:modId xmlns:p14="http://schemas.microsoft.com/office/powerpoint/2010/main" val="3483798475"/>
              </p:ext>
            </p:extLst>
          </p:nvPr>
        </p:nvGraphicFramePr>
        <p:xfrm>
          <a:off x="3556045" y="4796630"/>
          <a:ext cx="3728157" cy="709020"/>
        </p:xfrm>
        <a:graphic>
          <a:graphicData uri="http://schemas.openxmlformats.org/drawingml/2006/table">
            <a:tbl>
              <a:tblPr firstRow="1" bandRow="1">
                <a:tableStyleId>{5C22544A-7EE6-4342-B048-85BDC9FD1C3A}</a:tableStyleId>
              </a:tblPr>
              <a:tblGrid>
                <a:gridCol w="1511415">
                  <a:extLst>
                    <a:ext uri="{9D8B030D-6E8A-4147-A177-3AD203B41FA5}">
                      <a16:colId xmlns:a16="http://schemas.microsoft.com/office/drawing/2014/main" val="574974242"/>
                    </a:ext>
                  </a:extLst>
                </a:gridCol>
                <a:gridCol w="1108371">
                  <a:extLst>
                    <a:ext uri="{9D8B030D-6E8A-4147-A177-3AD203B41FA5}">
                      <a16:colId xmlns:a16="http://schemas.microsoft.com/office/drawing/2014/main" val="2830091423"/>
                    </a:ext>
                  </a:extLst>
                </a:gridCol>
                <a:gridCol w="1108371">
                  <a:extLst>
                    <a:ext uri="{9D8B030D-6E8A-4147-A177-3AD203B41FA5}">
                      <a16:colId xmlns:a16="http://schemas.microsoft.com/office/drawing/2014/main" val="2166087666"/>
                    </a:ext>
                  </a:extLst>
                </a:gridCol>
              </a:tblGrid>
              <a:tr h="0">
                <a:tc>
                  <a:txBody>
                    <a:bodyPr/>
                    <a:lstStyle/>
                    <a:p>
                      <a:pPr algn="ctr"/>
                      <a:r>
                        <a:rPr kumimoji="1" lang="ja-JP" altLang="en-US" sz="1100" dirty="0">
                          <a:latin typeface="Meiryo UI" panose="020B0604030504040204" pitchFamily="50" charset="-128"/>
                          <a:ea typeface="Meiryo UI" panose="020B0604030504040204" pitchFamily="50" charset="-128"/>
                        </a:rPr>
                        <a:t>項目</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1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100" dirty="0">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常時使用する従業員数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ctr"/>
                      <a:r>
                        <a:rPr kumimoji="1" lang="en-US" altLang="ja-JP" sz="1100" dirty="0">
                          <a:solidFill>
                            <a:schemeClr val="tx1"/>
                          </a:solidFill>
                          <a:latin typeface="Meiryo UI" panose="020B0604030504040204" pitchFamily="50" charset="-128"/>
                          <a:ea typeface="Meiryo UI" panose="020B0604030504040204" pitchFamily="50" charset="-128"/>
                        </a:rPr>
                        <a:t>xxx</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100" dirty="0">
                          <a:solidFill>
                            <a:schemeClr val="tx1"/>
                          </a:solidFill>
                          <a:latin typeface="Meiryo UI" panose="020B0604030504040204" pitchFamily="50" charset="-128"/>
                          <a:ea typeface="Meiryo UI" panose="020B0604030504040204" pitchFamily="50" charset="-128"/>
                        </a:rPr>
                        <a:t>xxx</a:t>
                      </a:r>
                      <a:endParaRPr kumimoji="1" lang="ja-JP" altLang="en-US" sz="1100" dirty="0">
                        <a:solidFill>
                          <a:schemeClr val="tx1"/>
                        </a:solidFill>
                        <a:latin typeface="Meiryo UI" panose="020B0604030504040204" pitchFamily="50" charset="-128"/>
                        <a:ea typeface="Meiryo UI" panose="020B0604030504040204" pitchFamily="50" charset="-128"/>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4154819"/>
                  </a:ext>
                </a:extLst>
              </a:tr>
              <a:tr h="0">
                <a:tc>
                  <a:txBody>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役員数</a:t>
                      </a: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47289707"/>
                  </a:ext>
                </a:extLst>
              </a:tr>
            </a:tbl>
          </a:graphicData>
        </a:graphic>
      </p:graphicFrame>
      <p:sp>
        <p:nvSpPr>
          <p:cNvPr id="35" name="正方形/長方形 34">
            <a:extLst>
              <a:ext uri="{FF2B5EF4-FFF2-40B4-BE49-F238E27FC236}">
                <a16:creationId xmlns:a16="http://schemas.microsoft.com/office/drawing/2014/main" id="{A327A30D-4F31-64CD-4B6E-2100530CF7BC}"/>
              </a:ext>
            </a:extLst>
          </p:cNvPr>
          <p:cNvSpPr/>
          <p:nvPr/>
        </p:nvSpPr>
        <p:spPr>
          <a:xfrm>
            <a:off x="3602847" y="5508217"/>
            <a:ext cx="5606796" cy="652871"/>
          </a:xfrm>
          <a:prstGeom prst="rect">
            <a:avLst/>
          </a:prstGeom>
          <a:noFill/>
          <a:ln>
            <a:noFill/>
          </a:ln>
        </p:spPr>
        <p:txBody>
          <a:bodyPr wrap="square" lIns="36000" rIns="36000" anchor="ctr">
            <a:noAutofit/>
          </a:bodyPr>
          <a:lstStyle/>
          <a:p>
            <a:pPr defTabSz="914400">
              <a:lnSpc>
                <a:spcPct val="110000"/>
              </a:lnSpc>
            </a:pPr>
            <a:r>
              <a:rPr kumimoji="1" lang="ja-JP" altLang="en-US" sz="1200" dirty="0">
                <a:solidFill>
                  <a:sysClr val="windowText" lastClr="000000"/>
                </a:solidFill>
                <a:latin typeface="Meiryo UI"/>
                <a:ea typeface="Meiryo UI"/>
              </a:rPr>
              <a:t>新工場に導入する生産設備は類似設備と比較し、</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等の作業工程が自動化されているため、現在</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人体制で操業を行っているが生産能力を倍増しても、必要な従業員数は、２倍以下の</a:t>
            </a:r>
            <a:r>
              <a:rPr kumimoji="1" lang="en-US" altLang="ja-JP" sz="1200" dirty="0">
                <a:solidFill>
                  <a:sysClr val="windowText" lastClr="000000"/>
                </a:solidFill>
                <a:latin typeface="Meiryo UI"/>
                <a:ea typeface="Meiryo UI"/>
              </a:rPr>
              <a:t>XXX</a:t>
            </a:r>
            <a:r>
              <a:rPr kumimoji="1" lang="ja-JP" altLang="en-US" sz="1200" dirty="0">
                <a:solidFill>
                  <a:sysClr val="windowText" lastClr="000000"/>
                </a:solidFill>
                <a:latin typeface="Meiryo UI"/>
                <a:ea typeface="Meiryo UI"/>
              </a:rPr>
              <a:t>人での稼働が可能となる。</a:t>
            </a:r>
            <a:endParaRPr kumimoji="1" lang="en-US" altLang="ja-JP" sz="1200" dirty="0">
              <a:solidFill>
                <a:sysClr val="windowText" lastClr="000000"/>
              </a:solidFill>
              <a:latin typeface="Meiryo UI"/>
              <a:ea typeface="Meiryo UI"/>
            </a:endParaRPr>
          </a:p>
        </p:txBody>
      </p:sp>
      <p:sp>
        <p:nvSpPr>
          <p:cNvPr id="8" name="フリーフォーム: 図形 7">
            <a:extLst>
              <a:ext uri="{FF2B5EF4-FFF2-40B4-BE49-F238E27FC236}">
                <a16:creationId xmlns:a16="http://schemas.microsoft.com/office/drawing/2014/main" id="{F829D7E9-A59C-EBEB-492E-AEFD52532DD8}"/>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31059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6FB47FA-F339-C95D-76E0-51E988DB1DCB}"/>
              </a:ext>
            </a:extLst>
          </p:cNvPr>
          <p:cNvSpPr>
            <a:spLocks noGrp="1"/>
          </p:cNvSpPr>
          <p:nvPr>
            <p:ph type="title"/>
          </p:nvPr>
        </p:nvSpPr>
        <p:spPr>
          <a:xfrm>
            <a:off x="511875" y="242563"/>
            <a:ext cx="8883347" cy="166199"/>
          </a:xfrm>
        </p:spPr>
        <p:txBody>
          <a:bodyPr vert="horz"/>
          <a:lstStyle/>
          <a:p>
            <a:r>
              <a:rPr lang="ja-JP" altLang="en-US" dirty="0"/>
              <a:t>２</a:t>
            </a:r>
            <a:r>
              <a:rPr lang="en-US" altLang="ja-JP" sz="1200" dirty="0"/>
              <a:t>.</a:t>
            </a:r>
            <a:r>
              <a:rPr lang="ja-JP" altLang="en-US" sz="1200" dirty="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178D07CF-8221-0041-AEF4-C09DF0484B5D}"/>
              </a:ext>
            </a:extLst>
          </p:cNvPr>
          <p:cNvSpPr>
            <a:spLocks noGrp="1"/>
          </p:cNvSpPr>
          <p:nvPr>
            <p:ph type="body" sz="quarter" idx="15"/>
          </p:nvPr>
        </p:nvSpPr>
        <p:spPr/>
        <p:txBody>
          <a:bodyPr/>
          <a:lstStyle/>
          <a:p>
            <a:endParaRPr lang="ja-JP" altLang="en-US"/>
          </a:p>
        </p:txBody>
      </p:sp>
      <p:sp>
        <p:nvSpPr>
          <p:cNvPr id="14" name="フリーフォーム: 図形 13">
            <a:extLst>
              <a:ext uri="{FF2B5EF4-FFF2-40B4-BE49-F238E27FC236}">
                <a16:creationId xmlns:a16="http://schemas.microsoft.com/office/drawing/2014/main" id="{A44D2E27-AFF6-A636-5F51-F1DC27E8E8CE}"/>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9E0C13E2-78D3-26CE-F4AE-03386A423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8F083571-DB90-3939-0F7F-9F003CBBC17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EB86EA49-D36B-122F-89B4-4FF77B66EA6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22" name="テキスト ボックス 21">
            <a:extLst>
              <a:ext uri="{FF2B5EF4-FFF2-40B4-BE49-F238E27FC236}">
                <a16:creationId xmlns:a16="http://schemas.microsoft.com/office/drawing/2014/main" id="{F3B4B8BA-5E05-704B-3E1F-E8C1E93155A6}"/>
              </a:ext>
            </a:extLst>
          </p:cNvPr>
          <p:cNvSpPr txBox="1"/>
          <p:nvPr/>
        </p:nvSpPr>
        <p:spPr>
          <a:xfrm>
            <a:off x="4223043" y="5446213"/>
            <a:ext cx="44709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年度</a:t>
            </a:r>
          </a:p>
        </p:txBody>
      </p:sp>
      <p:sp>
        <p:nvSpPr>
          <p:cNvPr id="54" name="テキスト ボックス 53">
            <a:extLst>
              <a:ext uri="{FF2B5EF4-FFF2-40B4-BE49-F238E27FC236}">
                <a16:creationId xmlns:a16="http://schemas.microsoft.com/office/drawing/2014/main" id="{A86A98D4-AA61-D877-9435-EFE50DA91136}"/>
              </a:ext>
            </a:extLst>
          </p:cNvPr>
          <p:cNvSpPr txBox="1"/>
          <p:nvPr/>
        </p:nvSpPr>
        <p:spPr>
          <a:xfrm>
            <a:off x="435058" y="2089456"/>
            <a:ext cx="4406283"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2025</a:t>
            </a:r>
            <a:r>
              <a:rPr kumimoji="1" lang="ja-JP" altLang="en-US" sz="1400" dirty="0">
                <a:solidFill>
                  <a:schemeClr val="tx1"/>
                </a:solidFill>
                <a:latin typeface="Meiryo UI" panose="020B0604030504040204" pitchFamily="50" charset="-128"/>
                <a:ea typeface="Meiryo UI" panose="020B0604030504040204" pitchFamily="50" charset="-128"/>
              </a:rPr>
              <a:t>年度補助事業売上を</a:t>
            </a:r>
            <a:r>
              <a:rPr kumimoji="1" lang="en-US" altLang="ja-JP" sz="1400" dirty="0">
                <a:solidFill>
                  <a:schemeClr val="tx1"/>
                </a:solidFill>
                <a:latin typeface="Meiryo UI" panose="020B0604030504040204" pitchFamily="50" charset="-128"/>
                <a:ea typeface="Meiryo UI" panose="020B0604030504040204" pitchFamily="50" charset="-128"/>
              </a:rPr>
              <a:t>100</a:t>
            </a:r>
            <a:r>
              <a:rPr kumimoji="1" lang="ja-JP" altLang="en-US" sz="1400" dirty="0">
                <a:solidFill>
                  <a:schemeClr val="tx1"/>
                </a:solidFill>
                <a:latin typeface="Meiryo UI" panose="020B0604030504040204" pitchFamily="50" charset="-128"/>
                <a:ea typeface="Meiryo UI" panose="020B0604030504040204" pitchFamily="50" charset="-128"/>
              </a:rPr>
              <a:t>とした時の売上指数推移</a:t>
            </a:r>
          </a:p>
        </p:txBody>
      </p:sp>
      <p:sp>
        <p:nvSpPr>
          <p:cNvPr id="55" name="吹き出し: 四角形 54">
            <a:extLst>
              <a:ext uri="{FF2B5EF4-FFF2-40B4-BE49-F238E27FC236}">
                <a16:creationId xmlns:a16="http://schemas.microsoft.com/office/drawing/2014/main" id="{5BBE59FF-9B60-F620-17AA-07560008F28E}"/>
              </a:ext>
            </a:extLst>
          </p:cNvPr>
          <p:cNvSpPr/>
          <p:nvPr/>
        </p:nvSpPr>
        <p:spPr>
          <a:xfrm>
            <a:off x="663178" y="5826643"/>
            <a:ext cx="4673405" cy="478858"/>
          </a:xfrm>
          <a:prstGeom prst="wedgeRectCallout">
            <a:avLst>
              <a:gd name="adj1" fmla="val -12542"/>
              <a:gd name="adj2" fmla="val -67017"/>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（過去から今までの市場規模推移と自社の売上の伸び率の差をどのように分析しているかご記載ください。）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1E20168A-5AF4-1EA9-8999-94E81A8F18D4}"/>
              </a:ext>
            </a:extLst>
          </p:cNvPr>
          <p:cNvSpPr/>
          <p:nvPr/>
        </p:nvSpPr>
        <p:spPr>
          <a:xfrm>
            <a:off x="5529263" y="2046848"/>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（対象業界の将来市場規模（年平均成長率）を想定する</a:t>
            </a:r>
            <a:r>
              <a:rPr kumimoji="1" lang="ja-JP" altLang="en-US" sz="1200" dirty="0">
                <a:solidFill>
                  <a:schemeClr val="tx1"/>
                </a:solidFill>
                <a:latin typeface="Meiryo UI" panose="020B0604030504040204" pitchFamily="50" charset="-128"/>
                <a:ea typeface="Meiryo UI" panose="020B0604030504040204" pitchFamily="50" charset="-128"/>
              </a:rPr>
              <a:t>根拠をご記載ください。）</a:t>
            </a:r>
          </a:p>
        </p:txBody>
      </p:sp>
      <p:sp>
        <p:nvSpPr>
          <p:cNvPr id="57" name="四角形: 角を丸くする 56">
            <a:extLst>
              <a:ext uri="{FF2B5EF4-FFF2-40B4-BE49-F238E27FC236}">
                <a16:creationId xmlns:a16="http://schemas.microsoft.com/office/drawing/2014/main" id="{01BD0EC9-0186-6858-D14D-ECDDB1E9C096}"/>
              </a:ext>
            </a:extLst>
          </p:cNvPr>
          <p:cNvSpPr/>
          <p:nvPr/>
        </p:nvSpPr>
        <p:spPr>
          <a:xfrm>
            <a:off x="5529263" y="1899134"/>
            <a:ext cx="1675082" cy="232714"/>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対象業界の市場規模</a:t>
            </a:r>
            <a:endParaRPr kumimoji="1" lang="en-US" altLang="ja-JP" sz="1200" b="1" dirty="0">
              <a:solidFill>
                <a:sysClr val="windowText" lastClr="000000"/>
              </a:solidFill>
              <a:latin typeface="Meiryo UI"/>
              <a:ea typeface="Meiryo UI"/>
            </a:endParaRPr>
          </a:p>
        </p:txBody>
      </p:sp>
      <p:sp>
        <p:nvSpPr>
          <p:cNvPr id="58" name="正方形/長方形 57">
            <a:extLst>
              <a:ext uri="{FF2B5EF4-FFF2-40B4-BE49-F238E27FC236}">
                <a16:creationId xmlns:a16="http://schemas.microsoft.com/office/drawing/2014/main" id="{7571EB2D-0F06-68B1-A017-DC41539F5760}"/>
              </a:ext>
            </a:extLst>
          </p:cNvPr>
          <p:cNvSpPr/>
          <p:nvPr/>
        </p:nvSpPr>
        <p:spPr>
          <a:xfrm>
            <a:off x="5529263" y="4222610"/>
            <a:ext cx="3874615" cy="192309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（補助事業後の自社売上の推移を算出する根拠を</a:t>
            </a:r>
            <a:r>
              <a:rPr kumimoji="1" lang="ja-JP" altLang="en-US" sz="1200" dirty="0">
                <a:solidFill>
                  <a:schemeClr val="tx1"/>
                </a:solidFill>
                <a:latin typeface="Meiryo UI" panose="020B0604030504040204" pitchFamily="50" charset="-128"/>
                <a:ea typeface="Meiryo UI" panose="020B0604030504040204" pitchFamily="50" charset="-128"/>
              </a:rPr>
              <a:t>ご記載ください。）</a:t>
            </a:r>
          </a:p>
        </p:txBody>
      </p:sp>
      <p:sp>
        <p:nvSpPr>
          <p:cNvPr id="59" name="四角形: 角を丸くする 58">
            <a:extLst>
              <a:ext uri="{FF2B5EF4-FFF2-40B4-BE49-F238E27FC236}">
                <a16:creationId xmlns:a16="http://schemas.microsoft.com/office/drawing/2014/main" id="{DEE9D98A-604A-FC53-353C-1D6CE6076BE3}"/>
              </a:ext>
            </a:extLst>
          </p:cNvPr>
          <p:cNvSpPr/>
          <p:nvPr/>
        </p:nvSpPr>
        <p:spPr>
          <a:xfrm>
            <a:off x="5529263" y="4074896"/>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dirty="0">
                <a:solidFill>
                  <a:schemeClr val="bg1"/>
                </a:solidFill>
                <a:latin typeface="Meiryo UI"/>
                <a:ea typeface="Meiryo UI"/>
              </a:rPr>
              <a:t>補助事業後の当社売上</a:t>
            </a:r>
            <a:endParaRPr kumimoji="1" lang="en-US" altLang="ja-JP" sz="1200" b="1" dirty="0">
              <a:solidFill>
                <a:schemeClr val="bg1"/>
              </a:solidFill>
              <a:latin typeface="Meiryo UI"/>
              <a:ea typeface="Meiryo UI"/>
            </a:endParaRPr>
          </a:p>
        </p:txBody>
      </p:sp>
      <p:sp>
        <p:nvSpPr>
          <p:cNvPr id="19" name="正方形/長方形 18">
            <a:extLst>
              <a:ext uri="{FF2B5EF4-FFF2-40B4-BE49-F238E27FC236}">
                <a16:creationId xmlns:a16="http://schemas.microsoft.com/office/drawing/2014/main" id="{6AAA3C4C-0784-D767-45A4-48889E951E87}"/>
              </a:ext>
            </a:extLst>
          </p:cNvPr>
          <p:cNvSpPr/>
          <p:nvPr/>
        </p:nvSpPr>
        <p:spPr>
          <a:xfrm>
            <a:off x="3989390" y="3683868"/>
            <a:ext cx="914400" cy="46923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対象業界の市場規模</a:t>
            </a:r>
          </a:p>
        </p:txBody>
      </p:sp>
      <p:cxnSp>
        <p:nvCxnSpPr>
          <p:cNvPr id="20" name="直線矢印コネクタ 19">
            <a:extLst>
              <a:ext uri="{FF2B5EF4-FFF2-40B4-BE49-F238E27FC236}">
                <a16:creationId xmlns:a16="http://schemas.microsoft.com/office/drawing/2014/main" id="{4E985C21-9FAD-692B-5514-2D024478AE69}"/>
              </a:ext>
            </a:extLst>
          </p:cNvPr>
          <p:cNvCxnSpPr>
            <a:cxnSpLocks/>
          </p:cNvCxnSpPr>
          <p:nvPr/>
        </p:nvCxnSpPr>
        <p:spPr>
          <a:xfrm>
            <a:off x="952357" y="5345352"/>
            <a:ext cx="3016558" cy="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30EFF0C6-C7EC-79E9-69A6-70A874428B75}"/>
              </a:ext>
            </a:extLst>
          </p:cNvPr>
          <p:cNvCxnSpPr>
            <a:cxnSpLocks/>
          </p:cNvCxnSpPr>
          <p:nvPr/>
        </p:nvCxnSpPr>
        <p:spPr>
          <a:xfrm flipV="1">
            <a:off x="952357" y="3111125"/>
            <a:ext cx="0" cy="2234227"/>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7D2873FF-34B0-15A9-C843-AC2A02EB5EED}"/>
              </a:ext>
            </a:extLst>
          </p:cNvPr>
          <p:cNvSpPr txBox="1"/>
          <p:nvPr/>
        </p:nvSpPr>
        <p:spPr>
          <a:xfrm>
            <a:off x="374641" y="2760394"/>
            <a:ext cx="11075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補助事業</a:t>
            </a:r>
            <a:br>
              <a:rPr kumimoji="1" lang="en-US" altLang="ja-JP" sz="1000"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売上指数</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97D0ADA6-F51E-5A96-E326-6122C7C0FD38}"/>
              </a:ext>
            </a:extLst>
          </p:cNvPr>
          <p:cNvCxnSpPr>
            <a:cxnSpLocks/>
          </p:cNvCxnSpPr>
          <p:nvPr/>
        </p:nvCxnSpPr>
        <p:spPr>
          <a:xfrm flipH="1" flipV="1">
            <a:off x="2485914"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8B9E3695-F3F4-6136-7647-9B1416B975A9}"/>
              </a:ext>
            </a:extLst>
          </p:cNvPr>
          <p:cNvSpPr txBox="1"/>
          <p:nvPr/>
        </p:nvSpPr>
        <p:spPr>
          <a:xfrm>
            <a:off x="210817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2025</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6" name="直線矢印コネクタ 25">
            <a:extLst>
              <a:ext uri="{FF2B5EF4-FFF2-40B4-BE49-F238E27FC236}">
                <a16:creationId xmlns:a16="http://schemas.microsoft.com/office/drawing/2014/main" id="{8151CB8A-8FF0-84C9-3CE5-CAF4E808F678}"/>
              </a:ext>
            </a:extLst>
          </p:cNvPr>
          <p:cNvCxnSpPr>
            <a:cxnSpLocks/>
          </p:cNvCxnSpPr>
          <p:nvPr/>
        </p:nvCxnSpPr>
        <p:spPr>
          <a:xfrm flipV="1">
            <a:off x="2471191" y="3904774"/>
            <a:ext cx="1497724" cy="552275"/>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F56726EB-C6B0-0E04-D38C-26C8F1EC61EA}"/>
              </a:ext>
            </a:extLst>
          </p:cNvPr>
          <p:cNvCxnSpPr>
            <a:cxnSpLocks/>
          </p:cNvCxnSpPr>
          <p:nvPr/>
        </p:nvCxnSpPr>
        <p:spPr>
          <a:xfrm flipV="1">
            <a:off x="1142460" y="4457049"/>
            <a:ext cx="1328730" cy="228984"/>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3F2867FB-FE25-D50B-D2DA-D1A8176AF799}"/>
              </a:ext>
            </a:extLst>
          </p:cNvPr>
          <p:cNvSpPr txBox="1"/>
          <p:nvPr/>
        </p:nvSpPr>
        <p:spPr>
          <a:xfrm>
            <a:off x="734715"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B341B262-EF2D-171A-80FF-8E5F957EA07D}"/>
              </a:ext>
            </a:extLst>
          </p:cNvPr>
          <p:cNvCxnSpPr>
            <a:cxnSpLocks/>
          </p:cNvCxnSpPr>
          <p:nvPr/>
        </p:nvCxnSpPr>
        <p:spPr>
          <a:xfrm flipH="1" flipV="1">
            <a:off x="1124488" y="3083028"/>
            <a:ext cx="0"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EE4FCCB-A136-FBC3-C04F-835E0B295298}"/>
              </a:ext>
            </a:extLst>
          </p:cNvPr>
          <p:cNvSpPr txBox="1"/>
          <p:nvPr/>
        </p:nvSpPr>
        <p:spPr>
          <a:xfrm>
            <a:off x="3587931"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2030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3965160-A0E1-C2CE-EDAB-2A4E09EDDE49}"/>
              </a:ext>
            </a:extLst>
          </p:cNvPr>
          <p:cNvCxnSpPr>
            <a:cxnSpLocks/>
          </p:cNvCxnSpPr>
          <p:nvPr/>
        </p:nvCxnSpPr>
        <p:spPr>
          <a:xfrm flipH="1">
            <a:off x="952357" y="4457049"/>
            <a:ext cx="1536806" cy="980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28ECB80D-423D-AF80-BF1E-DC9906AC1DC7}"/>
              </a:ext>
            </a:extLst>
          </p:cNvPr>
          <p:cNvSpPr txBox="1"/>
          <p:nvPr/>
        </p:nvSpPr>
        <p:spPr>
          <a:xfrm>
            <a:off x="393059" y="4324614"/>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100</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4" name="直線矢印コネクタ 33">
            <a:extLst>
              <a:ext uri="{FF2B5EF4-FFF2-40B4-BE49-F238E27FC236}">
                <a16:creationId xmlns:a16="http://schemas.microsoft.com/office/drawing/2014/main" id="{31E89732-2E33-0B54-255F-7300D1613390}"/>
              </a:ext>
            </a:extLst>
          </p:cNvPr>
          <p:cNvCxnSpPr>
            <a:cxnSpLocks/>
          </p:cNvCxnSpPr>
          <p:nvPr/>
        </p:nvCxnSpPr>
        <p:spPr>
          <a:xfrm flipH="1" flipV="1">
            <a:off x="952357" y="3907734"/>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20A6CFDA-EA6C-C5CB-ED01-007487A288F6}"/>
              </a:ext>
            </a:extLst>
          </p:cNvPr>
          <p:cNvSpPr txBox="1"/>
          <p:nvPr/>
        </p:nvSpPr>
        <p:spPr>
          <a:xfrm>
            <a:off x="393059" y="3765490"/>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116</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cxnSp>
        <p:nvCxnSpPr>
          <p:cNvPr id="38" name="直線矢印コネクタ 37">
            <a:extLst>
              <a:ext uri="{FF2B5EF4-FFF2-40B4-BE49-F238E27FC236}">
                <a16:creationId xmlns:a16="http://schemas.microsoft.com/office/drawing/2014/main" id="{8AA1E44B-F7D3-0008-1632-D144C3B13D04}"/>
              </a:ext>
            </a:extLst>
          </p:cNvPr>
          <p:cNvCxnSpPr>
            <a:cxnSpLocks/>
          </p:cNvCxnSpPr>
          <p:nvPr/>
        </p:nvCxnSpPr>
        <p:spPr>
          <a:xfrm flipV="1">
            <a:off x="1119644" y="4284589"/>
            <a:ext cx="1941234" cy="59698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08B3E79C-AF7D-632C-EA38-1597AD16E4FD}"/>
              </a:ext>
            </a:extLst>
          </p:cNvPr>
          <p:cNvCxnSpPr>
            <a:cxnSpLocks/>
          </p:cNvCxnSpPr>
          <p:nvPr/>
        </p:nvCxnSpPr>
        <p:spPr>
          <a:xfrm flipV="1">
            <a:off x="3060878" y="3404728"/>
            <a:ext cx="908037" cy="879861"/>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4E05EF3E-8FFD-9BC7-39E3-8BFC3234EA27}"/>
              </a:ext>
            </a:extLst>
          </p:cNvPr>
          <p:cNvCxnSpPr>
            <a:cxnSpLocks/>
          </p:cNvCxnSpPr>
          <p:nvPr/>
        </p:nvCxnSpPr>
        <p:spPr>
          <a:xfrm flipH="1" flipV="1">
            <a:off x="952357" y="3402562"/>
            <a:ext cx="3016558" cy="90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91230B31-97A4-AF79-E865-6470918E3C4F}"/>
              </a:ext>
            </a:extLst>
          </p:cNvPr>
          <p:cNvSpPr txBox="1"/>
          <p:nvPr/>
        </p:nvSpPr>
        <p:spPr>
          <a:xfrm>
            <a:off x="393059" y="3260318"/>
            <a:ext cx="52582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128</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sp>
        <p:nvSpPr>
          <p:cNvPr id="46" name="吹き出し: 四角形 45">
            <a:extLst>
              <a:ext uri="{FF2B5EF4-FFF2-40B4-BE49-F238E27FC236}">
                <a16:creationId xmlns:a16="http://schemas.microsoft.com/office/drawing/2014/main" id="{FC22CF47-3EA4-7D75-D140-22C2A960168D}"/>
              </a:ext>
            </a:extLst>
          </p:cNvPr>
          <p:cNvSpPr/>
          <p:nvPr/>
        </p:nvSpPr>
        <p:spPr>
          <a:xfrm>
            <a:off x="1612180" y="4872849"/>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2%</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47" name="吹き出し: 四角形 46">
            <a:extLst>
              <a:ext uri="{FF2B5EF4-FFF2-40B4-BE49-F238E27FC236}">
                <a16:creationId xmlns:a16="http://schemas.microsoft.com/office/drawing/2014/main" id="{A19C1558-678B-72F1-9F14-125A7322D415}"/>
              </a:ext>
            </a:extLst>
          </p:cNvPr>
          <p:cNvSpPr/>
          <p:nvPr/>
        </p:nvSpPr>
        <p:spPr>
          <a:xfrm>
            <a:off x="1269047" y="4220067"/>
            <a:ext cx="516155" cy="259823"/>
          </a:xfrm>
          <a:prstGeom prst="wedgeRectCallout">
            <a:avLst>
              <a:gd name="adj1" fmla="val -11669"/>
              <a:gd name="adj2" fmla="val 95873"/>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1%</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94F815E-2176-2FFE-CB84-282F090359A4}"/>
              </a:ext>
            </a:extLst>
          </p:cNvPr>
          <p:cNvSpPr/>
          <p:nvPr/>
        </p:nvSpPr>
        <p:spPr>
          <a:xfrm>
            <a:off x="4351549" y="2347647"/>
            <a:ext cx="489792" cy="40139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ja-JP" altLang="en-US" sz="1000" dirty="0">
                <a:solidFill>
                  <a:srgbClr val="575757"/>
                </a:solidFill>
                <a:latin typeface="Meiryo UI" panose="020B0604030504040204" pitchFamily="50" charset="-128"/>
                <a:ea typeface="Meiryo UI" panose="020B0604030504040204" pitchFamily="50" charset="-128"/>
              </a:rPr>
              <a:t>年平均</a:t>
            </a:r>
            <a:br>
              <a:rPr kumimoji="1" lang="en-US" altLang="ja-JP" sz="1000" dirty="0">
                <a:solidFill>
                  <a:srgbClr val="575757"/>
                </a:solidFill>
                <a:latin typeface="Meiryo UI" panose="020B0604030504040204" pitchFamily="50" charset="-128"/>
                <a:ea typeface="Meiryo UI" panose="020B0604030504040204" pitchFamily="50" charset="-128"/>
              </a:rPr>
            </a:br>
            <a:r>
              <a:rPr kumimoji="1" lang="ja-JP" altLang="en-US" sz="1000" dirty="0">
                <a:solidFill>
                  <a:srgbClr val="575757"/>
                </a:solidFill>
                <a:latin typeface="Meiryo UI" panose="020B0604030504040204" pitchFamily="50" charset="-128"/>
                <a:ea typeface="Meiryo UI" panose="020B0604030504040204" pitchFamily="50" charset="-128"/>
              </a:rPr>
              <a:t>成長率</a:t>
            </a:r>
          </a:p>
        </p:txBody>
      </p:sp>
      <p:sp>
        <p:nvSpPr>
          <p:cNvPr id="49" name="正方形/長方形 48">
            <a:extLst>
              <a:ext uri="{FF2B5EF4-FFF2-40B4-BE49-F238E27FC236}">
                <a16:creationId xmlns:a16="http://schemas.microsoft.com/office/drawing/2014/main" id="{2B98E7F1-1FD5-968E-7730-94063EE9B3C7}"/>
              </a:ext>
            </a:extLst>
          </p:cNvPr>
          <p:cNvSpPr/>
          <p:nvPr/>
        </p:nvSpPr>
        <p:spPr>
          <a:xfrm>
            <a:off x="3989390" y="3249397"/>
            <a:ext cx="914400" cy="28531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当社の売上</a:t>
            </a:r>
          </a:p>
        </p:txBody>
      </p:sp>
      <p:cxnSp>
        <p:nvCxnSpPr>
          <p:cNvPr id="50" name="直線矢印コネクタ 49">
            <a:extLst>
              <a:ext uri="{FF2B5EF4-FFF2-40B4-BE49-F238E27FC236}">
                <a16:creationId xmlns:a16="http://schemas.microsoft.com/office/drawing/2014/main" id="{B4534650-29C0-7E19-5EC9-29414192751E}"/>
              </a:ext>
            </a:extLst>
          </p:cNvPr>
          <p:cNvCxnSpPr>
            <a:cxnSpLocks/>
          </p:cNvCxnSpPr>
          <p:nvPr/>
        </p:nvCxnSpPr>
        <p:spPr>
          <a:xfrm flipV="1">
            <a:off x="3048381" y="3083028"/>
            <a:ext cx="12496" cy="226080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吹き出し: 四角形 50">
            <a:extLst>
              <a:ext uri="{FF2B5EF4-FFF2-40B4-BE49-F238E27FC236}">
                <a16:creationId xmlns:a16="http://schemas.microsoft.com/office/drawing/2014/main" id="{2399BEF4-FCBD-EC91-0A24-99682741D1E5}"/>
              </a:ext>
            </a:extLst>
          </p:cNvPr>
          <p:cNvSpPr/>
          <p:nvPr/>
        </p:nvSpPr>
        <p:spPr>
          <a:xfrm>
            <a:off x="2909619" y="3525187"/>
            <a:ext cx="516155" cy="259823"/>
          </a:xfrm>
          <a:prstGeom prst="wedgeRectCallout">
            <a:avLst>
              <a:gd name="adj1" fmla="val 49419"/>
              <a:gd name="adj2" fmla="val 98907"/>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5%</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66735C2-C76E-988A-48DC-A24148218AFC}"/>
              </a:ext>
            </a:extLst>
          </p:cNvPr>
          <p:cNvSpPr/>
          <p:nvPr/>
        </p:nvSpPr>
        <p:spPr>
          <a:xfrm>
            <a:off x="2493107" y="4743996"/>
            <a:ext cx="567771" cy="41844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設備投資期間</a:t>
            </a:r>
          </a:p>
        </p:txBody>
      </p:sp>
      <p:sp>
        <p:nvSpPr>
          <p:cNvPr id="53" name="テキスト ボックス 52">
            <a:extLst>
              <a:ext uri="{FF2B5EF4-FFF2-40B4-BE49-F238E27FC236}">
                <a16:creationId xmlns:a16="http://schemas.microsoft.com/office/drawing/2014/main" id="{82C24D6A-74B6-8D53-3CF4-2E5E4A23DBAA}"/>
              </a:ext>
            </a:extLst>
          </p:cNvPr>
          <p:cNvSpPr txBox="1"/>
          <p:nvPr/>
        </p:nvSpPr>
        <p:spPr>
          <a:xfrm>
            <a:off x="2675948" y="5442009"/>
            <a:ext cx="769859"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Meiryo UI" panose="020B0604030504040204" pitchFamily="50" charset="-128"/>
                <a:ea typeface="Meiryo UI" panose="020B0604030504040204" pitchFamily="50" charset="-128"/>
              </a:rPr>
              <a:t>2027</a:t>
            </a:r>
            <a:endParaRPr kumimoji="1" lang="ja-JP" altLang="en-US" sz="1400" dirty="0">
              <a:solidFill>
                <a:srgbClr val="575757"/>
              </a:solidFill>
              <a:latin typeface="Meiryo UI" panose="020B0604030504040204" pitchFamily="50" charset="-128"/>
              <a:ea typeface="Meiryo UI" panose="020B0604030504040204" pitchFamily="50" charset="-128"/>
            </a:endParaRPr>
          </a:p>
        </p:txBody>
      </p:sp>
      <p:sp>
        <p:nvSpPr>
          <p:cNvPr id="62" name="正方形/長方形 61">
            <a:extLst>
              <a:ext uri="{FF2B5EF4-FFF2-40B4-BE49-F238E27FC236}">
                <a16:creationId xmlns:a16="http://schemas.microsoft.com/office/drawing/2014/main" id="{FDBD692D-FC43-D386-C924-5223B12C9241}"/>
              </a:ext>
            </a:extLst>
          </p:cNvPr>
          <p:cNvSpPr/>
          <p:nvPr/>
        </p:nvSpPr>
        <p:spPr>
          <a:xfrm>
            <a:off x="3891089" y="2420189"/>
            <a:ext cx="460459" cy="234147"/>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defTabSz="742950"/>
            <a:r>
              <a:rPr kumimoji="1" lang="en-US" altLang="ja-JP" sz="1000" dirty="0">
                <a:solidFill>
                  <a:srgbClr val="575757"/>
                </a:solidFill>
                <a:latin typeface="Meiryo UI" panose="020B0604030504040204" pitchFamily="50" charset="-128"/>
                <a:ea typeface="Meiryo UI" panose="020B0604030504040204" pitchFamily="50" charset="-128"/>
              </a:rPr>
              <a:t>【</a:t>
            </a:r>
            <a:r>
              <a:rPr kumimoji="1" lang="ja-JP" altLang="en-US" sz="1000" dirty="0">
                <a:solidFill>
                  <a:srgbClr val="575757"/>
                </a:solidFill>
                <a:latin typeface="Meiryo UI" panose="020B0604030504040204" pitchFamily="50" charset="-128"/>
                <a:ea typeface="Meiryo UI" panose="020B0604030504040204" pitchFamily="50" charset="-128"/>
              </a:rPr>
              <a:t>凡例</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cxnSp>
        <p:nvCxnSpPr>
          <p:cNvPr id="10" name="直線矢印コネクタ 9">
            <a:extLst>
              <a:ext uri="{FF2B5EF4-FFF2-40B4-BE49-F238E27FC236}">
                <a16:creationId xmlns:a16="http://schemas.microsoft.com/office/drawing/2014/main" id="{8D3FDFF2-6480-76C7-2686-23458298334E}"/>
              </a:ext>
            </a:extLst>
          </p:cNvPr>
          <p:cNvCxnSpPr>
            <a:cxnSpLocks/>
          </p:cNvCxnSpPr>
          <p:nvPr/>
        </p:nvCxnSpPr>
        <p:spPr>
          <a:xfrm flipV="1">
            <a:off x="3967025" y="3111125"/>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8324245-0864-AB32-D0EA-3D9C4F183373}"/>
              </a:ext>
            </a:extLst>
          </p:cNvPr>
          <p:cNvSpPr txBox="1"/>
          <p:nvPr/>
        </p:nvSpPr>
        <p:spPr>
          <a:xfrm>
            <a:off x="3369099" y="2779437"/>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市場規模</a:t>
            </a:r>
          </a:p>
        </p:txBody>
      </p:sp>
      <p:sp>
        <p:nvSpPr>
          <p:cNvPr id="45" name="吹き出し: 四角形 44">
            <a:extLst>
              <a:ext uri="{FF2B5EF4-FFF2-40B4-BE49-F238E27FC236}">
                <a16:creationId xmlns:a16="http://schemas.microsoft.com/office/drawing/2014/main" id="{F89FA878-9097-BD2D-513A-0FA5DFBAD880}"/>
              </a:ext>
            </a:extLst>
          </p:cNvPr>
          <p:cNvSpPr/>
          <p:nvPr/>
        </p:nvSpPr>
        <p:spPr>
          <a:xfrm>
            <a:off x="3559814" y="4181196"/>
            <a:ext cx="516155" cy="259823"/>
          </a:xfrm>
          <a:prstGeom prst="wedgeRectCallout">
            <a:avLst>
              <a:gd name="adj1" fmla="val -23887"/>
              <a:gd name="adj2" fmla="val -113466"/>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dirty="0">
                <a:solidFill>
                  <a:srgbClr val="575757"/>
                </a:solidFill>
                <a:latin typeface="Meiryo UI" panose="020B0604030504040204" pitchFamily="50" charset="-128"/>
                <a:ea typeface="Meiryo UI" panose="020B0604030504040204" pitchFamily="50" charset="-128"/>
              </a:rPr>
              <a:t>3%</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222AF8C8-5247-1A04-FCBE-C13D2760B46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a:t>
            </a:r>
            <a:r>
              <a:rPr kumimoji="1" lang="ja-JP" altLang="en-US" sz="800" b="1" dirty="0">
                <a:solidFill>
                  <a:schemeClr val="bg1"/>
                </a:solidFill>
                <a:latin typeface="Meiryo UI" panose="020B0604030504040204" pitchFamily="50" charset="-128"/>
                <a:ea typeface="Meiryo UI" panose="020B0604030504040204" pitchFamily="50" charset="-128"/>
              </a:rPr>
              <a:t>ウ</a:t>
            </a:r>
          </a:p>
        </p:txBody>
      </p:sp>
    </p:spTree>
    <p:extLst>
      <p:ext uri="{BB962C8B-B14F-4D97-AF65-F5344CB8AC3E}">
        <p14:creationId xmlns:p14="http://schemas.microsoft.com/office/powerpoint/2010/main" val="1736228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0A7C82-68DE-4E62-1AFF-A45730AEDBAB}"/>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FF6658DA-9053-936B-6A8F-BB555E55738A}"/>
              </a:ext>
            </a:extLst>
          </p:cNvPr>
          <p:cNvSpPr>
            <a:spLocks noGrp="1"/>
          </p:cNvSpPr>
          <p:nvPr>
            <p:ph type="title"/>
          </p:nvPr>
        </p:nvSpPr>
        <p:spPr>
          <a:xfrm>
            <a:off x="511875" y="242563"/>
            <a:ext cx="8883347" cy="166199"/>
          </a:xfrm>
        </p:spPr>
        <p:txBody>
          <a:bodyPr vert="horz"/>
          <a:lstStyle/>
          <a:p>
            <a:r>
              <a:rPr lang="ja-JP" altLang="en-US" dirty="0"/>
              <a:t>２</a:t>
            </a:r>
            <a:r>
              <a:rPr lang="en-US" altLang="ja-JP" sz="1200" dirty="0"/>
              <a:t>.</a:t>
            </a:r>
            <a:r>
              <a:rPr lang="ja-JP" altLang="en-US" sz="1200" dirty="0"/>
              <a:t>先進性・成長性／売上向上の見込み</a:t>
            </a:r>
            <a:endParaRPr lang="ja-JP" altLang="en-US"/>
          </a:p>
        </p:txBody>
      </p:sp>
      <p:sp>
        <p:nvSpPr>
          <p:cNvPr id="5" name="テキスト プレースホルダー 4">
            <a:extLst>
              <a:ext uri="{FF2B5EF4-FFF2-40B4-BE49-F238E27FC236}">
                <a16:creationId xmlns:a16="http://schemas.microsoft.com/office/drawing/2014/main" id="{42140ACA-9B42-80A6-3133-95F4462B2A87}"/>
              </a:ext>
            </a:extLst>
          </p:cNvPr>
          <p:cNvSpPr>
            <a:spLocks noGrp="1"/>
          </p:cNvSpPr>
          <p:nvPr>
            <p:ph type="body" sz="quarter" idx="15"/>
          </p:nvPr>
        </p:nvSpPr>
        <p:spPr/>
        <p:txBody>
          <a:bodyPr/>
          <a:lstStyle/>
          <a:p>
            <a:endParaRPr lang="ja-JP" altLang="en-US" dirty="0"/>
          </a:p>
        </p:txBody>
      </p:sp>
      <p:sp>
        <p:nvSpPr>
          <p:cNvPr id="14" name="フリーフォーム: 図形 13">
            <a:extLst>
              <a:ext uri="{FF2B5EF4-FFF2-40B4-BE49-F238E27FC236}">
                <a16:creationId xmlns:a16="http://schemas.microsoft.com/office/drawing/2014/main" id="{088B2B8A-F179-C903-073A-CEA0F0EE3C2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96AD43AE-ABD9-88D7-99ED-76FA87966CDC}"/>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7" name="フリーフォーム: 図形 16">
            <a:extLst>
              <a:ext uri="{FF2B5EF4-FFF2-40B4-BE49-F238E27FC236}">
                <a16:creationId xmlns:a16="http://schemas.microsoft.com/office/drawing/2014/main" id="{2AE80C1A-BAB4-4EF0-21E2-A995AB34374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8" name="フリーフォーム: 図形 17">
            <a:extLst>
              <a:ext uri="{FF2B5EF4-FFF2-40B4-BE49-F238E27FC236}">
                <a16:creationId xmlns:a16="http://schemas.microsoft.com/office/drawing/2014/main" id="{3E8C12B6-7FDC-B39E-ADAA-FB69231D756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4" name="正方形/長方形 3">
            <a:extLst>
              <a:ext uri="{FF2B5EF4-FFF2-40B4-BE49-F238E27FC236}">
                <a16:creationId xmlns:a16="http://schemas.microsoft.com/office/drawing/2014/main" id="{F5CA0110-6E9D-A23B-2A69-0A7DE74A5BD9}"/>
              </a:ext>
            </a:extLst>
          </p:cNvPr>
          <p:cNvSpPr/>
          <p:nvPr/>
        </p:nvSpPr>
        <p:spPr>
          <a:xfrm>
            <a:off x="415925" y="2081213"/>
            <a:ext cx="8987953" cy="318673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116585" rIns="80201" bIns="40101" numCol="1" spcCol="0" rtlCol="0" fromWordArt="0" anchor="t" anchorCtr="0" forceAA="0" compatLnSpc="1">
            <a:prstTxWarp prst="textNoShape">
              <a:avLst/>
            </a:prstTxWarp>
            <a:noAutofit/>
          </a:bodyPr>
          <a:lstStyle/>
          <a:p>
            <a:pPr defTabSz="987095" fontAlgn="auto">
              <a:spcBef>
                <a:spcPts val="324"/>
              </a:spcBef>
              <a:spcAft>
                <a:spcPts val="0"/>
              </a:spcAft>
            </a:pPr>
            <a:r>
              <a:rPr lang="ja-JP" altLang="en-US" sz="1400" b="1">
                <a:solidFill>
                  <a:prstClr val="black"/>
                </a:solidFill>
                <a:latin typeface="Meiryo UI" panose="020B0604030504040204" pitchFamily="50" charset="-128"/>
                <a:ea typeface="Meiryo UI" panose="020B0604030504040204" pitchFamily="50" charset="-128"/>
              </a:rPr>
              <a:t>下記の項目例等について、今後の大学連携の予定を記載ください</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実施事項（共同研究等）</a:t>
            </a:r>
            <a:br>
              <a:rPr lang="en-US" altLang="ja-JP" sz="1400" b="1">
                <a:solidFill>
                  <a:prstClr val="black"/>
                </a:solidFill>
                <a:latin typeface="Meiryo UI" panose="020B0604030504040204" pitchFamily="50" charset="-128"/>
                <a:ea typeface="Meiryo UI" panose="020B0604030504040204" pitchFamily="50" charset="-128"/>
              </a:rPr>
            </a:br>
            <a:r>
              <a:rPr lang="en-US" altLang="ja-JP" sz="1400" b="1" i="1">
                <a:solidFill>
                  <a:prstClr val="black"/>
                </a:solidFill>
                <a:latin typeface="Meiryo UI" panose="020B0604030504040204" pitchFamily="50" charset="-128"/>
                <a:ea typeface="Meiryo UI" panose="020B0604030504040204" pitchFamily="50" charset="-128"/>
              </a:rPr>
              <a:t>※</a:t>
            </a:r>
            <a:r>
              <a:rPr lang="ja-JP" altLang="en-US" sz="1400" b="1" i="1">
                <a:solidFill>
                  <a:prstClr val="black"/>
                </a:solidFill>
                <a:latin typeface="Meiryo UI" panose="020B0604030504040204" pitchFamily="50" charset="-128"/>
                <a:ea typeface="Meiryo UI" panose="020B0604030504040204" pitchFamily="50" charset="-128"/>
              </a:rPr>
              <a:t>写真等を活用し、実施内容が伝わりやすいよう工夫ください</a:t>
            </a: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狙い（企業イメージ向上や製品への理解促進、地域への環境教育、人材確保等）</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想定する役割分担</a:t>
            </a:r>
            <a:endParaRPr lang="en-US" altLang="ja-JP" sz="1400" b="1">
              <a:solidFill>
                <a:prstClr val="black"/>
              </a:solidFill>
              <a:latin typeface="Meiryo UI" panose="020B0604030504040204" pitchFamily="50" charset="-128"/>
              <a:ea typeface="Meiryo UI" panose="020B0604030504040204" pitchFamily="50" charset="-128"/>
            </a:endParaRPr>
          </a:p>
          <a:p>
            <a:pPr marL="483424" indent="-342900" defTabSz="987095" fontAlgn="auto">
              <a:spcBef>
                <a:spcPts val="324"/>
              </a:spcBef>
              <a:spcAft>
                <a:spcPts val="0"/>
              </a:spcAft>
              <a:buFont typeface="+mj-lt"/>
              <a:buAutoNum type="arabicPeriod"/>
            </a:pPr>
            <a:r>
              <a:rPr lang="ja-JP" altLang="en-US" sz="1400" b="1">
                <a:solidFill>
                  <a:prstClr val="black"/>
                </a:solidFill>
                <a:latin typeface="Meiryo UI" panose="020B0604030504040204" pitchFamily="50" charset="-128"/>
                <a:ea typeface="Meiryo UI" panose="020B0604030504040204" pitchFamily="50" charset="-128"/>
              </a:rPr>
              <a:t>期待される連携の成果・効果</a:t>
            </a:r>
            <a:endParaRPr lang="en-US" altLang="ja-JP" sz="1400" b="1">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endParaRPr lang="en-US" altLang="ja-JP" sz="1400">
              <a:solidFill>
                <a:prstClr val="black"/>
              </a:solidFill>
              <a:latin typeface="Meiryo UI" panose="020B0604030504040204" pitchFamily="50" charset="-128"/>
              <a:ea typeface="Meiryo UI" panose="020B0604030504040204" pitchFamily="50" charset="-128"/>
            </a:endParaRPr>
          </a:p>
          <a:p>
            <a:pPr marL="140524" defTabSz="987095" fontAlgn="auto">
              <a:spcBef>
                <a:spcPts val="324"/>
              </a:spcBef>
              <a:spcAft>
                <a:spcPts val="0"/>
              </a:spcAft>
            </a:pPr>
            <a:r>
              <a:rPr lang="en-US" altLang="ja-JP" sz="1400">
                <a:solidFill>
                  <a:srgbClr val="0070C0"/>
                </a:solidFill>
                <a:latin typeface="Meiryo UI" panose="020B0604030504040204" pitchFamily="50" charset="-128"/>
                <a:ea typeface="Meiryo UI" panose="020B0604030504040204" pitchFamily="50" charset="-128"/>
              </a:rPr>
              <a:t>※</a:t>
            </a:r>
            <a:r>
              <a:rPr lang="ja-JP" altLang="en-US" sz="1400">
                <a:solidFill>
                  <a:srgbClr val="0070C0"/>
                </a:solidFill>
                <a:latin typeface="Meiryo UI" panose="020B0604030504040204" pitchFamily="50" charset="-128"/>
                <a:ea typeface="Meiryo UI" panose="020B0604030504040204" pitchFamily="50" charset="-128"/>
              </a:rPr>
              <a:t>既に産学連携の実績がある場合、補記として記載いただくことは構いません。</a:t>
            </a:r>
            <a:endParaRPr lang="en-US" altLang="ja-JP" sz="1400">
              <a:solidFill>
                <a:srgbClr val="0070C0"/>
              </a:solidFill>
              <a:latin typeface="Meiryo UI" panose="020B0604030504040204" pitchFamily="50" charset="-128"/>
              <a:ea typeface="Meiryo UI" panose="020B0604030504040204" pitchFamily="50" charset="-128"/>
            </a:endParaRPr>
          </a:p>
        </p:txBody>
      </p:sp>
      <p:sp>
        <p:nvSpPr>
          <p:cNvPr id="6" name="吹き出し: 角を丸めた四角形 5">
            <a:extLst>
              <a:ext uri="{FF2B5EF4-FFF2-40B4-BE49-F238E27FC236}">
                <a16:creationId xmlns:a16="http://schemas.microsoft.com/office/drawing/2014/main" id="{878026D9-B7F6-1460-484C-5EE49ABBE1A1}"/>
              </a:ext>
            </a:extLst>
          </p:cNvPr>
          <p:cNvSpPr/>
          <p:nvPr/>
        </p:nvSpPr>
        <p:spPr>
          <a:xfrm>
            <a:off x="3045125" y="5115723"/>
            <a:ext cx="6478437" cy="1232800"/>
          </a:xfrm>
          <a:prstGeom prst="wedgeRoundRectCallout">
            <a:avLst>
              <a:gd name="adj1" fmla="val -38879"/>
              <a:gd name="adj2" fmla="val -73039"/>
              <a:gd name="adj3" fmla="val 1666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723" tIns="40101" rIns="77723" bIns="40101" numCol="1" spcCol="0" rtlCol="0" fromWordArt="0" anchor="ctr" anchorCtr="0" forceAA="0" compatLnSpc="1">
            <a:prstTxWarp prst="textNoShape">
              <a:avLst/>
            </a:prstTxWarp>
            <a:noAutofit/>
          </a:bodyPr>
          <a:lstStyle/>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本スライドは、該当する今後の取組予定がある場合のみ記載ください</a:t>
            </a:r>
            <a:endParaRPr lang="en-US" altLang="ja-JP" sz="1511" b="1">
              <a:solidFill>
                <a:prstClr val="black"/>
              </a:solidFill>
              <a:latin typeface="Meiryo UI" panose="020B0604030504040204" pitchFamily="50" charset="-128"/>
              <a:ea typeface="Meiryo UI" panose="020B0604030504040204" pitchFamily="50" charset="-128"/>
            </a:endParaRPr>
          </a:p>
          <a:p>
            <a:pPr marL="285750" indent="-285750" defTabSz="802015" fontAlgn="auto">
              <a:spcBef>
                <a:spcPts val="0"/>
              </a:spcBef>
              <a:spcAft>
                <a:spcPts val="0"/>
              </a:spcAft>
              <a:buFont typeface="Arial" panose="020B0604020202020204" pitchFamily="34" charset="0"/>
              <a:buChar char="•"/>
            </a:pPr>
            <a:r>
              <a:rPr lang="ja-JP" altLang="en-US" sz="1511" b="1">
                <a:solidFill>
                  <a:prstClr val="black"/>
                </a:solidFill>
                <a:latin typeface="Meiryo UI" panose="020B0604030504040204" pitchFamily="50" charset="-128"/>
                <a:ea typeface="Meiryo UI" panose="020B0604030504040204" pitchFamily="50" charset="-128"/>
              </a:rPr>
              <a:t>フリー</a:t>
            </a:r>
            <a:r>
              <a:rPr lang="en-US" altLang="ja-JP" sz="1511" b="1">
                <a:solidFill>
                  <a:prstClr val="black"/>
                </a:solidFill>
                <a:latin typeface="Meiryo UI" panose="020B0604030504040204" pitchFamily="50" charset="-128"/>
                <a:ea typeface="Meiryo UI" panose="020B0604030504040204" pitchFamily="50" charset="-128"/>
              </a:rPr>
              <a:t>FMT</a:t>
            </a:r>
            <a:r>
              <a:rPr lang="ja-JP" altLang="en-US" sz="1511" b="1">
                <a:solidFill>
                  <a:prstClr val="black"/>
                </a:solidFill>
                <a:latin typeface="Meiryo UI" panose="020B0604030504040204" pitchFamily="50" charset="-128"/>
                <a:ea typeface="Meiryo UI" panose="020B0604030504040204" pitchFamily="50" charset="-128"/>
              </a:rPr>
              <a:t>の様式のため、記載方法は問いません</a:t>
            </a:r>
            <a:br>
              <a:rPr lang="en-US" altLang="ja-JP" sz="1511" b="1">
                <a:solidFill>
                  <a:prstClr val="black"/>
                </a:solidFill>
                <a:latin typeface="Meiryo UI" panose="020B0604030504040204" pitchFamily="50" charset="-128"/>
                <a:ea typeface="Meiryo UI" panose="020B0604030504040204" pitchFamily="50" charset="-128"/>
              </a:rPr>
            </a:br>
            <a:r>
              <a:rPr lang="ja-JP" altLang="en-US" sz="1511" b="1">
                <a:solidFill>
                  <a:prstClr val="black"/>
                </a:solidFill>
                <a:latin typeface="Meiryo UI" panose="020B0604030504040204" pitchFamily="50" charset="-128"/>
                <a:ea typeface="Meiryo UI" panose="020B0604030504040204" pitchFamily="50" charset="-128"/>
              </a:rPr>
              <a:t>（できるだけ、上記</a:t>
            </a:r>
            <a:r>
              <a:rPr lang="en-US" altLang="ja-JP" sz="1511" b="1">
                <a:solidFill>
                  <a:prstClr val="black"/>
                </a:solidFill>
                <a:latin typeface="Meiryo UI" panose="020B0604030504040204" pitchFamily="50" charset="-128"/>
                <a:ea typeface="Meiryo UI" panose="020B0604030504040204" pitchFamily="50" charset="-128"/>
              </a:rPr>
              <a:t>1~4</a:t>
            </a:r>
            <a:r>
              <a:rPr lang="ja-JP" altLang="en-US" sz="1511" b="1">
                <a:solidFill>
                  <a:prstClr val="black"/>
                </a:solidFill>
                <a:latin typeface="Meiryo UI" panose="020B0604030504040204" pitchFamily="50" charset="-128"/>
                <a:ea typeface="Meiryo UI" panose="020B0604030504040204" pitchFamily="50" charset="-128"/>
              </a:rPr>
              <a:t>項目例は抑えてください）</a:t>
            </a:r>
            <a:endParaRPr lang="en-US" altLang="ja-JP" sz="1511" b="1">
              <a:solidFill>
                <a:prstClr val="black"/>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BE0483C-5BC3-67EF-C3A4-A5C6E1A7948C}"/>
              </a:ext>
            </a:extLst>
          </p:cNvPr>
          <p:cNvSpPr/>
          <p:nvPr/>
        </p:nvSpPr>
        <p:spPr>
          <a:xfrm rot="1981251">
            <a:off x="6764554" y="2867698"/>
            <a:ext cx="2677447" cy="621943"/>
          </a:xfrm>
          <a:prstGeom prst="rect">
            <a:avLst/>
          </a:prstGeom>
          <a:solidFill>
            <a:srgbClr val="30C1D7"/>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様式</a:t>
            </a:r>
            <a:r>
              <a:rPr kumimoji="1" lang="en-US" altLang="ja-JP" sz="1800" dirty="0">
                <a:solidFill>
                  <a:schemeClr val="bg1">
                    <a:lumMod val="50000"/>
                  </a:schemeClr>
                </a:solidFill>
                <a:latin typeface="Meiryo UI" panose="020B0604030504040204" pitchFamily="50" charset="-128"/>
                <a:ea typeface="Meiryo UI" panose="020B0604030504040204" pitchFamily="50" charset="-128"/>
              </a:rPr>
              <a:t>FMT</a:t>
            </a:r>
            <a:r>
              <a:rPr kumimoji="1" lang="ja-JP" altLang="en-US" sz="1800" dirty="0">
                <a:solidFill>
                  <a:schemeClr val="bg1">
                    <a:lumMod val="50000"/>
                  </a:schemeClr>
                </a:solidFill>
                <a:latin typeface="Meiryo UI" panose="020B0604030504040204" pitchFamily="50" charset="-128"/>
                <a:ea typeface="Meiryo UI" panose="020B0604030504040204" pitchFamily="50" charset="-128"/>
              </a:rPr>
              <a:t>　サンプル</a:t>
            </a:r>
          </a:p>
        </p:txBody>
      </p:sp>
      <p:sp>
        <p:nvSpPr>
          <p:cNvPr id="9" name="フリーフォーム: 図形 8">
            <a:extLst>
              <a:ext uri="{FF2B5EF4-FFF2-40B4-BE49-F238E27FC236}">
                <a16:creationId xmlns:a16="http://schemas.microsoft.com/office/drawing/2014/main" id="{EF95B024-0091-5330-46A0-7C4E1EC9893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イ ウ</a:t>
            </a:r>
          </a:p>
        </p:txBody>
      </p:sp>
    </p:spTree>
    <p:extLst>
      <p:ext uri="{BB962C8B-B14F-4D97-AF65-F5344CB8AC3E}">
        <p14:creationId xmlns:p14="http://schemas.microsoft.com/office/powerpoint/2010/main" val="2785072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地域への波及効果／賃上げ計画</a:t>
            </a:r>
            <a:endParaRPr lang="ja-JP" altLang="en-US" dirty="0"/>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4" name="四角形: 角を丸くする 13">
            <a:extLst>
              <a:ext uri="{FF2B5EF4-FFF2-40B4-BE49-F238E27FC236}">
                <a16:creationId xmlns:a16="http://schemas.microsoft.com/office/drawing/2014/main" id="{7DE17286-984D-E625-B035-5E972300A69C}"/>
              </a:ext>
            </a:extLst>
          </p:cNvPr>
          <p:cNvSpPr/>
          <p:nvPr/>
        </p:nvSpPr>
        <p:spPr>
          <a:xfrm>
            <a:off x="1714931" y="2084973"/>
            <a:ext cx="157845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en-US" altLang="ja-JP" sz="1200" b="1" dirty="0">
                <a:solidFill>
                  <a:sysClr val="windowText" lastClr="000000"/>
                </a:solidFill>
                <a:latin typeface="Meiryo UI"/>
                <a:ea typeface="Meiryo UI"/>
              </a:rPr>
              <a:t>20xx</a:t>
            </a:r>
            <a:r>
              <a:rPr lang="ja-JP" altLang="en-US" sz="1200" b="1" dirty="0">
                <a:solidFill>
                  <a:sysClr val="windowText" lastClr="000000"/>
                </a:solidFill>
                <a:latin typeface="Meiryo UI"/>
                <a:ea typeface="Meiryo UI"/>
              </a:rPr>
              <a:t>年度</a:t>
            </a:r>
            <a:br>
              <a:rPr lang="en-US" altLang="ja-JP" sz="1200" b="1" dirty="0">
                <a:solidFill>
                  <a:sysClr val="windowText" lastClr="000000"/>
                </a:solidFill>
                <a:latin typeface="Meiryo UI"/>
                <a:ea typeface="Meiryo UI"/>
              </a:rPr>
            </a:br>
            <a:r>
              <a:rPr lang="en-US" altLang="ja-JP" sz="1200" b="1" dirty="0">
                <a:solidFill>
                  <a:sysClr val="windowText" lastClr="000000"/>
                </a:solidFill>
                <a:latin typeface="Meiryo UI"/>
                <a:ea typeface="Meiryo UI"/>
              </a:rPr>
              <a:t> (</a:t>
            </a:r>
            <a:r>
              <a:rPr lang="ja-JP" altLang="en-US" sz="1200" b="1">
                <a:solidFill>
                  <a:sysClr val="windowText" lastClr="000000"/>
                </a:solidFill>
                <a:latin typeface="Meiryo UI"/>
                <a:ea typeface="Meiryo UI"/>
              </a:rPr>
              <a:t>基準</a:t>
            </a:r>
            <a:r>
              <a:rPr lang="ja-JP" altLang="en-US" sz="1200" b="1" dirty="0">
                <a:solidFill>
                  <a:sysClr val="windowText" lastClr="000000"/>
                </a:solidFill>
                <a:latin typeface="Meiryo UI"/>
                <a:ea typeface="Meiryo UI"/>
              </a:rPr>
              <a:t>年度</a:t>
            </a:r>
            <a:r>
              <a:rPr lang="en-US" altLang="ja-JP"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0" name="四角形: 角を丸くする 19">
            <a:extLst>
              <a:ext uri="{FF2B5EF4-FFF2-40B4-BE49-F238E27FC236}">
                <a16:creationId xmlns:a16="http://schemas.microsoft.com/office/drawing/2014/main" id="{5ACD3E11-12DE-4DCD-44CE-262FFFE7BD71}"/>
              </a:ext>
            </a:extLst>
          </p:cNvPr>
          <p:cNvSpPr/>
          <p:nvPr/>
        </p:nvSpPr>
        <p:spPr>
          <a:xfrm>
            <a:off x="3475562" y="2084973"/>
            <a:ext cx="1578459" cy="374787"/>
          </a:xfrm>
          <a:prstGeom prst="roundRect">
            <a:avLst>
              <a:gd name="adj" fmla="val 40234"/>
            </a:avLst>
          </a:prstGeom>
          <a:solidFill>
            <a:srgbClr val="002060"/>
          </a:solidFill>
          <a:ln>
            <a:noFill/>
          </a:ln>
        </p:spPr>
        <p:txBody>
          <a:bodyPr wrap="square" lIns="36000" rIns="36000" anchor="ctr">
            <a:noAutofit/>
          </a:bodyPr>
          <a:lstStyle/>
          <a:p>
            <a:pPr algn="ctr" defTabSz="914400"/>
            <a:r>
              <a:rPr lang="en-US" altLang="ja-JP" sz="1200" b="1" dirty="0">
                <a:solidFill>
                  <a:schemeClr val="bg1"/>
                </a:solidFill>
                <a:latin typeface="Meiryo UI"/>
                <a:ea typeface="Meiryo UI"/>
              </a:rPr>
              <a:t>20xx</a:t>
            </a:r>
            <a:r>
              <a:rPr lang="ja-JP" altLang="en-US" sz="1200" b="1" dirty="0">
                <a:solidFill>
                  <a:schemeClr val="bg1"/>
                </a:solidFill>
                <a:latin typeface="Meiryo UI"/>
                <a:ea typeface="Meiryo UI"/>
              </a:rPr>
              <a:t>年度</a:t>
            </a:r>
            <a:br>
              <a:rPr lang="en-US" altLang="ja-JP" sz="1200" b="1" dirty="0">
                <a:solidFill>
                  <a:schemeClr val="bg1"/>
                </a:solidFill>
                <a:latin typeface="Meiryo UI"/>
                <a:ea typeface="Meiryo UI"/>
              </a:rPr>
            </a:br>
            <a:r>
              <a:rPr lang="en-US" altLang="ja-JP" sz="1200" b="1" dirty="0">
                <a:solidFill>
                  <a:schemeClr val="bg1"/>
                </a:solidFill>
                <a:latin typeface="Meiryo UI"/>
                <a:ea typeface="Meiryo UI"/>
              </a:rPr>
              <a:t> (</a:t>
            </a:r>
            <a:r>
              <a:rPr lang="ja-JP" altLang="en-US" sz="1200" b="1" dirty="0">
                <a:solidFill>
                  <a:schemeClr val="bg1"/>
                </a:solidFill>
                <a:latin typeface="Meiryo UI"/>
                <a:ea typeface="Meiryo UI"/>
              </a:rPr>
              <a:t>基準年度</a:t>
            </a:r>
            <a:r>
              <a:rPr lang="en-US" altLang="ja-JP" sz="1200" b="1" dirty="0">
                <a:solidFill>
                  <a:schemeClr val="bg1"/>
                </a:solidFill>
                <a:latin typeface="Meiryo UI"/>
                <a:ea typeface="Meiryo UI"/>
              </a:rPr>
              <a:t>+3</a:t>
            </a:r>
            <a:r>
              <a:rPr lang="ja-JP" altLang="en-US" sz="1200" b="1" dirty="0">
                <a:solidFill>
                  <a:schemeClr val="bg1"/>
                </a:solidFill>
                <a:latin typeface="Meiryo UI"/>
                <a:ea typeface="Meiryo UI"/>
              </a:rPr>
              <a:t>年後</a:t>
            </a:r>
            <a:r>
              <a:rPr lang="en-US" altLang="ja-JP" sz="1200" b="1" dirty="0">
                <a:solidFill>
                  <a:schemeClr val="bg1"/>
                </a:solidFill>
                <a:latin typeface="Meiryo UI"/>
                <a:ea typeface="Meiryo UI"/>
              </a:rPr>
              <a:t>)</a:t>
            </a:r>
            <a:endParaRPr kumimoji="1" lang="en-US" altLang="ja-JP" sz="1200" b="1" dirty="0">
              <a:solidFill>
                <a:schemeClr val="bg1"/>
              </a:solidFill>
              <a:latin typeface="Meiryo UI"/>
              <a:ea typeface="Meiryo UI"/>
            </a:endParaRPr>
          </a:p>
        </p:txBody>
      </p:sp>
      <p:sp>
        <p:nvSpPr>
          <p:cNvPr id="27" name="四角形: 角を丸くする 26">
            <a:extLst>
              <a:ext uri="{FF2B5EF4-FFF2-40B4-BE49-F238E27FC236}">
                <a16:creationId xmlns:a16="http://schemas.microsoft.com/office/drawing/2014/main" id="{5C1890AE-BF96-71D3-ED70-4BDA49199032}"/>
              </a:ext>
            </a:extLst>
          </p:cNvPr>
          <p:cNvSpPr/>
          <p:nvPr/>
        </p:nvSpPr>
        <p:spPr>
          <a:xfrm>
            <a:off x="5236192" y="2084973"/>
            <a:ext cx="4159029" cy="374787"/>
          </a:xfrm>
          <a:prstGeom prst="roundRect">
            <a:avLst>
              <a:gd name="adj" fmla="val 40234"/>
            </a:avLst>
          </a:prstGeom>
          <a:solidFill>
            <a:schemeClr val="bg1">
              <a:lumMod val="85000"/>
            </a:schemeClr>
          </a:solidFill>
          <a:ln>
            <a:noFill/>
          </a:ln>
        </p:spPr>
        <p:txBody>
          <a:bodyPr wrap="square" lIns="36000" rIns="36000" anchor="ctr">
            <a:noAutofit/>
          </a:bodyPr>
          <a:lstStyle/>
          <a:p>
            <a:pPr algn="ctr" defTabSz="914400"/>
            <a:r>
              <a:rPr lang="ja-JP" altLang="en-US" sz="1200" b="1" dirty="0">
                <a:solidFill>
                  <a:sysClr val="windowText" lastClr="000000"/>
                </a:solidFill>
                <a:latin typeface="Meiryo UI"/>
                <a:ea typeface="Meiryo UI"/>
              </a:rPr>
              <a:t>基準年度</a:t>
            </a:r>
            <a:r>
              <a:rPr lang="en-US" altLang="ja-JP" sz="1200" b="1" dirty="0">
                <a:solidFill>
                  <a:sysClr val="windowText" lastClr="000000"/>
                </a:solidFill>
                <a:latin typeface="Meiryo UI"/>
                <a:ea typeface="Meiryo UI"/>
              </a:rPr>
              <a:t>+3</a:t>
            </a:r>
            <a:r>
              <a:rPr lang="ja-JP" altLang="en-US" sz="1200" b="1" dirty="0">
                <a:solidFill>
                  <a:sysClr val="windowText" lastClr="000000"/>
                </a:solidFill>
                <a:latin typeface="Meiryo UI"/>
                <a:ea typeface="Meiryo UI"/>
              </a:rPr>
              <a:t>年後の数値実現に向けた取組内容・根拠</a:t>
            </a:r>
            <a:endParaRPr kumimoji="1" lang="en-US" altLang="ja-JP" sz="1200" b="1" dirty="0">
              <a:solidFill>
                <a:sysClr val="windowText" lastClr="000000"/>
              </a:solidFill>
              <a:latin typeface="Meiryo UI"/>
              <a:ea typeface="Meiryo UI"/>
            </a:endParaRPr>
          </a:p>
        </p:txBody>
      </p:sp>
      <p:sp>
        <p:nvSpPr>
          <p:cNvPr id="58" name="フリーフォーム: 図形 57">
            <a:extLst>
              <a:ext uri="{FF2B5EF4-FFF2-40B4-BE49-F238E27FC236}">
                <a16:creationId xmlns:a16="http://schemas.microsoft.com/office/drawing/2014/main" id="{4561781E-4F49-C36B-D25F-ECA61B08A2FA}"/>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59" name="フリーフォーム: 図形 58">
            <a:extLst>
              <a:ext uri="{FF2B5EF4-FFF2-40B4-BE49-F238E27FC236}">
                <a16:creationId xmlns:a16="http://schemas.microsoft.com/office/drawing/2014/main" id="{A97D8C28-07C9-0AC8-8B2D-DEEB399ED03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60" name="フリーフォーム: 図形 59">
            <a:extLst>
              <a:ext uri="{FF2B5EF4-FFF2-40B4-BE49-F238E27FC236}">
                <a16:creationId xmlns:a16="http://schemas.microsoft.com/office/drawing/2014/main" id="{745233F8-11D2-10DC-B6FA-1659000FBA96}"/>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a:t>
            </a:r>
            <a:r>
              <a:rPr kumimoji="1" lang="ja-JP" altLang="en-US" sz="800" b="1" dirty="0">
                <a:solidFill>
                  <a:schemeClr val="tx1"/>
                </a:solidFill>
                <a:latin typeface="Meiryo UI" panose="020B0604030504040204" pitchFamily="50" charset="-128"/>
                <a:ea typeface="Meiryo UI" panose="020B0604030504040204" pitchFamily="50" charset="-128"/>
              </a:rPr>
              <a:t>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a:t>
            </a:r>
          </a:p>
        </p:txBody>
      </p:sp>
      <p:sp>
        <p:nvSpPr>
          <p:cNvPr id="61" name="フリーフォーム: 図形 60">
            <a:extLst>
              <a:ext uri="{FF2B5EF4-FFF2-40B4-BE49-F238E27FC236}">
                <a16:creationId xmlns:a16="http://schemas.microsoft.com/office/drawing/2014/main" id="{99B7B542-9FF3-0C00-C8CA-64FE9A01CC99}"/>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2" name="フリーフォーム: 図形 61">
            <a:extLst>
              <a:ext uri="{FF2B5EF4-FFF2-40B4-BE49-F238E27FC236}">
                <a16:creationId xmlns:a16="http://schemas.microsoft.com/office/drawing/2014/main" id="{A0D74967-41CD-225A-FE5F-E183A325C000}"/>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5" name="正方形/長方形 4">
            <a:extLst>
              <a:ext uri="{FF2B5EF4-FFF2-40B4-BE49-F238E27FC236}">
                <a16:creationId xmlns:a16="http://schemas.microsoft.com/office/drawing/2014/main" id="{73797DEA-7CC5-D243-988C-E652C175B7EB}"/>
              </a:ext>
            </a:extLst>
          </p:cNvPr>
          <p:cNvSpPr/>
          <p:nvPr/>
        </p:nvSpPr>
        <p:spPr>
          <a:xfrm>
            <a:off x="431987" y="3535356"/>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B </a:t>
            </a:r>
            <a:r>
              <a:rPr lang="ja-JP" altLang="en-US" sz="1200" b="1" dirty="0">
                <a:solidFill>
                  <a:schemeClr val="bg1"/>
                </a:solidFill>
                <a:latin typeface="Meiryo UI"/>
                <a:ea typeface="Meiryo UI"/>
              </a:rPr>
              <a:t>従業員</a:t>
            </a:r>
            <a:r>
              <a:rPr lang="en-US" altLang="ja-JP" sz="1200" b="1" dirty="0">
                <a:solidFill>
                  <a:schemeClr val="bg1"/>
                </a:solidFill>
                <a:latin typeface="Meiryo UI"/>
                <a:ea typeface="Meiryo UI"/>
              </a:rPr>
              <a:t>1</a:t>
            </a:r>
            <a:r>
              <a:rPr lang="ja-JP" altLang="en-US" sz="1200" b="1" dirty="0">
                <a:solidFill>
                  <a:schemeClr val="bg1"/>
                </a:solidFill>
                <a:latin typeface="Meiryo UI"/>
                <a:ea typeface="Meiryo UI"/>
              </a:rPr>
              <a:t>人</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あたり</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給与支給総額</a:t>
            </a:r>
            <a:endParaRPr kumimoji="1" lang="en-US" altLang="ja-JP" sz="1200" b="1" dirty="0">
              <a:solidFill>
                <a:schemeClr val="bg1"/>
              </a:solidFill>
              <a:latin typeface="Meiryo UI"/>
              <a:ea typeface="Meiryo UI"/>
            </a:endParaRPr>
          </a:p>
        </p:txBody>
      </p:sp>
      <p:sp>
        <p:nvSpPr>
          <p:cNvPr id="6" name="正方形/長方形 5">
            <a:extLst>
              <a:ext uri="{FF2B5EF4-FFF2-40B4-BE49-F238E27FC236}">
                <a16:creationId xmlns:a16="http://schemas.microsoft.com/office/drawing/2014/main" id="{05642847-340F-53F0-A7B4-82F9007EDCA6}"/>
              </a:ext>
            </a:extLst>
          </p:cNvPr>
          <p:cNvSpPr/>
          <p:nvPr/>
        </p:nvSpPr>
        <p:spPr>
          <a:xfrm>
            <a:off x="1714931" y="353535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endParaRPr kumimoji="1" lang="en-US" altLang="ja-JP" sz="1200" b="1" dirty="0">
              <a:solidFill>
                <a:sysClr val="windowText" lastClr="000000"/>
              </a:solidFill>
              <a:latin typeface="Meiryo UI"/>
              <a:ea typeface="Meiryo UI"/>
            </a:endParaRPr>
          </a:p>
        </p:txBody>
      </p:sp>
      <p:sp>
        <p:nvSpPr>
          <p:cNvPr id="7" name="正方形/長方形 6">
            <a:extLst>
              <a:ext uri="{FF2B5EF4-FFF2-40B4-BE49-F238E27FC236}">
                <a16:creationId xmlns:a16="http://schemas.microsoft.com/office/drawing/2014/main" id="{02632119-6DAE-0B7B-089F-5641EDA16230}"/>
              </a:ext>
            </a:extLst>
          </p:cNvPr>
          <p:cNvSpPr/>
          <p:nvPr/>
        </p:nvSpPr>
        <p:spPr>
          <a:xfrm>
            <a:off x="3475561" y="353535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a:solidFill>
                  <a:sysClr val="windowText" lastClr="000000"/>
                </a:solidFill>
                <a:latin typeface="Meiryo UI"/>
                <a:ea typeface="Meiryo UI"/>
              </a:rPr>
              <a:t>3%up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8" name="正方形/長方形 7">
            <a:extLst>
              <a:ext uri="{FF2B5EF4-FFF2-40B4-BE49-F238E27FC236}">
                <a16:creationId xmlns:a16="http://schemas.microsoft.com/office/drawing/2014/main" id="{532F5902-B443-3036-58E3-0111529A2F61}"/>
              </a:ext>
            </a:extLst>
          </p:cNvPr>
          <p:cNvSpPr/>
          <p:nvPr/>
        </p:nvSpPr>
        <p:spPr>
          <a:xfrm>
            <a:off x="5236192" y="353535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dirty="0">
                <a:solidFill>
                  <a:sysClr val="windowText" lastClr="000000"/>
                </a:solidFill>
                <a:latin typeface="Meiryo UI"/>
                <a:ea typeface="Meiryo UI"/>
              </a:rPr>
              <a:t>労働生産性は年平均</a:t>
            </a:r>
            <a:r>
              <a:rPr lang="en-US" altLang="ja-JP" sz="1200" dirty="0">
                <a:solidFill>
                  <a:sysClr val="windowText" lastClr="000000"/>
                </a:solidFill>
                <a:latin typeface="Meiryo UI"/>
                <a:ea typeface="Meiryo UI"/>
              </a:rPr>
              <a:t>5%</a:t>
            </a:r>
            <a:r>
              <a:rPr lang="en-US" altLang="ja-JP" sz="1200">
                <a:solidFill>
                  <a:sysClr val="windowText" lastClr="000000"/>
                </a:solidFill>
                <a:latin typeface="Meiryo UI"/>
                <a:ea typeface="Meiryo UI"/>
              </a:rPr>
              <a:t>up</a:t>
            </a:r>
            <a:r>
              <a:rPr lang="ja-JP" altLang="en-US" sz="1200">
                <a:solidFill>
                  <a:sysClr val="windowText" lastClr="000000"/>
                </a:solidFill>
                <a:latin typeface="Meiryo UI"/>
                <a:ea typeface="Meiryo UI"/>
              </a:rPr>
              <a:t>を想定しており、伸びの半数以上を従業員給与へ反映・残りは更なる投資資金へ充てることを</a:t>
            </a:r>
            <a:r>
              <a:rPr lang="ja-JP" altLang="en-US" sz="1200" dirty="0">
                <a:solidFill>
                  <a:sysClr val="windowText" lastClr="000000"/>
                </a:solidFill>
                <a:latin typeface="Meiryo UI"/>
                <a:ea typeface="Meiryo UI"/>
              </a:rPr>
              <a:t>想定</a:t>
            </a:r>
            <a:endParaRPr kumimoji="1" lang="en-US" altLang="ja-JP" sz="1200" dirty="0">
              <a:solidFill>
                <a:sysClr val="windowText" lastClr="000000"/>
              </a:solidFill>
              <a:latin typeface="Meiryo UI"/>
              <a:ea typeface="Meiryo UI"/>
            </a:endParaRPr>
          </a:p>
        </p:txBody>
      </p:sp>
      <p:sp>
        <p:nvSpPr>
          <p:cNvPr id="9" name="正方形/長方形 8">
            <a:extLst>
              <a:ext uri="{FF2B5EF4-FFF2-40B4-BE49-F238E27FC236}">
                <a16:creationId xmlns:a16="http://schemas.microsoft.com/office/drawing/2014/main" id="{A5ED2D97-949B-7097-96FA-FC6ECFE27E5B}"/>
              </a:ext>
            </a:extLst>
          </p:cNvPr>
          <p:cNvSpPr/>
          <p:nvPr/>
        </p:nvSpPr>
        <p:spPr>
          <a:xfrm>
            <a:off x="431987" y="4507307"/>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C </a:t>
            </a:r>
            <a:r>
              <a:rPr lang="ja-JP" altLang="en-US" sz="1200" b="1" dirty="0">
                <a:solidFill>
                  <a:schemeClr val="bg1"/>
                </a:solidFill>
                <a:latin typeface="Meiryo UI"/>
                <a:ea typeface="Meiryo UI"/>
              </a:rPr>
              <a:t>常時使用する</a:t>
            </a:r>
            <a:br>
              <a:rPr lang="en-US" altLang="ja-JP" sz="1200" b="1" dirty="0">
                <a:solidFill>
                  <a:schemeClr val="bg1"/>
                </a:solidFill>
                <a:latin typeface="Meiryo UI"/>
                <a:ea typeface="Meiryo UI"/>
              </a:rPr>
            </a:br>
            <a:r>
              <a:rPr lang="ja-JP" altLang="en-US" sz="1200" b="1" dirty="0">
                <a:solidFill>
                  <a:schemeClr val="bg1"/>
                </a:solidFill>
                <a:latin typeface="Meiryo UI"/>
                <a:ea typeface="Meiryo UI"/>
              </a:rPr>
              <a:t>雇用人数</a:t>
            </a:r>
            <a:endParaRPr kumimoji="1" lang="en-US" altLang="ja-JP" sz="1200" b="1" dirty="0">
              <a:solidFill>
                <a:schemeClr val="bg1"/>
              </a:solidFill>
              <a:latin typeface="Meiryo UI"/>
              <a:ea typeface="Meiryo UI"/>
            </a:endParaRPr>
          </a:p>
        </p:txBody>
      </p:sp>
      <p:sp>
        <p:nvSpPr>
          <p:cNvPr id="13" name="正方形/長方形 12">
            <a:extLst>
              <a:ext uri="{FF2B5EF4-FFF2-40B4-BE49-F238E27FC236}">
                <a16:creationId xmlns:a16="http://schemas.microsoft.com/office/drawing/2014/main" id="{840E5D52-5222-073D-51C2-F3794823456C}"/>
              </a:ext>
            </a:extLst>
          </p:cNvPr>
          <p:cNvSpPr/>
          <p:nvPr/>
        </p:nvSpPr>
        <p:spPr>
          <a:xfrm>
            <a:off x="1714931" y="4507307"/>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人</a:t>
            </a:r>
            <a:endParaRPr kumimoji="1" lang="en-US" altLang="ja-JP" sz="1200" b="1" dirty="0">
              <a:solidFill>
                <a:sysClr val="windowText" lastClr="000000"/>
              </a:solidFill>
              <a:latin typeface="Meiryo UI"/>
              <a:ea typeface="Meiryo UI"/>
            </a:endParaRPr>
          </a:p>
        </p:txBody>
      </p:sp>
      <p:sp>
        <p:nvSpPr>
          <p:cNvPr id="19" name="正方形/長方形 18">
            <a:extLst>
              <a:ext uri="{FF2B5EF4-FFF2-40B4-BE49-F238E27FC236}">
                <a16:creationId xmlns:a16="http://schemas.microsoft.com/office/drawing/2014/main" id="{DA87F5A9-A7F8-77E0-41BF-4E6C4E6958BB}"/>
              </a:ext>
            </a:extLst>
          </p:cNvPr>
          <p:cNvSpPr/>
          <p:nvPr/>
        </p:nvSpPr>
        <p:spPr>
          <a:xfrm>
            <a:off x="3475561" y="4507307"/>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人</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err="1">
                <a:solidFill>
                  <a:sysClr val="windowText" lastClr="000000"/>
                </a:solidFill>
                <a:latin typeface="Meiryo UI"/>
                <a:ea typeface="Meiryo UI"/>
              </a:rPr>
              <a:t>xx%up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26" name="正方形/長方形 25">
            <a:extLst>
              <a:ext uri="{FF2B5EF4-FFF2-40B4-BE49-F238E27FC236}">
                <a16:creationId xmlns:a16="http://schemas.microsoft.com/office/drawing/2014/main" id="{D07FFD9D-EC1C-FC14-B561-98F7E8405AD2}"/>
              </a:ext>
            </a:extLst>
          </p:cNvPr>
          <p:cNvSpPr/>
          <p:nvPr/>
        </p:nvSpPr>
        <p:spPr>
          <a:xfrm>
            <a:off x="5236192" y="4507307"/>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dirty="0">
                <a:solidFill>
                  <a:sysClr val="windowText" lastClr="000000"/>
                </a:solidFill>
                <a:latin typeface="Meiryo UI"/>
                <a:ea typeface="Meiryo UI"/>
              </a:rPr>
              <a:t>xxx</a:t>
            </a:r>
            <a:endParaRPr kumimoji="1" lang="en-US" altLang="ja-JP" sz="1200" dirty="0">
              <a:solidFill>
                <a:sysClr val="windowText" lastClr="000000"/>
              </a:solidFill>
              <a:latin typeface="Meiryo UI"/>
              <a:ea typeface="Meiryo UI"/>
            </a:endParaRPr>
          </a:p>
        </p:txBody>
      </p:sp>
      <p:sp>
        <p:nvSpPr>
          <p:cNvPr id="36" name="正方形/長方形 35">
            <a:extLst>
              <a:ext uri="{FF2B5EF4-FFF2-40B4-BE49-F238E27FC236}">
                <a16:creationId xmlns:a16="http://schemas.microsoft.com/office/drawing/2014/main" id="{763A4021-3475-0220-BA2F-B86190C2277C}"/>
              </a:ext>
            </a:extLst>
          </p:cNvPr>
          <p:cNvSpPr/>
          <p:nvPr/>
        </p:nvSpPr>
        <p:spPr>
          <a:xfrm>
            <a:off x="1714931" y="5478449"/>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endParaRPr kumimoji="1" lang="en-US" altLang="ja-JP" sz="1200" b="1" dirty="0">
              <a:solidFill>
                <a:sysClr val="windowText" lastClr="000000"/>
              </a:solidFill>
              <a:latin typeface="Meiryo UI"/>
              <a:ea typeface="Meiryo UI"/>
            </a:endParaRPr>
          </a:p>
        </p:txBody>
      </p:sp>
      <p:sp>
        <p:nvSpPr>
          <p:cNvPr id="37" name="正方形/長方形 36">
            <a:extLst>
              <a:ext uri="{FF2B5EF4-FFF2-40B4-BE49-F238E27FC236}">
                <a16:creationId xmlns:a16="http://schemas.microsoft.com/office/drawing/2014/main" id="{9E324B94-A8A3-9FC6-E2FC-D38F0F1EDA83}"/>
              </a:ext>
            </a:extLst>
          </p:cNvPr>
          <p:cNvSpPr/>
          <p:nvPr/>
        </p:nvSpPr>
        <p:spPr>
          <a:xfrm>
            <a:off x="3475561" y="5478449"/>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err="1">
                <a:solidFill>
                  <a:sysClr val="windowText" lastClr="000000"/>
                </a:solidFill>
                <a:latin typeface="Meiryo UI"/>
                <a:ea typeface="Meiryo UI"/>
              </a:rPr>
              <a:t>xx%up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38" name="正方形/長方形 37">
            <a:extLst>
              <a:ext uri="{FF2B5EF4-FFF2-40B4-BE49-F238E27FC236}">
                <a16:creationId xmlns:a16="http://schemas.microsoft.com/office/drawing/2014/main" id="{B3A72BB8-E90D-2619-11F6-BE19287AFEA5}"/>
              </a:ext>
            </a:extLst>
          </p:cNvPr>
          <p:cNvSpPr/>
          <p:nvPr/>
        </p:nvSpPr>
        <p:spPr>
          <a:xfrm>
            <a:off x="431987" y="5478449"/>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en-US" altLang="ja-JP" sz="1200" b="1" dirty="0">
                <a:solidFill>
                  <a:schemeClr val="bg1"/>
                </a:solidFill>
                <a:latin typeface="Meiryo UI"/>
                <a:ea typeface="Meiryo UI"/>
              </a:rPr>
              <a:t>B×C</a:t>
            </a:r>
          </a:p>
          <a:p>
            <a:pPr algn="ctr" defTabSz="914400">
              <a:lnSpc>
                <a:spcPct val="110000"/>
              </a:lnSpc>
            </a:pPr>
            <a:r>
              <a:rPr kumimoji="1" lang="ja-JP" altLang="en-US" sz="1200" b="1" dirty="0">
                <a:solidFill>
                  <a:schemeClr val="bg1"/>
                </a:solidFill>
                <a:latin typeface="Meiryo UI"/>
                <a:ea typeface="Meiryo UI"/>
              </a:rPr>
              <a:t>給与支給総額</a:t>
            </a:r>
            <a:endParaRPr kumimoji="1" lang="en-US" altLang="ja-JP" sz="1200" b="1" dirty="0">
              <a:solidFill>
                <a:schemeClr val="bg1"/>
              </a:solidFill>
              <a:latin typeface="Meiryo UI"/>
              <a:ea typeface="Meiryo UI"/>
            </a:endParaRPr>
          </a:p>
        </p:txBody>
      </p:sp>
      <p:sp>
        <p:nvSpPr>
          <p:cNvPr id="39" name="正方形/長方形 38">
            <a:extLst>
              <a:ext uri="{FF2B5EF4-FFF2-40B4-BE49-F238E27FC236}">
                <a16:creationId xmlns:a16="http://schemas.microsoft.com/office/drawing/2014/main" id="{15BB2BF4-A73B-93C5-9AB6-3EE13CD28E1D}"/>
              </a:ext>
            </a:extLst>
          </p:cNvPr>
          <p:cNvSpPr/>
          <p:nvPr/>
        </p:nvSpPr>
        <p:spPr>
          <a:xfrm>
            <a:off x="5236192" y="5478449"/>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en-US" altLang="ja-JP" sz="1200" dirty="0">
                <a:solidFill>
                  <a:sysClr val="windowText" lastClr="000000"/>
                </a:solidFill>
                <a:latin typeface="Meiryo UI"/>
                <a:ea typeface="Meiryo UI"/>
              </a:rPr>
              <a:t>xxx</a:t>
            </a:r>
            <a:endParaRPr kumimoji="1" lang="en-US" altLang="ja-JP" sz="1200" dirty="0">
              <a:solidFill>
                <a:sysClr val="windowText" lastClr="000000"/>
              </a:solidFill>
              <a:latin typeface="Meiryo UI"/>
              <a:ea typeface="Meiryo UI"/>
            </a:endParaRPr>
          </a:p>
        </p:txBody>
      </p:sp>
      <p:sp>
        <p:nvSpPr>
          <p:cNvPr id="40" name="正方形/長方形 39">
            <a:extLst>
              <a:ext uri="{FF2B5EF4-FFF2-40B4-BE49-F238E27FC236}">
                <a16:creationId xmlns:a16="http://schemas.microsoft.com/office/drawing/2014/main" id="{268D59D3-5207-73E0-3CE3-224B4B93DF8E}"/>
              </a:ext>
            </a:extLst>
          </p:cNvPr>
          <p:cNvSpPr/>
          <p:nvPr/>
        </p:nvSpPr>
        <p:spPr>
          <a:xfrm>
            <a:off x="431987" y="2563406"/>
            <a:ext cx="1160271" cy="891620"/>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en-US" altLang="ja-JP" sz="1200" b="1" dirty="0">
                <a:solidFill>
                  <a:schemeClr val="bg1"/>
                </a:solidFill>
                <a:latin typeface="Meiryo UI"/>
                <a:ea typeface="Meiryo UI"/>
              </a:rPr>
              <a:t>A </a:t>
            </a:r>
            <a:r>
              <a:rPr lang="ja-JP" altLang="en-US" sz="1200" b="1" dirty="0">
                <a:solidFill>
                  <a:schemeClr val="bg1"/>
                </a:solidFill>
                <a:latin typeface="Meiryo UI"/>
                <a:ea typeface="Meiryo UI"/>
              </a:rPr>
              <a:t>労働</a:t>
            </a:r>
            <a:r>
              <a:rPr lang="ja-JP" altLang="en-US" sz="1200" b="1">
                <a:solidFill>
                  <a:schemeClr val="bg1"/>
                </a:solidFill>
                <a:latin typeface="Meiryo UI"/>
                <a:ea typeface="Meiryo UI"/>
              </a:rPr>
              <a:t>生産性</a:t>
            </a:r>
            <a:endParaRPr kumimoji="1" lang="en-US" altLang="ja-JP" sz="1200" b="1" dirty="0">
              <a:solidFill>
                <a:schemeClr val="bg1"/>
              </a:solidFill>
              <a:latin typeface="Meiryo UI"/>
              <a:ea typeface="Meiryo UI"/>
            </a:endParaRPr>
          </a:p>
        </p:txBody>
      </p:sp>
      <p:sp>
        <p:nvSpPr>
          <p:cNvPr id="41" name="正方形/長方形 40">
            <a:extLst>
              <a:ext uri="{FF2B5EF4-FFF2-40B4-BE49-F238E27FC236}">
                <a16:creationId xmlns:a16="http://schemas.microsoft.com/office/drawing/2014/main" id="{797011A3-807E-A281-86BE-FE11B84FD5F1}"/>
              </a:ext>
            </a:extLst>
          </p:cNvPr>
          <p:cNvSpPr/>
          <p:nvPr/>
        </p:nvSpPr>
        <p:spPr>
          <a:xfrm>
            <a:off x="171493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dirty="0">
                <a:solidFill>
                  <a:sysClr val="windowText" lastClr="000000"/>
                </a:solidFill>
                <a:latin typeface="Meiryo UI"/>
                <a:ea typeface="Meiryo UI"/>
              </a:rPr>
              <a:t>千円</a:t>
            </a:r>
            <a:endParaRPr kumimoji="1" lang="en-US" altLang="ja-JP" sz="1200" b="1" dirty="0">
              <a:solidFill>
                <a:sysClr val="windowText" lastClr="000000"/>
              </a:solidFill>
              <a:latin typeface="Meiryo UI"/>
              <a:ea typeface="Meiryo UI"/>
            </a:endParaRPr>
          </a:p>
        </p:txBody>
      </p:sp>
      <p:sp>
        <p:nvSpPr>
          <p:cNvPr id="42" name="正方形/長方形 41">
            <a:extLst>
              <a:ext uri="{FF2B5EF4-FFF2-40B4-BE49-F238E27FC236}">
                <a16:creationId xmlns:a16="http://schemas.microsoft.com/office/drawing/2014/main" id="{E5B80117-AA49-AB9E-C805-115DC871E7DE}"/>
              </a:ext>
            </a:extLst>
          </p:cNvPr>
          <p:cNvSpPr/>
          <p:nvPr/>
        </p:nvSpPr>
        <p:spPr>
          <a:xfrm>
            <a:off x="3475561" y="2563406"/>
            <a:ext cx="1578459" cy="891620"/>
          </a:xfrm>
          <a:prstGeom prst="rect">
            <a:avLst/>
          </a:prstGeom>
          <a:noFill/>
          <a:ln>
            <a:noFill/>
          </a:ln>
        </p:spPr>
        <p:txBody>
          <a:bodyPr wrap="square" lIns="36000" rIns="36000" anchor="ctr">
            <a:noAutofit/>
          </a:bodyPr>
          <a:lstStyle/>
          <a:p>
            <a:pPr algn="ctr" defTabSz="914400">
              <a:lnSpc>
                <a:spcPct val="110000"/>
              </a:lnSpc>
            </a:pPr>
            <a:r>
              <a:rPr lang="en-US" altLang="ja-JP" sz="1200" b="1" dirty="0">
                <a:solidFill>
                  <a:sysClr val="windowText" lastClr="000000"/>
                </a:solidFill>
                <a:latin typeface="Meiryo UI"/>
                <a:ea typeface="Meiryo UI"/>
              </a:rPr>
              <a:t>xxx</a:t>
            </a:r>
            <a:r>
              <a:rPr lang="ja-JP" altLang="en-US" sz="1200" b="1">
                <a:solidFill>
                  <a:sysClr val="windowText" lastClr="000000"/>
                </a:solidFill>
                <a:latin typeface="Meiryo UI"/>
                <a:ea typeface="Meiryo UI"/>
              </a:rPr>
              <a:t>千円</a:t>
            </a:r>
            <a:br>
              <a:rPr lang="en-US" altLang="ja-JP" sz="1200" b="1" dirty="0">
                <a:solidFill>
                  <a:sysClr val="windowText" lastClr="000000"/>
                </a:solidFill>
                <a:latin typeface="Meiryo UI"/>
                <a:ea typeface="Meiryo UI"/>
              </a:rPr>
            </a:br>
            <a:r>
              <a:rPr lang="ja-JP" altLang="en-US" sz="1200" b="1" dirty="0">
                <a:solidFill>
                  <a:sysClr val="windowText" lastClr="000000"/>
                </a:solidFill>
                <a:latin typeface="Meiryo UI"/>
                <a:ea typeface="Meiryo UI"/>
              </a:rPr>
              <a:t>（年平均</a:t>
            </a:r>
            <a:r>
              <a:rPr lang="en-US" altLang="ja-JP" sz="1200" b="1" dirty="0">
                <a:solidFill>
                  <a:sysClr val="windowText" lastClr="000000"/>
                </a:solidFill>
                <a:latin typeface="Meiryo UI"/>
                <a:ea typeface="Meiryo UI"/>
              </a:rPr>
              <a:t>5%up</a:t>
            </a:r>
            <a:r>
              <a:rPr lang="ja-JP" altLang="en-US" sz="1200" b="1" dirty="0">
                <a:solidFill>
                  <a:sysClr val="windowText" lastClr="000000"/>
                </a:solidFill>
                <a:latin typeface="Meiryo UI"/>
                <a:ea typeface="Meiryo UI"/>
              </a:rPr>
              <a:t>）</a:t>
            </a:r>
            <a:endParaRPr kumimoji="1" lang="en-US" altLang="ja-JP" sz="1200" b="1" dirty="0">
              <a:solidFill>
                <a:sysClr val="windowText" lastClr="000000"/>
              </a:solidFill>
              <a:latin typeface="Meiryo UI"/>
              <a:ea typeface="Meiryo UI"/>
            </a:endParaRPr>
          </a:p>
        </p:txBody>
      </p:sp>
      <p:sp>
        <p:nvSpPr>
          <p:cNvPr id="43" name="正方形/長方形 42">
            <a:extLst>
              <a:ext uri="{FF2B5EF4-FFF2-40B4-BE49-F238E27FC236}">
                <a16:creationId xmlns:a16="http://schemas.microsoft.com/office/drawing/2014/main" id="{344B128D-28C8-D6B6-58FB-545AE9E15791}"/>
              </a:ext>
            </a:extLst>
          </p:cNvPr>
          <p:cNvSpPr/>
          <p:nvPr/>
        </p:nvSpPr>
        <p:spPr>
          <a:xfrm>
            <a:off x="5236192" y="2563406"/>
            <a:ext cx="4159029" cy="891620"/>
          </a:xfrm>
          <a:prstGeom prst="rect">
            <a:avLst/>
          </a:prstGeom>
          <a:noFill/>
          <a:ln>
            <a:noFill/>
          </a:ln>
        </p:spPr>
        <p:txBody>
          <a:bodyPr wrap="square" lIns="36000" rIns="36000" anchor="ctr">
            <a:noAutofit/>
          </a:bodyPr>
          <a:lstStyle/>
          <a:p>
            <a:pPr marL="139303" indent="-139303">
              <a:buFont typeface="EYInterstate" panose="02000503020000020004" pitchFamily="2" charset="0"/>
              <a:buChar char="•"/>
            </a:pPr>
            <a:r>
              <a:rPr lang="ja-JP" altLang="en-US" sz="1200" dirty="0">
                <a:solidFill>
                  <a:sysClr val="windowText" lastClr="000000"/>
                </a:solidFill>
                <a:latin typeface="Meiryo UI"/>
                <a:ea typeface="Meiryo UI"/>
              </a:rPr>
              <a:t>前述の通り、補助事業の売上向上・省力化効果により年平均</a:t>
            </a:r>
            <a:r>
              <a:rPr lang="en-US" altLang="ja-JP" sz="1200" dirty="0">
                <a:solidFill>
                  <a:sysClr val="windowText" lastClr="000000"/>
                </a:solidFill>
                <a:latin typeface="Meiryo UI"/>
                <a:ea typeface="Meiryo UI"/>
              </a:rPr>
              <a:t>5%</a:t>
            </a:r>
            <a:r>
              <a:rPr lang="ja-JP" altLang="en-US" sz="1200">
                <a:solidFill>
                  <a:sysClr val="windowText" lastClr="000000"/>
                </a:solidFill>
                <a:latin typeface="Meiryo UI"/>
                <a:ea typeface="Meiryo UI"/>
              </a:rPr>
              <a:t>の</a:t>
            </a:r>
            <a:r>
              <a:rPr lang="ja-JP" altLang="en-US" sz="1200" dirty="0">
                <a:solidFill>
                  <a:sysClr val="windowText" lastClr="000000"/>
                </a:solidFill>
                <a:latin typeface="Meiryo UI"/>
                <a:ea typeface="Meiryo UI"/>
              </a:rPr>
              <a:t>労働生産性</a:t>
            </a:r>
            <a:r>
              <a:rPr lang="ja-JP" altLang="en-US" sz="1200">
                <a:solidFill>
                  <a:sysClr val="windowText" lastClr="000000"/>
                </a:solidFill>
                <a:latin typeface="Meiryo UI"/>
                <a:ea typeface="Meiryo UI"/>
              </a:rPr>
              <a:t>の伸びを想定</a:t>
            </a:r>
            <a:endParaRPr kumimoji="1" lang="en-US" altLang="ja-JP" sz="1200" dirty="0">
              <a:solidFill>
                <a:sysClr val="windowText" lastClr="000000"/>
              </a:solidFill>
              <a:latin typeface="Meiryo UI"/>
              <a:ea typeface="Meiryo UI"/>
            </a:endParaRPr>
          </a:p>
        </p:txBody>
      </p:sp>
      <p:cxnSp>
        <p:nvCxnSpPr>
          <p:cNvPr id="44" name="直線コネクタ 43">
            <a:extLst>
              <a:ext uri="{FF2B5EF4-FFF2-40B4-BE49-F238E27FC236}">
                <a16:creationId xmlns:a16="http://schemas.microsoft.com/office/drawing/2014/main" id="{9A10481B-F6A8-C557-A895-6B184863EF41}"/>
              </a:ext>
            </a:extLst>
          </p:cNvPr>
          <p:cNvCxnSpPr>
            <a:cxnSpLocks/>
          </p:cNvCxnSpPr>
          <p:nvPr/>
        </p:nvCxnSpPr>
        <p:spPr>
          <a:xfrm flipH="1">
            <a:off x="1592258" y="34513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384B868-A616-E749-D1FA-294A20202192}"/>
              </a:ext>
            </a:extLst>
          </p:cNvPr>
          <p:cNvCxnSpPr>
            <a:cxnSpLocks/>
          </p:cNvCxnSpPr>
          <p:nvPr/>
        </p:nvCxnSpPr>
        <p:spPr>
          <a:xfrm flipH="1">
            <a:off x="1592258" y="4429295"/>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81FFF6CA-DA04-CC5E-0FD7-B964ECE662B7}"/>
              </a:ext>
            </a:extLst>
          </p:cNvPr>
          <p:cNvCxnSpPr>
            <a:cxnSpLocks/>
          </p:cNvCxnSpPr>
          <p:nvPr/>
        </p:nvCxnSpPr>
        <p:spPr>
          <a:xfrm flipH="1">
            <a:off x="1592258" y="5396307"/>
            <a:ext cx="7802963" cy="42783"/>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5057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FE6BEC1-9B83-AB03-12A1-51C60186A0E3}"/>
              </a:ext>
            </a:extLst>
          </p:cNvPr>
          <p:cNvSpPr>
            <a:spLocks noGrp="1"/>
          </p:cNvSpPr>
          <p:nvPr>
            <p:ph type="title"/>
          </p:nvPr>
        </p:nvSpPr>
        <p:spPr>
          <a:xfrm>
            <a:off x="511875" y="242563"/>
            <a:ext cx="8883347" cy="166199"/>
          </a:xfrm>
        </p:spPr>
        <p:txBody>
          <a:bodyPr vert="horz"/>
          <a:lstStyle/>
          <a:p>
            <a:r>
              <a:rPr lang="ja-JP" altLang="en-US" dirty="0"/>
              <a:t>３</a:t>
            </a:r>
            <a:r>
              <a:rPr lang="en-US" altLang="ja-JP" sz="1200" dirty="0"/>
              <a:t>.</a:t>
            </a:r>
            <a:r>
              <a:rPr lang="ja-JP" altLang="en-US" sz="1200" dirty="0"/>
              <a:t>地域への波及効果／参加企業や地域企業への波及効果</a:t>
            </a:r>
            <a:endParaRPr lang="ja-JP" altLang="en-US" dirty="0"/>
          </a:p>
        </p:txBody>
      </p:sp>
      <p:sp>
        <p:nvSpPr>
          <p:cNvPr id="4" name="テキスト プレースホルダー 3">
            <a:extLst>
              <a:ext uri="{FF2B5EF4-FFF2-40B4-BE49-F238E27FC236}">
                <a16:creationId xmlns:a16="http://schemas.microsoft.com/office/drawing/2014/main" id="{D5719852-57D2-4F4C-BFD0-2E77B8AFF98D}"/>
              </a:ext>
            </a:extLst>
          </p:cNvPr>
          <p:cNvSpPr>
            <a:spLocks noGrp="1"/>
          </p:cNvSpPr>
          <p:nvPr>
            <p:ph type="body" sz="quarter" idx="15"/>
          </p:nvPr>
        </p:nvSpPr>
        <p:spPr/>
        <p:txBody>
          <a:bodyPr/>
          <a:lstStyle/>
          <a:p>
            <a:endParaRPr lang="ja-JP" altLang="en-US"/>
          </a:p>
        </p:txBody>
      </p:sp>
      <p:sp>
        <p:nvSpPr>
          <p:cNvPr id="10" name="L 字 9">
            <a:extLst>
              <a:ext uri="{FF2B5EF4-FFF2-40B4-BE49-F238E27FC236}">
                <a16:creationId xmlns:a16="http://schemas.microsoft.com/office/drawing/2014/main" id="{8866EEDF-9BE1-F1F6-B8D0-323C67926333}"/>
              </a:ext>
            </a:extLst>
          </p:cNvPr>
          <p:cNvSpPr/>
          <p:nvPr/>
        </p:nvSpPr>
        <p:spPr>
          <a:xfrm flipH="1" flipV="1">
            <a:off x="415923" y="3167592"/>
            <a:ext cx="7162881" cy="1392133"/>
          </a:xfrm>
          <a:prstGeom prst="corner">
            <a:avLst>
              <a:gd name="adj1" fmla="val 45547"/>
              <a:gd name="adj2" fmla="val 123747"/>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17CDD5BC-B937-FA6F-1894-D856E27EC2D6}"/>
              </a:ext>
            </a:extLst>
          </p:cNvPr>
          <p:cNvGrpSpPr/>
          <p:nvPr/>
        </p:nvGrpSpPr>
        <p:grpSpPr>
          <a:xfrm>
            <a:off x="527759" y="2508398"/>
            <a:ext cx="1122079" cy="1790848"/>
            <a:chOff x="1275544" y="2543914"/>
            <a:chExt cx="1122079" cy="1790848"/>
          </a:xfrm>
        </p:grpSpPr>
        <p:sp>
          <p:nvSpPr>
            <p:cNvPr id="12" name="正方形/長方形 11">
              <a:extLst>
                <a:ext uri="{FF2B5EF4-FFF2-40B4-BE49-F238E27FC236}">
                  <a16:creationId xmlns:a16="http://schemas.microsoft.com/office/drawing/2014/main" id="{88F1E760-5AA9-F2EF-5A55-D1522EEE92C9}"/>
                </a:ext>
              </a:extLst>
            </p:cNvPr>
            <p:cNvSpPr/>
            <p:nvPr/>
          </p:nvSpPr>
          <p:spPr>
            <a:xfrm>
              <a:off x="1275544"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3" name="正方形/長方形 12">
              <a:extLst>
                <a:ext uri="{FF2B5EF4-FFF2-40B4-BE49-F238E27FC236}">
                  <a16:creationId xmlns:a16="http://schemas.microsoft.com/office/drawing/2014/main" id="{72A778B0-35A0-B0CB-CD1D-CF802B338F83}"/>
                </a:ext>
              </a:extLst>
            </p:cNvPr>
            <p:cNvSpPr/>
            <p:nvPr/>
          </p:nvSpPr>
          <p:spPr>
            <a:xfrm>
              <a:off x="1275544"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AF5309D7-4BDC-C482-4798-CF9C7F825F7E}"/>
                </a:ext>
              </a:extLst>
            </p:cNvPr>
            <p:cNvSpPr/>
            <p:nvPr/>
          </p:nvSpPr>
          <p:spPr>
            <a:xfrm>
              <a:off x="1275544"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材料メーカー</a:t>
              </a:r>
              <a:endParaRPr kumimoji="1" lang="en-US" altLang="ja-JP"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工具メーカー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8BA785D3-5A29-7205-E663-9F5FED84FF55}"/>
              </a:ext>
            </a:extLst>
          </p:cNvPr>
          <p:cNvGrpSpPr/>
          <p:nvPr/>
        </p:nvGrpSpPr>
        <p:grpSpPr>
          <a:xfrm>
            <a:off x="2462797" y="2863188"/>
            <a:ext cx="1122080" cy="1436058"/>
            <a:chOff x="2949360" y="2898704"/>
            <a:chExt cx="1122080" cy="1436058"/>
          </a:xfrm>
        </p:grpSpPr>
        <p:sp>
          <p:nvSpPr>
            <p:cNvPr id="16" name="正方形/長方形 15">
              <a:extLst>
                <a:ext uri="{FF2B5EF4-FFF2-40B4-BE49-F238E27FC236}">
                  <a16:creationId xmlns:a16="http://schemas.microsoft.com/office/drawing/2014/main" id="{4EB7257F-9F66-5FC2-CA4C-D3573525C904}"/>
                </a:ext>
              </a:extLst>
            </p:cNvPr>
            <p:cNvSpPr/>
            <p:nvPr/>
          </p:nvSpPr>
          <p:spPr>
            <a:xfrm>
              <a:off x="2949360"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7" name="正方形/長方形 16">
              <a:extLst>
                <a:ext uri="{FF2B5EF4-FFF2-40B4-BE49-F238E27FC236}">
                  <a16:creationId xmlns:a16="http://schemas.microsoft.com/office/drawing/2014/main" id="{E70F719E-4C5E-0468-9604-A11BF5C6DA17}"/>
                </a:ext>
              </a:extLst>
            </p:cNvPr>
            <p:cNvSpPr/>
            <p:nvPr/>
          </p:nvSpPr>
          <p:spPr>
            <a:xfrm>
              <a:off x="2949360"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18" name="正方形/長方形 17">
              <a:extLst>
                <a:ext uri="{FF2B5EF4-FFF2-40B4-BE49-F238E27FC236}">
                  <a16:creationId xmlns:a16="http://schemas.microsoft.com/office/drawing/2014/main" id="{9482674A-BA9F-B9DD-2147-148DBCEEBAFD}"/>
                </a:ext>
              </a:extLst>
            </p:cNvPr>
            <p:cNvSpPr/>
            <p:nvPr/>
          </p:nvSpPr>
          <p:spPr>
            <a:xfrm>
              <a:off x="2949361"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３次メーカー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873BADB9-2CEC-E163-3905-80B6B72B87CC}"/>
              </a:ext>
            </a:extLst>
          </p:cNvPr>
          <p:cNvGrpSpPr/>
          <p:nvPr/>
        </p:nvGrpSpPr>
        <p:grpSpPr>
          <a:xfrm>
            <a:off x="4397836" y="2863188"/>
            <a:ext cx="1122079" cy="1436058"/>
            <a:chOff x="4623177" y="2898704"/>
            <a:chExt cx="1122079" cy="1436058"/>
          </a:xfrm>
        </p:grpSpPr>
        <p:sp>
          <p:nvSpPr>
            <p:cNvPr id="20" name="正方形/長方形 19">
              <a:extLst>
                <a:ext uri="{FF2B5EF4-FFF2-40B4-BE49-F238E27FC236}">
                  <a16:creationId xmlns:a16="http://schemas.microsoft.com/office/drawing/2014/main" id="{881CB7C7-F1E9-77ED-5C41-6BB6256E9F42}"/>
                </a:ext>
              </a:extLst>
            </p:cNvPr>
            <p:cNvSpPr/>
            <p:nvPr/>
          </p:nvSpPr>
          <p:spPr>
            <a:xfrm>
              <a:off x="4623177"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1" name="正方形/長方形 20">
              <a:extLst>
                <a:ext uri="{FF2B5EF4-FFF2-40B4-BE49-F238E27FC236}">
                  <a16:creationId xmlns:a16="http://schemas.microsoft.com/office/drawing/2014/main" id="{63796E1A-9E83-C139-78B3-381F4850256F}"/>
                </a:ext>
              </a:extLst>
            </p:cNvPr>
            <p:cNvSpPr/>
            <p:nvPr/>
          </p:nvSpPr>
          <p:spPr>
            <a:xfrm>
              <a:off x="4623177"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EF2CBF38-EFBF-6FDC-166F-3A96A3DEE228}"/>
                </a:ext>
              </a:extLst>
            </p:cNvPr>
            <p:cNvSpPr/>
            <p:nvPr/>
          </p:nvSpPr>
          <p:spPr>
            <a:xfrm>
              <a:off x="4623177"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２次メーカー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85133E08-7524-EA83-3624-BA539F48BC97}"/>
              </a:ext>
            </a:extLst>
          </p:cNvPr>
          <p:cNvGrpSpPr/>
          <p:nvPr/>
        </p:nvGrpSpPr>
        <p:grpSpPr>
          <a:xfrm>
            <a:off x="6332874" y="2863188"/>
            <a:ext cx="1122079" cy="1436057"/>
            <a:chOff x="6296993" y="2898704"/>
            <a:chExt cx="1122079" cy="1436057"/>
          </a:xfrm>
        </p:grpSpPr>
        <p:sp>
          <p:nvSpPr>
            <p:cNvPr id="24" name="正方形/長方形 23">
              <a:extLst>
                <a:ext uri="{FF2B5EF4-FFF2-40B4-BE49-F238E27FC236}">
                  <a16:creationId xmlns:a16="http://schemas.microsoft.com/office/drawing/2014/main" id="{F3F40583-CDA6-7FEF-0FA5-8B89BB769FE5}"/>
                </a:ext>
              </a:extLst>
            </p:cNvPr>
            <p:cNvSpPr/>
            <p:nvPr/>
          </p:nvSpPr>
          <p:spPr>
            <a:xfrm>
              <a:off x="6296993" y="3301390"/>
              <a:ext cx="1122079" cy="103337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CF92B1E0-FAA9-D17C-3041-E1CE13EFE0B0}"/>
                </a:ext>
              </a:extLst>
            </p:cNvPr>
            <p:cNvSpPr/>
            <p:nvPr/>
          </p:nvSpPr>
          <p:spPr>
            <a:xfrm>
              <a:off x="6296993" y="2898704"/>
              <a:ext cx="1122079"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１次メーカー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E1C8F6D-E6DF-DA6A-BD9D-846623AC4002}"/>
              </a:ext>
            </a:extLst>
          </p:cNvPr>
          <p:cNvGrpSpPr/>
          <p:nvPr/>
        </p:nvGrpSpPr>
        <p:grpSpPr>
          <a:xfrm>
            <a:off x="8267912" y="2508398"/>
            <a:ext cx="1122082" cy="1790848"/>
            <a:chOff x="8267912" y="2543914"/>
            <a:chExt cx="1122082" cy="1790848"/>
          </a:xfrm>
        </p:grpSpPr>
        <p:sp>
          <p:nvSpPr>
            <p:cNvPr id="27" name="正方形/長方形 26">
              <a:extLst>
                <a:ext uri="{FF2B5EF4-FFF2-40B4-BE49-F238E27FC236}">
                  <a16:creationId xmlns:a16="http://schemas.microsoft.com/office/drawing/2014/main" id="{0E19A2C0-A961-FD8F-DDF7-1669F66E96A3}"/>
                </a:ext>
              </a:extLst>
            </p:cNvPr>
            <p:cNvSpPr/>
            <p:nvPr/>
          </p:nvSpPr>
          <p:spPr>
            <a:xfrm>
              <a:off x="8267915" y="3301391"/>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D</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8" name="正方形/長方形 27">
              <a:extLst>
                <a:ext uri="{FF2B5EF4-FFF2-40B4-BE49-F238E27FC236}">
                  <a16:creationId xmlns:a16="http://schemas.microsoft.com/office/drawing/2014/main" id="{7EE4C611-C735-433B-8324-6C77DA4F198E}"/>
                </a:ext>
              </a:extLst>
            </p:cNvPr>
            <p:cNvSpPr/>
            <p:nvPr/>
          </p:nvSpPr>
          <p:spPr>
            <a:xfrm>
              <a:off x="8267915" y="3884718"/>
              <a:ext cx="1122079"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E</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29" name="正方形/長方形 28">
              <a:extLst>
                <a:ext uri="{FF2B5EF4-FFF2-40B4-BE49-F238E27FC236}">
                  <a16:creationId xmlns:a16="http://schemas.microsoft.com/office/drawing/2014/main" id="{89F72D08-8E0B-481E-3C51-01BDD5ECC2BA}"/>
                </a:ext>
              </a:extLst>
            </p:cNvPr>
            <p:cNvSpPr/>
            <p:nvPr/>
          </p:nvSpPr>
          <p:spPr>
            <a:xfrm>
              <a:off x="8267912" y="2543914"/>
              <a:ext cx="1122079"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完成車</a:t>
              </a:r>
              <a:endParaRPr lang="en-US" altLang="ja-JP" sz="1200" b="1" i="0" u="none" strike="noStrike" dirty="0">
                <a:solidFill>
                  <a:schemeClr val="bg1"/>
                </a:solidFill>
                <a:effectLst/>
                <a:latin typeface="Arial" panose="020B0604020202020204" pitchFamily="34" charset="0"/>
                <a:ea typeface="Meiryo UI" panose="020B0604030504040204" pitchFamily="50" charset="-128"/>
              </a:endParaRPr>
            </a:p>
            <a:p>
              <a:pPr marL="0" marR="45720" indent="128016"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grpSp>
      <p:sp>
        <p:nvSpPr>
          <p:cNvPr id="30" name="正方形/長方形 29">
            <a:extLst>
              <a:ext uri="{FF2B5EF4-FFF2-40B4-BE49-F238E27FC236}">
                <a16:creationId xmlns:a16="http://schemas.microsoft.com/office/drawing/2014/main" id="{43829365-A4EB-9879-800A-C139117800CE}"/>
              </a:ext>
            </a:extLst>
          </p:cNvPr>
          <p:cNvSpPr/>
          <p:nvPr/>
        </p:nvSpPr>
        <p:spPr>
          <a:xfrm>
            <a:off x="2462797" y="2506580"/>
            <a:ext cx="4992155" cy="26940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45720" indent="128016" algn="ctr" rtl="0" eaLnBrk="1" fontAlgn="ctr" latinLnBrk="0" hangingPunct="1">
              <a:spcBef>
                <a:spcPts val="0"/>
              </a:spcBef>
              <a:spcAft>
                <a:spcPts val="0"/>
              </a:spcAft>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自動車部品メーカー</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cxnSp>
        <p:nvCxnSpPr>
          <p:cNvPr id="31" name="直線矢印コネクタ 30">
            <a:extLst>
              <a:ext uri="{FF2B5EF4-FFF2-40B4-BE49-F238E27FC236}">
                <a16:creationId xmlns:a16="http://schemas.microsoft.com/office/drawing/2014/main" id="{8CAD45AE-4F74-E972-5370-AF4DECFF8D04}"/>
              </a:ext>
            </a:extLst>
          </p:cNvPr>
          <p:cNvCxnSpPr>
            <a:cxnSpLocks/>
            <a:stCxn id="12" idx="3"/>
            <a:endCxn id="16" idx="1"/>
          </p:cNvCxnSpPr>
          <p:nvPr/>
        </p:nvCxnSpPr>
        <p:spPr>
          <a:xfrm>
            <a:off x="1649838"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14D108E8-5A0A-C1BF-E6D7-200524B2101F}"/>
              </a:ext>
            </a:extLst>
          </p:cNvPr>
          <p:cNvCxnSpPr>
            <a:cxnSpLocks/>
            <a:stCxn id="13" idx="3"/>
            <a:endCxn id="17" idx="1"/>
          </p:cNvCxnSpPr>
          <p:nvPr/>
        </p:nvCxnSpPr>
        <p:spPr>
          <a:xfrm>
            <a:off x="1649838"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0BE62712-8A77-4E8D-6E3A-F93C285BC03C}"/>
              </a:ext>
            </a:extLst>
          </p:cNvPr>
          <p:cNvCxnSpPr>
            <a:cxnSpLocks/>
            <a:endCxn id="27" idx="1"/>
          </p:cNvCxnSpPr>
          <p:nvPr/>
        </p:nvCxnSpPr>
        <p:spPr>
          <a:xfrm>
            <a:off x="7454953" y="3490897"/>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57CC4514-85B6-9823-B355-532CD97A2FCA}"/>
              </a:ext>
            </a:extLst>
          </p:cNvPr>
          <p:cNvCxnSpPr>
            <a:cxnSpLocks/>
            <a:endCxn id="28" idx="1"/>
          </p:cNvCxnSpPr>
          <p:nvPr/>
        </p:nvCxnSpPr>
        <p:spPr>
          <a:xfrm>
            <a:off x="7454953" y="4074224"/>
            <a:ext cx="81296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A58E1E39-74A4-05AF-0B69-4B27415F8499}"/>
              </a:ext>
            </a:extLst>
          </p:cNvPr>
          <p:cNvCxnSpPr>
            <a:cxnSpLocks/>
            <a:stCxn id="16" idx="3"/>
          </p:cNvCxnSpPr>
          <p:nvPr/>
        </p:nvCxnSpPr>
        <p:spPr>
          <a:xfrm>
            <a:off x="3584876" y="3490897"/>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D4130AAF-6FDF-A48D-83DC-0919BCABDAC2}"/>
              </a:ext>
            </a:extLst>
          </p:cNvPr>
          <p:cNvCxnSpPr>
            <a:cxnSpLocks/>
            <a:stCxn id="17" idx="3"/>
            <a:endCxn id="21" idx="1"/>
          </p:cNvCxnSpPr>
          <p:nvPr/>
        </p:nvCxnSpPr>
        <p:spPr>
          <a:xfrm>
            <a:off x="3584876" y="4074224"/>
            <a:ext cx="81296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CDA277B9-6D46-865E-AFE9-75C89874BB5C}"/>
              </a:ext>
            </a:extLst>
          </p:cNvPr>
          <p:cNvCxnSpPr>
            <a:cxnSpLocks/>
            <a:stCxn id="20" idx="3"/>
          </p:cNvCxnSpPr>
          <p:nvPr/>
        </p:nvCxnSpPr>
        <p:spPr>
          <a:xfrm>
            <a:off x="5519915" y="3490897"/>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F39A7985-4178-A320-638F-BC3D38315FDB}"/>
              </a:ext>
            </a:extLst>
          </p:cNvPr>
          <p:cNvCxnSpPr>
            <a:cxnSpLocks/>
            <a:stCxn id="21" idx="3"/>
          </p:cNvCxnSpPr>
          <p:nvPr/>
        </p:nvCxnSpPr>
        <p:spPr>
          <a:xfrm>
            <a:off x="5519915" y="4074224"/>
            <a:ext cx="812959"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2725D165-731C-8DB1-4D64-D6B8C7F09D1B}"/>
              </a:ext>
            </a:extLst>
          </p:cNvPr>
          <p:cNvSpPr txBox="1"/>
          <p:nvPr/>
        </p:nvSpPr>
        <p:spPr>
          <a:xfrm>
            <a:off x="6032521" y="4305570"/>
            <a:ext cx="1472650"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コンソーシアム</a:t>
            </a:r>
          </a:p>
        </p:txBody>
      </p:sp>
      <p:sp>
        <p:nvSpPr>
          <p:cNvPr id="40" name="四角形: 角を丸くする 39">
            <a:extLst>
              <a:ext uri="{FF2B5EF4-FFF2-40B4-BE49-F238E27FC236}">
                <a16:creationId xmlns:a16="http://schemas.microsoft.com/office/drawing/2014/main" id="{10C63E7E-F8AC-7E5C-BCE1-EE40B402FE5A}"/>
              </a:ext>
            </a:extLst>
          </p:cNvPr>
          <p:cNvSpPr/>
          <p:nvPr/>
        </p:nvSpPr>
        <p:spPr>
          <a:xfrm>
            <a:off x="4522079"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dirty="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1" name="四角形: 角を丸くする 40">
            <a:extLst>
              <a:ext uri="{FF2B5EF4-FFF2-40B4-BE49-F238E27FC236}">
                <a16:creationId xmlns:a16="http://schemas.microsoft.com/office/drawing/2014/main" id="{D3BF2A4D-91F6-B185-ED1E-84B68982A7AE}"/>
              </a:ext>
            </a:extLst>
          </p:cNvPr>
          <p:cNvSpPr/>
          <p:nvPr/>
        </p:nvSpPr>
        <p:spPr>
          <a:xfrm>
            <a:off x="6467482" y="3196910"/>
            <a:ext cx="852861" cy="185214"/>
          </a:xfrm>
          <a:prstGeom prst="roundRect">
            <a:avLst>
              <a:gd name="adj" fmla="val 40234"/>
            </a:avLst>
          </a:prstGeom>
          <a:solidFill>
            <a:srgbClr val="002060"/>
          </a:solidFill>
          <a:ln>
            <a:noFill/>
          </a:ln>
        </p:spPr>
        <p:txBody>
          <a:bodyPr wrap="square" lIns="36000" rIns="36000" anchor="ctr">
            <a:noAutofit/>
          </a:bodyPr>
          <a:lstStyle/>
          <a:p>
            <a:pPr algn="ctr" defTabSz="914400">
              <a:lnSpc>
                <a:spcPct val="110000"/>
              </a:lnSpc>
            </a:pPr>
            <a:r>
              <a:rPr lang="ja-JP" altLang="en-US" sz="900">
                <a:solidFill>
                  <a:schemeClr val="bg1"/>
                </a:solidFill>
                <a:latin typeface="Meiryo UI"/>
                <a:ea typeface="Meiryo UI"/>
              </a:rPr>
              <a:t>幹事企業</a:t>
            </a:r>
            <a:endParaRPr kumimoji="1" lang="en-US" altLang="ja-JP" sz="700" dirty="0">
              <a:solidFill>
                <a:schemeClr val="bg1"/>
              </a:solidFill>
              <a:latin typeface="Meiryo UI"/>
              <a:ea typeface="Meiryo UI"/>
            </a:endParaRPr>
          </a:p>
        </p:txBody>
      </p:sp>
      <p:sp>
        <p:nvSpPr>
          <p:cNvPr id="42" name="四角形: 角を丸くする 41">
            <a:extLst>
              <a:ext uri="{FF2B5EF4-FFF2-40B4-BE49-F238E27FC236}">
                <a16:creationId xmlns:a16="http://schemas.microsoft.com/office/drawing/2014/main" id="{7E561AD4-791C-DFDA-5A8F-3F45D7D76E33}"/>
              </a:ext>
            </a:extLst>
          </p:cNvPr>
          <p:cNvSpPr/>
          <p:nvPr/>
        </p:nvSpPr>
        <p:spPr>
          <a:xfrm>
            <a:off x="2601040"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3" name="四角形: 角を丸くする 42">
            <a:extLst>
              <a:ext uri="{FF2B5EF4-FFF2-40B4-BE49-F238E27FC236}">
                <a16:creationId xmlns:a16="http://schemas.microsoft.com/office/drawing/2014/main" id="{98A844D7-E611-9584-0346-13E9E4B1BDD8}"/>
              </a:ext>
            </a:extLst>
          </p:cNvPr>
          <p:cNvSpPr/>
          <p:nvPr/>
        </p:nvSpPr>
        <p:spPr>
          <a:xfrm>
            <a:off x="662368" y="3196910"/>
            <a:ext cx="852861" cy="185214"/>
          </a:xfrm>
          <a:prstGeom prst="roundRect">
            <a:avLst>
              <a:gd name="adj" fmla="val 40234"/>
            </a:avLst>
          </a:prstGeom>
          <a:solidFill>
            <a:srgbClr val="F2F2F2"/>
          </a:solidFill>
          <a:ln>
            <a:noFill/>
          </a:ln>
        </p:spPr>
        <p:txBody>
          <a:bodyPr wrap="square" lIns="36000" rIns="36000" anchor="ctr">
            <a:noAutofit/>
          </a:bodyPr>
          <a:lstStyle/>
          <a:p>
            <a:pPr algn="ctr" defTabSz="914400">
              <a:lnSpc>
                <a:spcPct val="110000"/>
              </a:lnSpc>
            </a:pPr>
            <a:r>
              <a:rPr lang="ja-JP" altLang="en-US" sz="900" dirty="0">
                <a:solidFill>
                  <a:sysClr val="windowText" lastClr="000000"/>
                </a:solidFill>
                <a:latin typeface="Meiryo UI"/>
                <a:ea typeface="Meiryo UI"/>
              </a:rPr>
              <a:t>参加企業</a:t>
            </a:r>
            <a:endParaRPr kumimoji="1" lang="en-US" altLang="ja-JP" sz="700" dirty="0">
              <a:solidFill>
                <a:sysClr val="windowText" lastClr="000000"/>
              </a:solidFill>
              <a:latin typeface="Meiryo UI"/>
              <a:ea typeface="Meiryo UI"/>
            </a:endParaRPr>
          </a:p>
        </p:txBody>
      </p:sp>
      <p:sp>
        <p:nvSpPr>
          <p:cNvPr id="47" name="テキスト ボックス 46">
            <a:extLst>
              <a:ext uri="{FF2B5EF4-FFF2-40B4-BE49-F238E27FC236}">
                <a16:creationId xmlns:a16="http://schemas.microsoft.com/office/drawing/2014/main" id="{043BC867-21A9-71F3-F921-3905A5A8A9DD}"/>
              </a:ext>
            </a:extLst>
          </p:cNvPr>
          <p:cNvSpPr txBox="1"/>
          <p:nvPr/>
        </p:nvSpPr>
        <p:spPr>
          <a:xfrm>
            <a:off x="415921" y="2136543"/>
            <a:ext cx="4992155" cy="3118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zh-TW" altLang="en-US" sz="1400" dirty="0">
                <a:solidFill>
                  <a:schemeClr val="tx1"/>
                </a:solidFill>
                <a:latin typeface="Meiryo UI" panose="020B0604030504040204" pitchFamily="50" charset="-128"/>
                <a:ea typeface="Meiryo UI" panose="020B0604030504040204" pitchFamily="50" charset="-128"/>
              </a:rPr>
              <a:t>基準年度＋</a:t>
            </a:r>
            <a:r>
              <a:rPr kumimoji="1" lang="en-US" altLang="zh-TW" sz="1400" dirty="0">
                <a:solidFill>
                  <a:schemeClr val="tx1"/>
                </a:solidFill>
                <a:latin typeface="Meiryo UI" panose="020B0604030504040204" pitchFamily="50" charset="-128"/>
                <a:ea typeface="Meiryo UI" panose="020B0604030504040204" pitchFamily="50" charset="-128"/>
              </a:rPr>
              <a:t>3</a:t>
            </a:r>
            <a:r>
              <a:rPr kumimoji="1" lang="zh-TW" altLang="en-US" sz="1400" dirty="0">
                <a:solidFill>
                  <a:schemeClr val="tx1"/>
                </a:solidFill>
                <a:latin typeface="Meiryo UI" panose="020B0604030504040204" pitchFamily="50" charset="-128"/>
                <a:ea typeface="Meiryo UI" panose="020B0604030504040204" pitchFamily="50" charset="-128"/>
              </a:rPr>
              <a:t>年後</a:t>
            </a:r>
            <a:r>
              <a:rPr kumimoji="1" lang="ja-JP" altLang="en-US" sz="1400" dirty="0">
                <a:solidFill>
                  <a:schemeClr val="tx1"/>
                </a:solidFill>
                <a:latin typeface="Meiryo UI" panose="020B0604030504040204" pitchFamily="50" charset="-128"/>
                <a:ea typeface="Meiryo UI" panose="020B0604030504040204" pitchFamily="50" charset="-128"/>
              </a:rPr>
              <a:t>におけるバリューチェーン・ビジネスモデル＞</a:t>
            </a:r>
          </a:p>
        </p:txBody>
      </p:sp>
      <p:sp>
        <p:nvSpPr>
          <p:cNvPr id="48" name="正方形/長方形 47">
            <a:extLst>
              <a:ext uri="{FF2B5EF4-FFF2-40B4-BE49-F238E27FC236}">
                <a16:creationId xmlns:a16="http://schemas.microsoft.com/office/drawing/2014/main" id="{286A12B8-D8F3-422C-1457-6AFBD1F1AD10}"/>
              </a:ext>
            </a:extLst>
          </p:cNvPr>
          <p:cNvSpPr/>
          <p:nvPr/>
        </p:nvSpPr>
        <p:spPr>
          <a:xfrm>
            <a:off x="510778" y="4731116"/>
            <a:ext cx="8884444" cy="135050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（（コンソーシアムの場合、）構成企業それぞれがどのような役割をもっているかを示し、加えて、シナジー効果により個社単独の取組み以上の波及効果が期待されることをご記載ください。）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（（個社単独の場合、）設備投資が与える取引先等への波及効果などをご記載ください。）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9" name="フリーフォーム: 図形 48">
            <a:extLst>
              <a:ext uri="{FF2B5EF4-FFF2-40B4-BE49-F238E27FC236}">
                <a16:creationId xmlns:a16="http://schemas.microsoft.com/office/drawing/2014/main" id="{54E2431B-B4FD-0B09-339B-7176C80BE500}"/>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50" name="フリーフォーム: 図形 49">
            <a:extLst>
              <a:ext uri="{FF2B5EF4-FFF2-40B4-BE49-F238E27FC236}">
                <a16:creationId xmlns:a16="http://schemas.microsoft.com/office/drawing/2014/main" id="{9F9B67A2-4EEC-4D4B-D2EF-AE302182466E}"/>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52" name="フリーフォーム: 図形 51">
            <a:extLst>
              <a:ext uri="{FF2B5EF4-FFF2-40B4-BE49-F238E27FC236}">
                <a16:creationId xmlns:a16="http://schemas.microsoft.com/office/drawing/2014/main" id="{7EB357D0-5BB1-8A9A-31B6-7AACB17B8E8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3" name="フリーフォーム: 図形 52">
            <a:extLst>
              <a:ext uri="{FF2B5EF4-FFF2-40B4-BE49-F238E27FC236}">
                <a16:creationId xmlns:a16="http://schemas.microsoft.com/office/drawing/2014/main" id="{396F91AB-DB2E-ED64-ACD3-752517AFA5FE}"/>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54" name="四角形: 角を丸くする 53">
            <a:extLst>
              <a:ext uri="{FF2B5EF4-FFF2-40B4-BE49-F238E27FC236}">
                <a16:creationId xmlns:a16="http://schemas.microsoft.com/office/drawing/2014/main" id="{BEDD073C-CA01-977D-E936-0C201C7A13E9}"/>
              </a:ext>
            </a:extLst>
          </p:cNvPr>
          <p:cNvSpPr/>
          <p:nvPr/>
        </p:nvSpPr>
        <p:spPr>
          <a:xfrm>
            <a:off x="510778" y="4588118"/>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dirty="0">
                <a:solidFill>
                  <a:schemeClr val="bg1"/>
                </a:solidFill>
                <a:latin typeface="Meiryo UI"/>
                <a:ea typeface="Meiryo UI"/>
              </a:rPr>
              <a:t>参加企業や地域企業への波及効果</a:t>
            </a:r>
            <a:endParaRPr kumimoji="1" lang="en-US" altLang="ja-JP" sz="1200" b="1" dirty="0">
              <a:solidFill>
                <a:schemeClr val="bg1"/>
              </a:solidFill>
              <a:latin typeface="Meiryo UI"/>
              <a:ea typeface="Meiryo UI"/>
            </a:endParaRPr>
          </a:p>
        </p:txBody>
      </p:sp>
      <p:sp>
        <p:nvSpPr>
          <p:cNvPr id="7" name="フリーフォーム: 図形 6">
            <a:extLst>
              <a:ext uri="{FF2B5EF4-FFF2-40B4-BE49-F238E27FC236}">
                <a16:creationId xmlns:a16="http://schemas.microsoft.com/office/drawing/2014/main" id="{5C87B50D-FE45-5738-2F44-88BC885B427E}"/>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 </a:t>
            </a:r>
            <a:endParaRPr kumimoji="1" lang="ja-JP" altLang="en-US" sz="800" b="1" dirty="0">
              <a:solidFill>
                <a:schemeClr val="bg1">
                  <a:lumMod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56461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364E919-C0EA-0F4A-2842-1AA6A3E3D00F}"/>
              </a:ext>
            </a:extLst>
          </p:cNvPr>
          <p:cNvSpPr/>
          <p:nvPr/>
        </p:nvSpPr>
        <p:spPr>
          <a:xfrm>
            <a:off x="0" y="0"/>
            <a:ext cx="9906000" cy="627681"/>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b="1" dirty="0">
                <a:solidFill>
                  <a:schemeClr val="bg1"/>
                </a:solidFill>
                <a:latin typeface="Meiryo UI" panose="020B0604030504040204" pitchFamily="50" charset="-128"/>
                <a:ea typeface="Meiryo UI" panose="020B0604030504040204" pitchFamily="50" charset="-128"/>
              </a:rPr>
              <a:t>成長投資計画書作成における留意事項　</a:t>
            </a:r>
            <a:r>
              <a:rPr kumimoji="1" lang="en-US" altLang="ja-JP" b="1" dirty="0">
                <a:solidFill>
                  <a:schemeClr val="bg1"/>
                </a:solidFill>
                <a:latin typeface="Meiryo UI" panose="020B0604030504040204" pitchFamily="50" charset="-128"/>
                <a:ea typeface="Meiryo UI" panose="020B0604030504040204" pitchFamily="50" charset="-128"/>
              </a:rPr>
              <a:t>【</a:t>
            </a:r>
            <a:r>
              <a:rPr kumimoji="1" lang="ja-JP" altLang="en-US" b="1" dirty="0">
                <a:solidFill>
                  <a:srgbClr val="FFFF00"/>
                </a:solidFill>
                <a:latin typeface="Meiryo UI" panose="020B0604030504040204" pitchFamily="50" charset="-128"/>
                <a:ea typeface="Meiryo UI" panose="020B0604030504040204" pitchFamily="50" charset="-128"/>
              </a:rPr>
              <a:t>本スライドは提出前に削除してください</a:t>
            </a:r>
            <a:r>
              <a:rPr kumimoji="1" lang="en-US" altLang="ja-JP" b="1" dirty="0">
                <a:solidFill>
                  <a:schemeClr val="bg1"/>
                </a:solidFill>
                <a:latin typeface="Meiryo UI" panose="020B0604030504040204" pitchFamily="50" charset="-128"/>
                <a:ea typeface="Meiryo UI" panose="020B0604030504040204" pitchFamily="50" charset="-128"/>
              </a:rPr>
              <a:t>】</a:t>
            </a:r>
          </a:p>
        </p:txBody>
      </p:sp>
      <p:sp>
        <p:nvSpPr>
          <p:cNvPr id="5"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300445" y="1019510"/>
            <a:ext cx="9348651" cy="5649738"/>
          </a:xfrm>
          <a:prstGeom prst="rect">
            <a:avLst/>
          </a:prstGeom>
        </p:spPr>
        <p:txBody>
          <a:bodyPr/>
          <a:lst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dirty="0"/>
              <a:t>本資料に記載している項目に必要情報を入力し、「成長投資計画書」を作成してください。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申請にあたっては、</a:t>
            </a:r>
            <a:r>
              <a:rPr kumimoji="1" lang="en-US" altLang="ja-JP" sz="1400" b="1" dirty="0">
                <a:solidFill>
                  <a:srgbClr val="FF0000"/>
                </a:solidFill>
              </a:rPr>
              <a:t>PDF</a:t>
            </a:r>
            <a:r>
              <a:rPr kumimoji="1" lang="ja-JP" altLang="en-US" sz="1400" b="1" dirty="0">
                <a:solidFill>
                  <a:srgbClr val="FF0000"/>
                </a:solidFill>
              </a:rPr>
              <a:t>形式に変換した上で提出してください</a:t>
            </a:r>
            <a:r>
              <a:rPr kumimoji="1" lang="ja-JP" altLang="en-US" sz="1400" dirty="0"/>
              <a:t>。</a:t>
            </a:r>
          </a:p>
          <a:p>
            <a:pPr marL="278606" indent="-278606">
              <a:lnSpc>
                <a:spcPct val="100000"/>
              </a:lnSpc>
              <a:spcBef>
                <a:spcPts val="0"/>
              </a:spcBef>
              <a:spcAft>
                <a:spcPts val="600"/>
              </a:spcAft>
              <a:buFont typeface="Arial" panose="020B0604020202020204" pitchFamily="34" charset="0"/>
              <a:buChar char="•"/>
            </a:pPr>
            <a:r>
              <a:rPr kumimoji="1" lang="ja-JP" altLang="en-US" sz="1400" dirty="0"/>
              <a:t>表紙含め、</a:t>
            </a:r>
            <a:r>
              <a:rPr kumimoji="1" lang="en-US" altLang="ja-JP" sz="1400" b="1" dirty="0">
                <a:solidFill>
                  <a:srgbClr val="FF0000"/>
                </a:solidFill>
              </a:rPr>
              <a:t>35</a:t>
            </a:r>
            <a:r>
              <a:rPr kumimoji="1" lang="ja-JP" altLang="en-US" sz="1400" b="1" dirty="0">
                <a:solidFill>
                  <a:srgbClr val="FF0000"/>
                </a:solidFill>
              </a:rPr>
              <a:t>ページ以内で作成</a:t>
            </a:r>
            <a:r>
              <a:rPr kumimoji="1" lang="ja-JP" altLang="en-US" sz="1400" dirty="0"/>
              <a:t>してください。</a:t>
            </a:r>
            <a:r>
              <a:rPr kumimoji="1" lang="en-US" altLang="ja-JP" sz="1400" dirty="0"/>
              <a:t>35</a:t>
            </a:r>
            <a:r>
              <a:rPr kumimoji="1" lang="ja-JP" altLang="en-US" sz="1400" dirty="0"/>
              <a:t>ページを超えている場合、審査を行わない場合があります。</a:t>
            </a:r>
          </a:p>
          <a:p>
            <a:pPr marL="278606" indent="-278606">
              <a:lnSpc>
                <a:spcPct val="100000"/>
              </a:lnSpc>
              <a:spcBef>
                <a:spcPts val="0"/>
              </a:spcBef>
              <a:spcAft>
                <a:spcPts val="600"/>
              </a:spcAft>
              <a:buFont typeface="Arial" panose="020B0604020202020204" pitchFamily="34" charset="0"/>
              <a:buChar char="•"/>
            </a:pPr>
            <a:r>
              <a:rPr kumimoji="1" lang="ja-JP" altLang="en-US" sz="1400" b="1" dirty="0">
                <a:solidFill>
                  <a:srgbClr val="FF0000"/>
                </a:solidFill>
              </a:rPr>
              <a:t>目次に示した各ページのタイトル・順番の変更はできません。</a:t>
            </a:r>
          </a:p>
          <a:p>
            <a:pPr marL="278606" indent="-278606">
              <a:lnSpc>
                <a:spcPct val="100000"/>
              </a:lnSpc>
              <a:spcBef>
                <a:spcPts val="0"/>
              </a:spcBef>
              <a:spcAft>
                <a:spcPts val="600"/>
              </a:spcAft>
              <a:buFont typeface="Arial" panose="020B0604020202020204" pitchFamily="34" charset="0"/>
              <a:buChar char="•"/>
            </a:pPr>
            <a:r>
              <a:rPr kumimoji="1" lang="ja-JP" altLang="en-US" sz="1400" dirty="0"/>
              <a:t>各ページのフォーマットはあくまで例示であり、資料の体裁（文字サイズ、図の大きさ）・分量を変えること（既存の中期経営計画・経営ビジョン等の引用・挿入等を含む）は可能です。具体的な例として、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dirty="0"/>
              <a:t>9</a:t>
            </a:r>
            <a:r>
              <a:rPr kumimoji="1" lang="ja-JP" altLang="en-US" sz="1400" dirty="0"/>
              <a:t>ページに</a:t>
            </a:r>
            <a:r>
              <a:rPr kumimoji="1" lang="en-US" altLang="ja-JP" sz="1400" dirty="0"/>
              <a:t>PPM</a:t>
            </a:r>
            <a:r>
              <a:rPr kumimoji="1" lang="ja-JP" altLang="en-US" sz="1400" dirty="0"/>
              <a:t>（プロダクト・ポートフォリオ・マネジメント）をフォーマットとして記載しておりますが、会社全体の事業ポートフォリオを整理するフレームワークの一例として掲載しておりますので、各象限・軸等を加筆・変更したり、別のフレームワークにより整理いただくことは構いません。ただし、</a:t>
            </a:r>
            <a:r>
              <a:rPr kumimoji="1" lang="ja-JP" altLang="en-US" sz="1400" b="1" dirty="0">
                <a:solidFill>
                  <a:srgbClr val="FF0000"/>
                </a:solidFill>
              </a:rPr>
              <a:t>各ページの記載ガイドについて十分な言及がない場合は、審査において十分に評価されない可能性があります</a:t>
            </a:r>
            <a:r>
              <a:rPr kumimoji="1" lang="ja-JP" altLang="en-US" sz="1400" dirty="0"/>
              <a:t>。なお、事実・データ等の記載は、その出典を明記してください。</a:t>
            </a:r>
            <a:endParaRPr kumimoji="1" lang="en-US" altLang="ja-JP"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記載する数字は、</a:t>
            </a:r>
            <a:r>
              <a:rPr kumimoji="1" lang="ja-JP" altLang="en-US" sz="1400" dirty="0">
                <a:solidFill>
                  <a:schemeClr val="tx1"/>
                </a:solidFill>
                <a:latin typeface="Meiryo UI" panose="020B0604030504040204" pitchFamily="50" charset="-128"/>
                <a:ea typeface="Meiryo UI" panose="020B0604030504040204" pitchFamily="50" charset="-128"/>
              </a:rPr>
              <a:t>成長投資計画書別紙</a:t>
            </a:r>
            <a:r>
              <a:rPr kumimoji="1" lang="ja-JP" altLang="en-US" sz="1400" dirty="0"/>
              <a:t>（</a:t>
            </a:r>
            <a:r>
              <a:rPr kumimoji="1" lang="en-US" altLang="ja-JP" sz="1400" dirty="0"/>
              <a:t>Excel</a:t>
            </a:r>
            <a:r>
              <a:rPr kumimoji="1" lang="ja-JP" altLang="en-US" sz="1400" dirty="0"/>
              <a:t>）</a:t>
            </a:r>
            <a:r>
              <a:rPr kumimoji="1" lang="ja-JP" altLang="en-US" sz="1400" dirty="0">
                <a:solidFill>
                  <a:schemeClr val="tx1"/>
                </a:solidFill>
                <a:latin typeface="Meiryo UI" panose="020B0604030504040204" pitchFamily="50" charset="-128"/>
                <a:ea typeface="Meiryo UI" panose="020B0604030504040204" pitchFamily="50" charset="-128"/>
              </a:rPr>
              <a:t>と整合させてください。</a:t>
            </a:r>
            <a:r>
              <a:rPr kumimoji="1" lang="ja-JP" altLang="en-US" sz="1400" dirty="0">
                <a:latin typeface="Meiryo UI" panose="020B0604030504040204" pitchFamily="50" charset="-128"/>
                <a:ea typeface="Meiryo UI" panose="020B0604030504040204" pitchFamily="50" charset="-128"/>
              </a:rPr>
              <a:t>コンソーシアム形式の場合は各社の合計数値を記入してください。</a:t>
            </a:r>
            <a:endParaRPr kumimoji="1" lang="ja-JP" altLang="en-US" sz="1400" dirty="0"/>
          </a:p>
          <a:p>
            <a:pPr marL="278606" indent="-278606">
              <a:lnSpc>
                <a:spcPct val="100000"/>
              </a:lnSpc>
              <a:spcBef>
                <a:spcPts val="0"/>
              </a:spcBef>
              <a:spcAft>
                <a:spcPts val="600"/>
              </a:spcAft>
              <a:buFont typeface="Arial" panose="020B0604020202020204" pitchFamily="34" charset="0"/>
              <a:buChar char="•"/>
            </a:pPr>
            <a:r>
              <a:rPr kumimoji="1" lang="ja-JP" altLang="en-US" sz="1400" dirty="0"/>
              <a:t>各ページの記載ガイド・吹き出しは提出時に削除してください。</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必要に応じて、参考資料（自由様式）を挿入してください。（補助事業に関する事業計画（</a:t>
            </a:r>
            <a:r>
              <a:rPr kumimoji="1" lang="en-US" altLang="ja-JP" sz="1400" dirty="0"/>
              <a:t>PL</a:t>
            </a:r>
            <a:r>
              <a:rPr kumimoji="1" lang="ja-JP" altLang="en-US" sz="1400" dirty="0"/>
              <a:t>・</a:t>
            </a:r>
            <a:r>
              <a:rPr kumimoji="1" lang="en-US" altLang="ja-JP" sz="1400" dirty="0"/>
              <a:t>CF</a:t>
            </a:r>
            <a:r>
              <a:rPr kumimoji="1" lang="ja-JP" altLang="en-US" sz="1400" dirty="0"/>
              <a:t>など）・</a:t>
            </a:r>
            <a:r>
              <a:rPr kumimoji="1" lang="en-US" altLang="ja-JP" sz="1400" dirty="0"/>
              <a:t>DCF</a:t>
            </a:r>
            <a:r>
              <a:rPr kumimoji="1" lang="ja-JP" altLang="en-US" sz="1400" dirty="0"/>
              <a:t>法等による投資の収益性評価など）</a:t>
            </a:r>
          </a:p>
          <a:p>
            <a:pPr marL="278606" indent="-278606">
              <a:lnSpc>
                <a:spcPct val="100000"/>
              </a:lnSpc>
              <a:spcBef>
                <a:spcPts val="0"/>
              </a:spcBef>
              <a:spcAft>
                <a:spcPts val="600"/>
              </a:spcAft>
              <a:buFont typeface="Arial" panose="020B0604020202020204" pitchFamily="34" charset="0"/>
              <a:buChar char="•"/>
            </a:pPr>
            <a:r>
              <a:rPr kumimoji="1" lang="ja-JP" altLang="en-US" sz="1400" dirty="0"/>
              <a:t>成長投資計画書のうち、</a:t>
            </a:r>
            <a:r>
              <a:rPr kumimoji="1" lang="ja-JP" altLang="en-US" sz="1400" b="1" dirty="0">
                <a:solidFill>
                  <a:srgbClr val="FF0000"/>
                </a:solidFill>
              </a:rPr>
              <a:t>「本スライドは採択された場合、交付決定後に</a:t>
            </a:r>
            <a:r>
              <a:rPr kumimoji="1" lang="en-US" altLang="ja-JP" sz="1400" b="1" dirty="0">
                <a:solidFill>
                  <a:srgbClr val="FF0000"/>
                </a:solidFill>
              </a:rPr>
              <a:t>HP</a:t>
            </a:r>
            <a:r>
              <a:rPr kumimoji="1" lang="ja-JP" altLang="en-US" sz="1400" b="1" dirty="0">
                <a:solidFill>
                  <a:srgbClr val="FF0000"/>
                </a:solidFill>
              </a:rPr>
              <a:t>上で掲載します」と記載があるスライドについては、事務局の</a:t>
            </a:r>
            <a:r>
              <a:rPr kumimoji="1" lang="en-US" altLang="ja-JP" sz="1400" b="1" dirty="0">
                <a:solidFill>
                  <a:srgbClr val="FF0000"/>
                </a:solidFill>
              </a:rPr>
              <a:t>HP</a:t>
            </a:r>
            <a:r>
              <a:rPr kumimoji="1" lang="ja-JP" altLang="en-US" sz="1400" b="1" dirty="0">
                <a:solidFill>
                  <a:srgbClr val="FF0000"/>
                </a:solidFill>
              </a:rPr>
              <a:t>に公開する予定ですので、記載内容にご留意ください</a:t>
            </a:r>
            <a:r>
              <a:rPr kumimoji="1" lang="ja-JP" altLang="en-US" sz="1400" dirty="0"/>
              <a:t>。なお、公表できない部分をマスキングする等の対応は致しかねます。</a:t>
            </a:r>
          </a:p>
          <a:p>
            <a:pPr marL="278606" indent="-278606">
              <a:lnSpc>
                <a:spcPct val="100000"/>
              </a:lnSpc>
              <a:spcBef>
                <a:spcPts val="0"/>
              </a:spcBef>
              <a:spcAft>
                <a:spcPts val="600"/>
              </a:spcAft>
              <a:buFont typeface="Arial" panose="020B0604020202020204" pitchFamily="34" charset="0"/>
              <a:buChar char="•"/>
            </a:pPr>
            <a:r>
              <a:rPr kumimoji="1" lang="ja-JP" altLang="en-US" sz="1400" dirty="0"/>
              <a:t>応募にあたっては、公募要領及び交付規程をご覧下さい。</a:t>
            </a:r>
            <a:r>
              <a:rPr kumimoji="1" lang="ja-JP" altLang="en-US" sz="1400" b="1" dirty="0">
                <a:solidFill>
                  <a:srgbClr val="FF0000"/>
                </a:solidFill>
              </a:rPr>
              <a:t>審査の結果、採択され、事業を実施するには、公募要領及び交付規程の内容に従って</a:t>
            </a:r>
            <a:r>
              <a:rPr kumimoji="1" lang="ja-JP" altLang="en-US" sz="1400" dirty="0"/>
              <a:t>いただくことが必要です。</a:t>
            </a:r>
          </a:p>
          <a:p>
            <a:pPr>
              <a:spcBef>
                <a:spcPts val="0"/>
              </a:spcBef>
              <a:spcAft>
                <a:spcPts val="600"/>
              </a:spcAft>
            </a:pPr>
            <a:endParaRPr lang="ja-JP" altLang="en-US" sz="1400" dirty="0"/>
          </a:p>
        </p:txBody>
      </p:sp>
    </p:spTree>
    <p:extLst>
      <p:ext uri="{BB962C8B-B14F-4D97-AF65-F5344CB8AC3E}">
        <p14:creationId xmlns:p14="http://schemas.microsoft.com/office/powerpoint/2010/main" val="1835955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／投資の規模</a:t>
            </a:r>
            <a:endParaRPr lang="ja-JP" altLang="en-US" dirty="0"/>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C166CE6A-152E-2F17-2B46-DFF6448D086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4EC0ED8A-3D8E-4459-29ED-02281F75A0E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92FEF118-A3A5-A084-0392-027259D0E824}"/>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32AC4419-2F59-20EA-0A4F-BA3AFCDA55A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a:t>
            </a:r>
          </a:p>
        </p:txBody>
      </p:sp>
      <p:sp>
        <p:nvSpPr>
          <p:cNvPr id="14" name="フリーフォーム: 図形 13">
            <a:extLst>
              <a:ext uri="{FF2B5EF4-FFF2-40B4-BE49-F238E27FC236}">
                <a16:creationId xmlns:a16="http://schemas.microsoft.com/office/drawing/2014/main" id="{EAD8D4C5-9612-C6E1-D81D-1B0E586CBED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graphicFrame>
        <p:nvGraphicFramePr>
          <p:cNvPr id="15" name="表 15">
            <a:extLst>
              <a:ext uri="{FF2B5EF4-FFF2-40B4-BE49-F238E27FC236}">
                <a16:creationId xmlns:a16="http://schemas.microsoft.com/office/drawing/2014/main" id="{570F0631-EF8B-8328-EE8C-3452842F6004}"/>
              </a:ext>
            </a:extLst>
          </p:cNvPr>
          <p:cNvGraphicFramePr>
            <a:graphicFrameLocks noGrp="1"/>
          </p:cNvGraphicFramePr>
          <p:nvPr>
            <p:extLst>
              <p:ext uri="{D42A27DB-BD31-4B8C-83A1-F6EECF244321}">
                <p14:modId xmlns:p14="http://schemas.microsoft.com/office/powerpoint/2010/main" val="3273180533"/>
              </p:ext>
            </p:extLst>
          </p:nvPr>
        </p:nvGraphicFramePr>
        <p:xfrm>
          <a:off x="489000" y="2458259"/>
          <a:ext cx="8928003" cy="2805600"/>
        </p:xfrm>
        <a:graphic>
          <a:graphicData uri="http://schemas.openxmlformats.org/drawingml/2006/table">
            <a:tbl>
              <a:tblPr firstRow="1" bandRow="1">
                <a:tableStyleId>{5C22544A-7EE6-4342-B048-85BDC9FD1C3A}</a:tableStyleId>
              </a:tblPr>
              <a:tblGrid>
                <a:gridCol w="1152000">
                  <a:extLst>
                    <a:ext uri="{9D8B030D-6E8A-4147-A177-3AD203B41FA5}">
                      <a16:colId xmlns:a16="http://schemas.microsoft.com/office/drawing/2014/main" val="3169601281"/>
                    </a:ext>
                  </a:extLst>
                </a:gridCol>
                <a:gridCol w="1991433">
                  <a:extLst>
                    <a:ext uri="{9D8B030D-6E8A-4147-A177-3AD203B41FA5}">
                      <a16:colId xmlns:a16="http://schemas.microsoft.com/office/drawing/2014/main" val="2008957846"/>
                    </a:ext>
                  </a:extLst>
                </a:gridCol>
                <a:gridCol w="964095">
                  <a:extLst>
                    <a:ext uri="{9D8B030D-6E8A-4147-A177-3AD203B41FA5}">
                      <a16:colId xmlns:a16="http://schemas.microsoft.com/office/drawing/2014/main" val="4242931742"/>
                    </a:ext>
                  </a:extLst>
                </a:gridCol>
                <a:gridCol w="964095">
                  <a:extLst>
                    <a:ext uri="{9D8B030D-6E8A-4147-A177-3AD203B41FA5}">
                      <a16:colId xmlns:a16="http://schemas.microsoft.com/office/drawing/2014/main" val="2350833029"/>
                    </a:ext>
                  </a:extLst>
                </a:gridCol>
                <a:gridCol w="964095">
                  <a:extLst>
                    <a:ext uri="{9D8B030D-6E8A-4147-A177-3AD203B41FA5}">
                      <a16:colId xmlns:a16="http://schemas.microsoft.com/office/drawing/2014/main" val="3940804484"/>
                    </a:ext>
                  </a:extLst>
                </a:gridCol>
                <a:gridCol w="964095">
                  <a:extLst>
                    <a:ext uri="{9D8B030D-6E8A-4147-A177-3AD203B41FA5}">
                      <a16:colId xmlns:a16="http://schemas.microsoft.com/office/drawing/2014/main" val="1933326502"/>
                    </a:ext>
                  </a:extLst>
                </a:gridCol>
                <a:gridCol w="964095">
                  <a:extLst>
                    <a:ext uri="{9D8B030D-6E8A-4147-A177-3AD203B41FA5}">
                      <a16:colId xmlns:a16="http://schemas.microsoft.com/office/drawing/2014/main" val="574974242"/>
                    </a:ext>
                  </a:extLst>
                </a:gridCol>
                <a:gridCol w="964095">
                  <a:extLst>
                    <a:ext uri="{9D8B030D-6E8A-4147-A177-3AD203B41FA5}">
                      <a16:colId xmlns:a16="http://schemas.microsoft.com/office/drawing/2014/main" val="2830091423"/>
                    </a:ext>
                  </a:extLst>
                </a:gridCol>
              </a:tblGrid>
              <a:tr h="0">
                <a:tc>
                  <a:txBody>
                    <a:bodyPr/>
                    <a:lstStyle/>
                    <a:p>
                      <a:r>
                        <a:rPr kumimoji="1" lang="ja-JP" altLang="en-US" sz="1000" dirty="0">
                          <a:latin typeface="Meiryo UI" panose="020B0604030504040204" pitchFamily="50" charset="-128"/>
                          <a:ea typeface="Meiryo UI" panose="020B0604030504040204" pitchFamily="50" charset="-128"/>
                        </a:rPr>
                        <a:t>対象</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項目</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2022</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2023</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2024</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2025</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algn="ct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本年度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2026</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tc>
                  <a:txBody>
                    <a:bodyPr/>
                    <a:lstStyle/>
                    <a:p>
                      <a:pPr algn="ctr"/>
                      <a:r>
                        <a:rPr kumimoji="1" lang="en-US" altLang="ja-JP"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2027</a:t>
                      </a:r>
                      <a:r>
                        <a:rPr kumimoji="1" lang="ja-JP" altLang="en-US" sz="10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年度</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50000"/>
                      </a:schemeClr>
                    </a:solidFill>
                  </a:tcPr>
                </a:tc>
                <a:extLst>
                  <a:ext uri="{0D108BD9-81ED-4DB2-BD59-A6C34878D82A}">
                    <a16:rowId xmlns:a16="http://schemas.microsoft.com/office/drawing/2014/main" val="3721737215"/>
                  </a:ext>
                </a:extLst>
              </a:tr>
              <a:tr h="0">
                <a:tc rowSpan="3">
                  <a:txBody>
                    <a:bodyPr/>
                    <a:lstStyle/>
                    <a:p>
                      <a:r>
                        <a:rPr kumimoji="1" lang="ja-JP" altLang="en-US" sz="1000" b="1">
                          <a:latin typeface="Meiryo UI" panose="020B0604030504040204" pitchFamily="50" charset="-128"/>
                          <a:ea typeface="Meiryo UI" panose="020B0604030504040204" pitchFamily="50" charset="-128"/>
                        </a:rPr>
                        <a:t>全社</a:t>
                      </a:r>
                      <a:endParaRPr kumimoji="1" lang="ja-JP" altLang="en-US"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a:latin typeface="Meiryo UI" panose="020B0604030504040204" pitchFamily="50" charset="-128"/>
                          <a:ea typeface="Meiryo UI" panose="020B0604030504040204" pitchFamily="50" charset="-128"/>
                        </a:rPr>
                        <a:t>売上高（百万円）</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587222542"/>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66855533"/>
                  </a:ext>
                </a:extLst>
              </a:tr>
              <a:tr h="0">
                <a:tc vMerge="1">
                  <a:txBody>
                    <a:bodyPr/>
                    <a:lstStyle/>
                    <a:p>
                      <a:endParaRPr kumimoji="1" lang="ja-JP" altLang="en-US" sz="1100" dirty="0"/>
                    </a:p>
                  </a:txBody>
                  <a:tcPr marL="100584" marR="100584" marT="34350" marB="34350"/>
                </a:tc>
                <a:tc>
                  <a:txBody>
                    <a:bodyPr/>
                    <a:lstStyle/>
                    <a:p>
                      <a:pPr algn="l"/>
                      <a:r>
                        <a:rPr kumimoji="1" lang="ja-JP" altLang="en-US" sz="1000">
                          <a:latin typeface="Meiryo UI" panose="020B0604030504040204" pitchFamily="50" charset="-128"/>
                          <a:ea typeface="Meiryo UI" panose="020B0604030504040204" pitchFamily="50" charset="-128"/>
                        </a:rPr>
                        <a:t>売上高設備投資比率（％）</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7%</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13%</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94899562"/>
                  </a:ext>
                </a:extLst>
              </a:tr>
              <a:tr h="0">
                <a:tc rowSpan="4">
                  <a:txBody>
                    <a:bodyPr/>
                    <a:lstStyle/>
                    <a:p>
                      <a:r>
                        <a:rPr kumimoji="1" lang="ja-JP" altLang="en-US" sz="1000" b="1" dirty="0">
                          <a:latin typeface="Meiryo UI" panose="020B0604030504040204" pitchFamily="50" charset="-128"/>
                          <a:ea typeface="Meiryo UI" panose="020B0604030504040204" pitchFamily="50" charset="-128"/>
                        </a:rPr>
                        <a:t>補助事業が含まれる事業</a:t>
                      </a:r>
                      <a:endParaRPr kumimoji="1" lang="en-US" altLang="ja-JP" sz="1000" b="1" dirty="0">
                        <a:latin typeface="Meiryo UI" panose="020B0604030504040204" pitchFamily="50" charset="-128"/>
                        <a:ea typeface="Meiryo UI" panose="020B0604030504040204" pitchFamily="50" charset="-128"/>
                      </a:endParaRPr>
                    </a:p>
                    <a:p>
                      <a:r>
                        <a:rPr kumimoji="1" lang="ja-JP" altLang="en-US" sz="1000" b="1" dirty="0">
                          <a:latin typeface="Meiryo UI" panose="020B0604030504040204" pitchFamily="50" charset="-128"/>
                          <a:ea typeface="Meiryo UI" panose="020B0604030504040204" pitchFamily="50" charset="-128"/>
                        </a:rPr>
                        <a:t>（事業セグメント）</a:t>
                      </a:r>
                      <a:endParaRPr kumimoji="1" lang="en-US" altLang="ja-JP"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71904366"/>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242962290"/>
                  </a:ext>
                </a:extLst>
              </a:tr>
              <a:tr h="0">
                <a:tc vMerge="1">
                  <a:txBody>
                    <a:bodyPr/>
                    <a:lstStyle/>
                    <a:p>
                      <a:endParaRPr kumimoji="1" lang="ja-JP" altLang="en-US"/>
                    </a:p>
                  </a:txBody>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614251343"/>
                  </a:ext>
                </a:extLst>
              </a:tr>
              <a:tr h="0">
                <a:tc vMerge="1">
                  <a:txBody>
                    <a:bodyPr/>
                    <a:lstStyle/>
                    <a:p>
                      <a:endParaRPr kumimoji="1" lang="ja-JP" altLang="en-US" sz="1100" dirty="0"/>
                    </a:p>
                  </a:txBody>
                  <a:tcPr marL="100584" marR="100584" marT="34350" marB="34350"/>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20%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68683297"/>
                  </a:ext>
                </a:extLst>
              </a:tr>
              <a:tr h="0">
                <a:tc rowSpan="4">
                  <a:txBody>
                    <a:bodyPr/>
                    <a:lstStyle/>
                    <a:p>
                      <a:r>
                        <a:rPr kumimoji="1" lang="ja-JP" altLang="en-US" sz="1000" b="1" dirty="0">
                          <a:latin typeface="Meiryo UI" panose="020B0604030504040204" pitchFamily="50" charset="-128"/>
                          <a:ea typeface="Meiryo UI" panose="020B0604030504040204" pitchFamily="50" charset="-128"/>
                        </a:rPr>
                        <a:t>補助事業</a:t>
                      </a:r>
                      <a:endParaRPr kumimoji="1" lang="en-US" altLang="ja-JP" sz="1000" b="1" dirty="0">
                        <a:latin typeface="Meiryo UI" panose="020B0604030504040204" pitchFamily="50" charset="-128"/>
                        <a:ea typeface="Meiryo UI" panose="020B0604030504040204" pitchFamily="50" charset="-128"/>
                      </a:endParaRPr>
                    </a:p>
                  </a:txBody>
                  <a:tcPr marL="101590" marR="101590"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売上高（百万円）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1673070463"/>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870229878"/>
                  </a:ext>
                </a:extLst>
              </a:tr>
              <a:tr h="0">
                <a:tc vMerge="1">
                  <a:txBody>
                    <a:bodyPr/>
                    <a:lstStyle/>
                    <a:p>
                      <a:endParaRPr kumimoji="1" lang="ja-JP" altLang="en-US"/>
                    </a:p>
                  </a:txBody>
                  <a:tcP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設備投資額（百万円）</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kumimoji="1"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4219320404"/>
                  </a:ext>
                </a:extLst>
              </a:tr>
              <a:tr h="0">
                <a:tc vMerge="1">
                  <a:txBody>
                    <a:bodyPr/>
                    <a:lstStyle/>
                    <a:p>
                      <a:endParaRPr kumimoji="1" lang="ja-JP" altLang="en-US" sz="1100" dirty="0"/>
                    </a:p>
                  </a:txBody>
                  <a:tcPr marL="100584" marR="100584"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algn="l"/>
                      <a:r>
                        <a:rPr kumimoji="1" lang="ja-JP" altLang="en-US" sz="1000" dirty="0">
                          <a:latin typeface="Meiryo UI" panose="020B0604030504040204" pitchFamily="50" charset="-128"/>
                          <a:ea typeface="Meiryo UI" panose="020B0604030504040204" pitchFamily="50" charset="-128"/>
                        </a:rPr>
                        <a:t>全社に占める割合（％）</a:t>
                      </a: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x</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20%</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a:latin typeface="Meiryo UI" panose="020B0604030504040204" pitchFamily="50" charset="-128"/>
                          <a:ea typeface="Meiryo UI" panose="020B0604030504040204" pitchFamily="50" charset="-128"/>
                        </a:rPr>
                        <a:t>18%</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tc>
                  <a:txBody>
                    <a:bodyPr/>
                    <a:lstStyle/>
                    <a:p>
                      <a:pPr algn="ctr"/>
                      <a:r>
                        <a:rPr kumimoji="1" lang="en-US" altLang="ja-JP" sz="1000" dirty="0">
                          <a:latin typeface="Meiryo UI" panose="020B0604030504040204" pitchFamily="50" charset="-128"/>
                          <a:ea typeface="Meiryo UI" panose="020B0604030504040204" pitchFamily="50" charset="-128"/>
                        </a:rPr>
                        <a:t>15%</a:t>
                      </a:r>
                      <a:endParaRPr kumimoji="1" lang="ja-JP" altLang="en-US" sz="1000" dirty="0">
                        <a:latin typeface="Meiryo UI" panose="020B0604030504040204" pitchFamily="50" charset="-128"/>
                        <a:ea typeface="Meiryo UI" panose="020B0604030504040204" pitchFamily="50" charset="-128"/>
                      </a:endParaRPr>
                    </a:p>
                  </a:txBody>
                  <a:tcPr marL="124152" marR="124152" marT="34350" marB="3435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398003022"/>
                  </a:ext>
                </a:extLst>
              </a:tr>
            </a:tbl>
          </a:graphicData>
        </a:graphic>
      </p:graphicFrame>
      <p:sp>
        <p:nvSpPr>
          <p:cNvPr id="16" name="テキスト ボックス 15">
            <a:extLst>
              <a:ext uri="{FF2B5EF4-FFF2-40B4-BE49-F238E27FC236}">
                <a16:creationId xmlns:a16="http://schemas.microsoft.com/office/drawing/2014/main" id="{2C5835BC-6AAA-FB50-AB0E-AFD77573B3CF}"/>
              </a:ext>
            </a:extLst>
          </p:cNvPr>
          <p:cNvSpPr txBox="1"/>
          <p:nvPr/>
        </p:nvSpPr>
        <p:spPr>
          <a:xfrm>
            <a:off x="415922" y="2136543"/>
            <a:ext cx="2443516"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売上高と設備投資額の推移</a:t>
            </a:r>
          </a:p>
        </p:txBody>
      </p:sp>
      <p:sp>
        <p:nvSpPr>
          <p:cNvPr id="17" name="正方形/長方形 16">
            <a:extLst>
              <a:ext uri="{FF2B5EF4-FFF2-40B4-BE49-F238E27FC236}">
                <a16:creationId xmlns:a16="http://schemas.microsoft.com/office/drawing/2014/main" id="{A349237E-DC6B-1394-E457-D9ABE87938A5}"/>
              </a:ext>
            </a:extLst>
          </p:cNvPr>
          <p:cNvSpPr/>
          <p:nvPr/>
        </p:nvSpPr>
        <p:spPr>
          <a:xfrm>
            <a:off x="510778" y="5471411"/>
            <a:ext cx="8884444" cy="95936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44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直近</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期においては、全社として売上高投資比率が</a:t>
            </a:r>
            <a:r>
              <a:rPr kumimoji="1" lang="en-US" altLang="ja-JP" sz="1200" dirty="0">
                <a:solidFill>
                  <a:schemeClr val="tx1"/>
                </a:solidFill>
                <a:latin typeface="Meiryo UI" panose="020B0604030504040204" pitchFamily="50" charset="-128"/>
                <a:ea typeface="Meiryo UI" panose="020B0604030504040204" pitchFamily="50" charset="-128"/>
              </a:rPr>
              <a:t>7%</a:t>
            </a:r>
            <a:r>
              <a:rPr kumimoji="1" lang="ja-JP" altLang="en-US" sz="1200" dirty="0">
                <a:solidFill>
                  <a:schemeClr val="tx1"/>
                </a:solidFill>
                <a:latin typeface="Meiryo UI" panose="020B0604030504040204" pitchFamily="50" charset="-128"/>
                <a:ea typeface="Meiryo UI" panose="020B0604030504040204" pitchFamily="50" charset="-128"/>
              </a:rPr>
              <a:t>で推移。補助事業が含まれる</a:t>
            </a:r>
            <a:r>
              <a:rPr kumimoji="1" lang="en-US" altLang="ja-JP" sz="1200" dirty="0">
                <a:solidFill>
                  <a:schemeClr val="tx1"/>
                </a:solidFill>
                <a:latin typeface="Meiryo UI" panose="020B0604030504040204" pitchFamily="50" charset="-128"/>
                <a:ea typeface="Meiryo UI" panose="020B0604030504040204" pitchFamily="50" charset="-128"/>
              </a:rPr>
              <a:t>xx</a:t>
            </a:r>
            <a:r>
              <a:rPr kumimoji="1" lang="ja-JP" altLang="en-US" sz="1200" dirty="0">
                <a:solidFill>
                  <a:schemeClr val="tx1"/>
                </a:solidFill>
                <a:latin typeface="Meiryo UI" panose="020B0604030504040204" pitchFamily="50" charset="-128"/>
                <a:ea typeface="Meiryo UI" panose="020B0604030504040204" pitchFamily="50" charset="-128"/>
              </a:rPr>
              <a:t>事業については、全社における売上比率と同等の設備投資を行ってきた。</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39303" indent="-139303">
              <a:buFont typeface="EYInterstate" panose="02000503020000020004" pitchFamily="2" charset="0"/>
              <a:buChar char="•"/>
            </a:pPr>
            <a:r>
              <a:rPr kumimoji="1" lang="en-US" altLang="ja-JP" sz="1200" dirty="0">
                <a:solidFill>
                  <a:schemeClr val="tx1"/>
                </a:solidFill>
                <a:latin typeface="Meiryo UI" panose="020B0604030504040204" pitchFamily="50" charset="-128"/>
                <a:ea typeface="Meiryo UI" panose="020B0604030504040204" pitchFamily="50" charset="-128"/>
              </a:rPr>
              <a:t>2027</a:t>
            </a:r>
            <a:r>
              <a:rPr kumimoji="1" lang="ja-JP" altLang="en-US" sz="1200" dirty="0">
                <a:solidFill>
                  <a:schemeClr val="tx1"/>
                </a:solidFill>
                <a:latin typeface="Meiryo UI" panose="020B0604030504040204" pitchFamily="50" charset="-128"/>
                <a:ea typeface="Meiryo UI" panose="020B0604030504040204" pitchFamily="50" charset="-128"/>
              </a:rPr>
              <a:t>年度には成長事業である当事業の更なる売上向上（全社の</a:t>
            </a:r>
            <a:r>
              <a:rPr kumimoji="1" lang="en-US" altLang="ja-JP" sz="1200" dirty="0">
                <a:solidFill>
                  <a:schemeClr val="tx1"/>
                </a:solidFill>
                <a:latin typeface="Meiryo UI" panose="020B0604030504040204" pitchFamily="50" charset="-128"/>
                <a:ea typeface="Meiryo UI" panose="020B0604030504040204" pitchFamily="50" charset="-128"/>
              </a:rPr>
              <a:t>15%</a:t>
            </a:r>
            <a:r>
              <a:rPr kumimoji="1" lang="ja-JP" altLang="en-US" sz="1200" dirty="0">
                <a:solidFill>
                  <a:schemeClr val="tx1"/>
                </a:solidFill>
                <a:latin typeface="Meiryo UI" panose="020B0604030504040204" pitchFamily="50" charset="-128"/>
                <a:ea typeface="Meiryo UI" panose="020B0604030504040204" pitchFamily="50" charset="-128"/>
              </a:rPr>
              <a:t>）を全社方針として定めており、本年度においては通常の設備投資に上乗せする形で本設備投資を行う予定であり、本年度の全社売上高設備投資比率は</a:t>
            </a:r>
            <a:r>
              <a:rPr kumimoji="1" lang="en-US" altLang="ja-JP" sz="1200" dirty="0">
                <a:solidFill>
                  <a:schemeClr val="tx1"/>
                </a:solidFill>
                <a:latin typeface="Meiryo UI" panose="020B0604030504040204" pitchFamily="50" charset="-128"/>
                <a:ea typeface="Meiryo UI" panose="020B0604030504040204" pitchFamily="50" charset="-128"/>
              </a:rPr>
              <a:t>13%</a:t>
            </a:r>
            <a:r>
              <a:rPr kumimoji="1" lang="ja-JP" altLang="en-US" sz="1200" dirty="0">
                <a:solidFill>
                  <a:schemeClr val="tx1"/>
                </a:solidFill>
                <a:latin typeface="Meiryo UI" panose="020B0604030504040204" pitchFamily="50" charset="-128"/>
                <a:ea typeface="Meiryo UI" panose="020B0604030504040204" pitchFamily="50" charset="-128"/>
              </a:rPr>
              <a:t>へ上昇する。</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8" name="四角形: 角を丸くする 17">
            <a:extLst>
              <a:ext uri="{FF2B5EF4-FFF2-40B4-BE49-F238E27FC236}">
                <a16:creationId xmlns:a16="http://schemas.microsoft.com/office/drawing/2014/main" id="{D44B59E8-DD2F-8385-5648-2E55C75D493A}"/>
              </a:ext>
            </a:extLst>
          </p:cNvPr>
          <p:cNvSpPr/>
          <p:nvPr/>
        </p:nvSpPr>
        <p:spPr>
          <a:xfrm>
            <a:off x="510778" y="5345113"/>
            <a:ext cx="2364158"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大規模成長投資であることの説明</a:t>
            </a:r>
            <a:endParaRPr kumimoji="1" lang="en-US" altLang="ja-JP" sz="1200" b="1" dirty="0">
              <a:solidFill>
                <a:schemeClr val="bg1"/>
              </a:solidFill>
              <a:latin typeface="Meiryo UI"/>
              <a:ea typeface="Meiryo UI"/>
            </a:endParaRPr>
          </a:p>
        </p:txBody>
      </p:sp>
    </p:spTree>
    <p:extLst>
      <p:ext uri="{BB962C8B-B14F-4D97-AF65-F5344CB8AC3E}">
        <p14:creationId xmlns:p14="http://schemas.microsoft.com/office/powerpoint/2010/main" val="2224971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／費用対効果</a:t>
            </a:r>
            <a:endParaRPr lang="ja-JP" altLang="en-US"/>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1BBEF7D0-DDF2-A364-0D78-FF39F4ED1E84}"/>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0" name="フリーフォーム: 図形 9">
            <a:extLst>
              <a:ext uri="{FF2B5EF4-FFF2-40B4-BE49-F238E27FC236}">
                <a16:creationId xmlns:a16="http://schemas.microsoft.com/office/drawing/2014/main" id="{FBFC20E8-6214-C1D6-4B60-FBC616DC95BB}"/>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1" name="フリーフォーム: 図形 10">
            <a:extLst>
              <a:ext uri="{FF2B5EF4-FFF2-40B4-BE49-F238E27FC236}">
                <a16:creationId xmlns:a16="http://schemas.microsoft.com/office/drawing/2014/main" id="{FADB7C4A-974E-FA06-B879-891AAABF7EB8}"/>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0E4A0EF-379E-1137-3375-D208B6E5CC87}"/>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5" name="正方形/長方形 14">
            <a:extLst>
              <a:ext uri="{FF2B5EF4-FFF2-40B4-BE49-F238E27FC236}">
                <a16:creationId xmlns:a16="http://schemas.microsoft.com/office/drawing/2014/main" id="{0901529A-A9B8-3A60-0C65-49EF192B3776}"/>
              </a:ext>
            </a:extLst>
          </p:cNvPr>
          <p:cNvSpPr/>
          <p:nvPr/>
        </p:nvSpPr>
        <p:spPr>
          <a:xfrm>
            <a:off x="578762" y="4272538"/>
            <a:ext cx="1020072"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費用対効果</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16" name="次の値と等しい 15">
            <a:extLst>
              <a:ext uri="{FF2B5EF4-FFF2-40B4-BE49-F238E27FC236}">
                <a16:creationId xmlns:a16="http://schemas.microsoft.com/office/drawing/2014/main" id="{7FF14E59-0C96-D808-AA51-59E0ACCF8B4B}"/>
              </a:ext>
            </a:extLst>
          </p:cNvPr>
          <p:cNvSpPr/>
          <p:nvPr/>
        </p:nvSpPr>
        <p:spPr>
          <a:xfrm>
            <a:off x="1606537" y="4326380"/>
            <a:ext cx="516155" cy="516155"/>
          </a:xfrm>
          <a:prstGeom prst="mathEqual">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2FC1929D-B2E5-6937-F0C8-25BCECA2988F}"/>
              </a:ext>
            </a:extLst>
          </p:cNvPr>
          <p:cNvSpPr/>
          <p:nvPr/>
        </p:nvSpPr>
        <p:spPr>
          <a:xfrm>
            <a:off x="2130395" y="4560638"/>
            <a:ext cx="1018800" cy="4763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57E46386-92BF-9339-0AB4-56A99D4EBEC6}"/>
              </a:ext>
            </a:extLst>
          </p:cNvPr>
          <p:cNvSpPr/>
          <p:nvPr/>
        </p:nvSpPr>
        <p:spPr>
          <a:xfrm>
            <a:off x="2130395" y="3890384"/>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付加価値</a:t>
            </a:r>
            <a:endParaRPr kumimoji="1" lang="en-US" altLang="ja-JP" sz="1200" b="1" kern="100" dirty="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増加額</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5F60E8DC-362A-E328-72B6-2B279CA4EA89}"/>
              </a:ext>
            </a:extLst>
          </p:cNvPr>
          <p:cNvSpPr/>
          <p:nvPr/>
        </p:nvSpPr>
        <p:spPr>
          <a:xfrm>
            <a:off x="2130395" y="4654338"/>
            <a:ext cx="1018800" cy="624193"/>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補助</a:t>
            </a:r>
            <a:r>
              <a:rPr kumimoji="1" lang="ja-JP" altLang="en-US" sz="1200" b="1" kern="100">
                <a:solidFill>
                  <a:schemeClr val="bg1"/>
                </a:solidFill>
                <a:latin typeface="Meiryo UI" panose="020B0604030504040204" pitchFamily="50" charset="-128"/>
                <a:ea typeface="Meiryo UI" panose="020B0604030504040204" pitchFamily="50" charset="-128"/>
              </a:rPr>
              <a:t>金の</a:t>
            </a:r>
            <a:endParaRPr kumimoji="1" lang="en-US" altLang="ja-JP" sz="1200" b="1" kern="100" dirty="0">
              <a:solidFill>
                <a:schemeClr val="bg1"/>
              </a:solidFill>
              <a:latin typeface="Meiryo UI" panose="020B0604030504040204" pitchFamily="50" charset="-128"/>
              <a:ea typeface="Meiryo UI" panose="020B0604030504040204" pitchFamily="50" charset="-128"/>
            </a:endParaRPr>
          </a:p>
          <a:p>
            <a:pPr marR="45720" indent="128016" algn="ctr" fontAlgn="ctr">
              <a:tabLst>
                <a:tab pos="2700020" algn="ctr"/>
                <a:tab pos="5400040" algn="r"/>
              </a:tabLst>
            </a:pPr>
            <a:r>
              <a:rPr kumimoji="1" lang="ja-JP" altLang="en-US" sz="1200" b="1" kern="100" dirty="0">
                <a:solidFill>
                  <a:schemeClr val="bg1"/>
                </a:solidFill>
                <a:latin typeface="Meiryo UI" panose="020B0604030504040204" pitchFamily="50" charset="-128"/>
                <a:ea typeface="Meiryo UI" panose="020B0604030504040204" pitchFamily="50" charset="-128"/>
              </a:rPr>
              <a:t>交付額</a:t>
            </a:r>
            <a:endParaRPr kumimoji="1" lang="ja-JP" altLang="ja-JP" sz="1200" b="1" kern="100" dirty="0">
              <a:solidFill>
                <a:schemeClr val="bg1"/>
              </a:solidFill>
              <a:latin typeface="Meiryo UI" panose="020B0604030504040204" pitchFamily="50" charset="-128"/>
              <a:ea typeface="Meiryo UI" panose="020B0604030504040204" pitchFamily="50" charset="-128"/>
            </a:endParaRPr>
          </a:p>
        </p:txBody>
      </p:sp>
      <p:sp>
        <p:nvSpPr>
          <p:cNvPr id="20" name="四角形: 角を丸くする 19">
            <a:extLst>
              <a:ext uri="{FF2B5EF4-FFF2-40B4-BE49-F238E27FC236}">
                <a16:creationId xmlns:a16="http://schemas.microsoft.com/office/drawing/2014/main" id="{0522A993-6E94-D552-BE0A-CD50E5C1857C}"/>
              </a:ext>
            </a:extLst>
          </p:cNvPr>
          <p:cNvSpPr/>
          <p:nvPr/>
        </p:nvSpPr>
        <p:spPr>
          <a:xfrm>
            <a:off x="617369" y="4825641"/>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a:t>
            </a:r>
          </a:p>
        </p:txBody>
      </p:sp>
      <p:sp>
        <p:nvSpPr>
          <p:cNvPr id="21" name="四角形: 角を丸くする 20">
            <a:extLst>
              <a:ext uri="{FF2B5EF4-FFF2-40B4-BE49-F238E27FC236}">
                <a16:creationId xmlns:a16="http://schemas.microsoft.com/office/drawing/2014/main" id="{EDACB390-7287-6764-88A6-C116019B3743}"/>
              </a:ext>
            </a:extLst>
          </p:cNvPr>
          <p:cNvSpPr/>
          <p:nvPr/>
        </p:nvSpPr>
        <p:spPr>
          <a:xfrm>
            <a:off x="2176704" y="5137739"/>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xx</a:t>
            </a:r>
            <a:r>
              <a:rPr kumimoji="1" lang="ja-JP" altLang="en-US" sz="1200" b="1" dirty="0">
                <a:solidFill>
                  <a:schemeClr val="bg1"/>
                </a:solidFill>
                <a:latin typeface="Meiryo UI"/>
                <a:ea typeface="Meiryo UI"/>
              </a:rPr>
              <a:t>百万円</a:t>
            </a:r>
            <a:endParaRPr kumimoji="1" lang="en-US" altLang="ja-JP" sz="1200" b="1" dirty="0">
              <a:solidFill>
                <a:schemeClr val="bg1"/>
              </a:solidFill>
              <a:latin typeface="Meiryo UI"/>
              <a:ea typeface="Meiryo UI"/>
            </a:endParaRPr>
          </a:p>
        </p:txBody>
      </p:sp>
      <p:sp>
        <p:nvSpPr>
          <p:cNvPr id="22" name="四角形: 角を丸くする 21">
            <a:extLst>
              <a:ext uri="{FF2B5EF4-FFF2-40B4-BE49-F238E27FC236}">
                <a16:creationId xmlns:a16="http://schemas.microsoft.com/office/drawing/2014/main" id="{62F0A136-B17C-ADEB-DCB0-06DA14E5CF8B}"/>
              </a:ext>
            </a:extLst>
          </p:cNvPr>
          <p:cNvSpPr/>
          <p:nvPr/>
        </p:nvSpPr>
        <p:spPr>
          <a:xfrm>
            <a:off x="2176704" y="3749592"/>
            <a:ext cx="926182" cy="28158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en-US" altLang="ja-JP" sz="1200" b="1" dirty="0">
                <a:solidFill>
                  <a:schemeClr val="bg1"/>
                </a:solidFill>
                <a:latin typeface="Meiryo UI"/>
                <a:ea typeface="Meiryo UI"/>
              </a:rPr>
              <a:t>xx</a:t>
            </a:r>
            <a:r>
              <a:rPr kumimoji="1" lang="ja-JP" altLang="en-US" sz="1200" b="1">
                <a:solidFill>
                  <a:schemeClr val="bg1"/>
                </a:solidFill>
                <a:latin typeface="Meiryo UI"/>
                <a:ea typeface="Meiryo UI"/>
              </a:rPr>
              <a:t>百万円</a:t>
            </a:r>
            <a:endParaRPr kumimoji="1" lang="en-US" altLang="ja-JP" sz="1200" b="1" dirty="0">
              <a:solidFill>
                <a:schemeClr val="bg1"/>
              </a:solidFill>
              <a:latin typeface="Meiryo UI"/>
              <a:ea typeface="Meiryo UI"/>
            </a:endParaRPr>
          </a:p>
        </p:txBody>
      </p:sp>
      <p:cxnSp>
        <p:nvCxnSpPr>
          <p:cNvPr id="23" name="直線矢印コネクタ 22">
            <a:extLst>
              <a:ext uri="{FF2B5EF4-FFF2-40B4-BE49-F238E27FC236}">
                <a16:creationId xmlns:a16="http://schemas.microsoft.com/office/drawing/2014/main" id="{DF854BA7-2A43-4DAC-7A09-DD453B626AE9}"/>
              </a:ext>
            </a:extLst>
          </p:cNvPr>
          <p:cNvCxnSpPr>
            <a:cxnSpLocks/>
          </p:cNvCxnSpPr>
          <p:nvPr/>
        </p:nvCxnSpPr>
        <p:spPr>
          <a:xfrm>
            <a:off x="3491183" y="3097326"/>
            <a:ext cx="5771105" cy="23820"/>
          </a:xfrm>
          <a:prstGeom prst="straightConnector1">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3539D0B3-C455-0169-3DDA-91DAA7F71AD3}"/>
              </a:ext>
            </a:extLst>
          </p:cNvPr>
          <p:cNvSpPr/>
          <p:nvPr/>
        </p:nvSpPr>
        <p:spPr>
          <a:xfrm>
            <a:off x="3491183" y="2513107"/>
            <a:ext cx="5771105" cy="436073"/>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en-US" altLang="ja-JP" sz="1200" b="1" dirty="0">
                <a:solidFill>
                  <a:schemeClr val="tx1"/>
                </a:solidFill>
                <a:latin typeface="Meiryo UI" panose="020B0604030504040204" pitchFamily="50" charset="-128"/>
                <a:ea typeface="Meiryo UI" panose="020B0604030504040204" pitchFamily="50" charset="-128"/>
              </a:rPr>
              <a:t>2.</a:t>
            </a:r>
            <a:r>
              <a:rPr kumimoji="1" lang="ja-JP" altLang="en-US" sz="1200" b="1">
                <a:solidFill>
                  <a:schemeClr val="tx1"/>
                </a:solidFill>
                <a:latin typeface="Meiryo UI" panose="020B0604030504040204" pitchFamily="50" charset="-128"/>
                <a:ea typeface="Meiryo UI" panose="020B0604030504040204" pitchFamily="50" charset="-128"/>
              </a:rPr>
              <a:t>先進性・成長性／労働生産性</a:t>
            </a:r>
            <a:r>
              <a:rPr kumimoji="1" lang="ja-JP" altLang="en-US" sz="1200" b="1" dirty="0">
                <a:solidFill>
                  <a:schemeClr val="tx1"/>
                </a:solidFill>
                <a:latin typeface="Meiryo UI" panose="020B0604030504040204" pitchFamily="50" charset="-128"/>
                <a:ea typeface="Meiryo UI" panose="020B0604030504040204" pitchFamily="50" charset="-128"/>
              </a:rPr>
              <a:t>向上の</a:t>
            </a:r>
            <a:r>
              <a:rPr kumimoji="1" lang="ja-JP" altLang="en-US" sz="1200" b="1">
                <a:solidFill>
                  <a:schemeClr val="tx1"/>
                </a:solidFill>
                <a:latin typeface="Meiryo UI" panose="020B0604030504040204" pitchFamily="50" charset="-128"/>
                <a:ea typeface="Meiryo UI" panose="020B0604030504040204" pitchFamily="50" charset="-128"/>
              </a:rPr>
              <a:t>見込み」にて記載済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BEC9B419-E80C-940D-0422-AD1C833FF9D4}"/>
              </a:ext>
            </a:extLst>
          </p:cNvPr>
          <p:cNvSpPr/>
          <p:nvPr/>
        </p:nvSpPr>
        <p:spPr>
          <a:xfrm>
            <a:off x="3491183" y="3367314"/>
            <a:ext cx="5771105" cy="2962598"/>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b="1" dirty="0">
                <a:solidFill>
                  <a:schemeClr val="tx1"/>
                </a:solidFill>
                <a:latin typeface="Meiryo UI" panose="020B0604030504040204" pitchFamily="50" charset="-128"/>
                <a:ea typeface="Meiryo UI" panose="020B0604030504040204" pitchFamily="50" charset="-128"/>
              </a:rPr>
              <a:t>（</a:t>
            </a:r>
            <a:r>
              <a:rPr kumimoji="1" lang="ja-JP" altLang="en-US" sz="1200" b="1" dirty="0">
                <a:solidFill>
                  <a:sysClr val="windowText" lastClr="000000"/>
                </a:solidFill>
                <a:latin typeface="Meiryo UI"/>
                <a:ea typeface="Meiryo UI"/>
              </a:rPr>
              <a:t>自社資源の有効活用や既存事業とのシナジー効果等</a:t>
            </a:r>
            <a:r>
              <a:rPr kumimoji="1" lang="ja-JP" altLang="en-US" sz="1200" dirty="0">
                <a:solidFill>
                  <a:schemeClr val="tx1"/>
                </a:solidFill>
                <a:latin typeface="Meiryo UI" panose="020B0604030504040204" pitchFamily="50" charset="-128"/>
                <a:ea typeface="Meiryo UI" panose="020B0604030504040204" pitchFamily="50" charset="-128"/>
              </a:rPr>
              <a:t>、補助事業を通じて効果的な取組とするための工夫点ご記載ください。）</a:t>
            </a:r>
          </a:p>
        </p:txBody>
      </p:sp>
      <p:cxnSp>
        <p:nvCxnSpPr>
          <p:cNvPr id="26" name="直線矢印コネクタ 25">
            <a:extLst>
              <a:ext uri="{FF2B5EF4-FFF2-40B4-BE49-F238E27FC236}">
                <a16:creationId xmlns:a16="http://schemas.microsoft.com/office/drawing/2014/main" id="{2A55BF6D-1EE9-B684-5066-28DDD6EE9A4B}"/>
              </a:ext>
            </a:extLst>
          </p:cNvPr>
          <p:cNvCxnSpPr>
            <a:cxnSpLocks/>
          </p:cNvCxnSpPr>
          <p:nvPr/>
        </p:nvCxnSpPr>
        <p:spPr>
          <a:xfrm>
            <a:off x="3316637" y="2382472"/>
            <a:ext cx="0" cy="3850142"/>
          </a:xfrm>
          <a:prstGeom prst="straightConnector1">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EA90DFBB-C7A9-F7E1-3FFC-03479FBED08A}"/>
              </a:ext>
            </a:extLst>
          </p:cNvPr>
          <p:cNvSpPr txBox="1"/>
          <p:nvPr/>
        </p:nvSpPr>
        <p:spPr>
          <a:xfrm>
            <a:off x="380177" y="2095938"/>
            <a:ext cx="2959744"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設備投資の費用対効果の見込み</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5CF4298B-010C-C748-B951-E31C5B648499}"/>
              </a:ext>
            </a:extLst>
          </p:cNvPr>
          <p:cNvSpPr txBox="1"/>
          <p:nvPr/>
        </p:nvSpPr>
        <p:spPr>
          <a:xfrm>
            <a:off x="3491182" y="2095938"/>
            <a:ext cx="5771105"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付加価値額変動理由および効果的な取組に向けた工夫点</a:t>
            </a:r>
          </a:p>
        </p:txBody>
      </p:sp>
      <p:sp>
        <p:nvSpPr>
          <p:cNvPr id="29" name="四角形: 角を丸くする 28">
            <a:extLst>
              <a:ext uri="{FF2B5EF4-FFF2-40B4-BE49-F238E27FC236}">
                <a16:creationId xmlns:a16="http://schemas.microsoft.com/office/drawing/2014/main" id="{48D4CA46-385A-81C6-EB64-1C6B58394511}"/>
              </a:ext>
            </a:extLst>
          </p:cNvPr>
          <p:cNvSpPr/>
          <p:nvPr/>
        </p:nvSpPr>
        <p:spPr>
          <a:xfrm>
            <a:off x="3484080" y="2360807"/>
            <a:ext cx="1675082"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付加価値額変動理由</a:t>
            </a:r>
            <a:endParaRPr kumimoji="1" lang="en-US" altLang="ja-JP" sz="1200" b="1" dirty="0">
              <a:solidFill>
                <a:schemeClr val="bg1"/>
              </a:solidFill>
              <a:latin typeface="Meiryo UI"/>
              <a:ea typeface="Meiryo UI"/>
            </a:endParaRPr>
          </a:p>
        </p:txBody>
      </p:sp>
      <p:sp>
        <p:nvSpPr>
          <p:cNvPr id="30" name="四角形: 角を丸くする 29">
            <a:extLst>
              <a:ext uri="{FF2B5EF4-FFF2-40B4-BE49-F238E27FC236}">
                <a16:creationId xmlns:a16="http://schemas.microsoft.com/office/drawing/2014/main" id="{91660AD4-92DC-57DB-BF46-7A2EE8AD5602}"/>
              </a:ext>
            </a:extLst>
          </p:cNvPr>
          <p:cNvSpPr/>
          <p:nvPr/>
        </p:nvSpPr>
        <p:spPr>
          <a:xfrm>
            <a:off x="3484079" y="3221973"/>
            <a:ext cx="2552511" cy="232714"/>
          </a:xfrm>
          <a:prstGeom prst="roundRect">
            <a:avLst>
              <a:gd name="adj" fmla="val 40234"/>
            </a:avLst>
          </a:prstGeom>
          <a:solidFill>
            <a:srgbClr val="002060"/>
          </a:solidFill>
          <a:ln>
            <a:noFill/>
          </a:ln>
        </p:spPr>
        <p:txBody>
          <a:bodyPr wrap="square" lIns="36000" rIns="36000" anchor="ctr">
            <a:noAutofit/>
          </a:bodyPr>
          <a:lstStyle/>
          <a:p>
            <a:pPr algn="ctr" defTabSz="914400"/>
            <a:r>
              <a:rPr kumimoji="1" lang="ja-JP" altLang="en-US" sz="1200" b="1" dirty="0">
                <a:solidFill>
                  <a:schemeClr val="bg1"/>
                </a:solidFill>
                <a:latin typeface="Meiryo UI"/>
                <a:ea typeface="Meiryo UI"/>
              </a:rPr>
              <a:t>自社資源の活用とシナジー効果</a:t>
            </a:r>
            <a:endParaRPr kumimoji="1" lang="en-US" altLang="ja-JP" sz="1200" b="1" dirty="0">
              <a:solidFill>
                <a:schemeClr val="bg1"/>
              </a:solidFill>
              <a:latin typeface="Meiryo UI"/>
              <a:ea typeface="Meiryo UI"/>
            </a:endParaRPr>
          </a:p>
        </p:txBody>
      </p:sp>
      <p:sp>
        <p:nvSpPr>
          <p:cNvPr id="35" name="正方形/長方形 34">
            <a:extLst>
              <a:ext uri="{FF2B5EF4-FFF2-40B4-BE49-F238E27FC236}">
                <a16:creationId xmlns:a16="http://schemas.microsoft.com/office/drawing/2014/main" id="{390C52AC-E5C2-7E95-1432-54A148503332}"/>
              </a:ext>
            </a:extLst>
          </p:cNvPr>
          <p:cNvSpPr/>
          <p:nvPr/>
        </p:nvSpPr>
        <p:spPr>
          <a:xfrm>
            <a:off x="3933496" y="4464472"/>
            <a:ext cx="577087" cy="531805"/>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モノ</a:t>
            </a:r>
            <a:endParaRPr kumimoji="1" lang="en-US" altLang="ja-JP" sz="1200" b="1" dirty="0">
              <a:solidFill>
                <a:schemeClr val="bg1"/>
              </a:solidFill>
              <a:latin typeface="Meiryo UI"/>
              <a:ea typeface="Meiryo UI"/>
            </a:endParaRPr>
          </a:p>
        </p:txBody>
      </p:sp>
      <p:sp>
        <p:nvSpPr>
          <p:cNvPr id="36" name="正方形/長方形 35">
            <a:extLst>
              <a:ext uri="{FF2B5EF4-FFF2-40B4-BE49-F238E27FC236}">
                <a16:creationId xmlns:a16="http://schemas.microsoft.com/office/drawing/2014/main" id="{6594407C-4102-76E1-4AD6-EB4A24CBCFD3}"/>
              </a:ext>
            </a:extLst>
          </p:cNvPr>
          <p:cNvSpPr/>
          <p:nvPr/>
        </p:nvSpPr>
        <p:spPr>
          <a:xfrm>
            <a:off x="4619465" y="4464472"/>
            <a:ext cx="4578779" cy="531805"/>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37" name="正方形/長方形 36">
            <a:extLst>
              <a:ext uri="{FF2B5EF4-FFF2-40B4-BE49-F238E27FC236}">
                <a16:creationId xmlns:a16="http://schemas.microsoft.com/office/drawing/2014/main" id="{C3F1F234-9D75-4007-0CFF-F464BB4C876B}"/>
              </a:ext>
            </a:extLst>
          </p:cNvPr>
          <p:cNvSpPr/>
          <p:nvPr/>
        </p:nvSpPr>
        <p:spPr>
          <a:xfrm>
            <a:off x="3933496" y="5020918"/>
            <a:ext cx="577087"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情報</a:t>
            </a:r>
            <a:endParaRPr kumimoji="1" lang="en-US" altLang="ja-JP" sz="1200" b="1" dirty="0">
              <a:solidFill>
                <a:schemeClr val="bg1"/>
              </a:solidFill>
              <a:latin typeface="Meiryo UI"/>
              <a:ea typeface="Meiryo UI"/>
            </a:endParaRPr>
          </a:p>
        </p:txBody>
      </p:sp>
      <p:sp>
        <p:nvSpPr>
          <p:cNvPr id="38" name="正方形/長方形 37">
            <a:extLst>
              <a:ext uri="{FF2B5EF4-FFF2-40B4-BE49-F238E27FC236}">
                <a16:creationId xmlns:a16="http://schemas.microsoft.com/office/drawing/2014/main" id="{75330FBA-489F-270E-3D0B-2B3E84E7BAD1}"/>
              </a:ext>
            </a:extLst>
          </p:cNvPr>
          <p:cNvSpPr/>
          <p:nvPr/>
        </p:nvSpPr>
        <p:spPr>
          <a:xfrm>
            <a:off x="4619465" y="502091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39" name="正方形/長方形 38">
            <a:extLst>
              <a:ext uri="{FF2B5EF4-FFF2-40B4-BE49-F238E27FC236}">
                <a16:creationId xmlns:a16="http://schemas.microsoft.com/office/drawing/2014/main" id="{C2918434-62E1-7CC7-710D-1AF904BEABB7}"/>
              </a:ext>
            </a:extLst>
          </p:cNvPr>
          <p:cNvSpPr/>
          <p:nvPr/>
        </p:nvSpPr>
        <p:spPr>
          <a:xfrm>
            <a:off x="3933496" y="3938765"/>
            <a:ext cx="577087" cy="501066"/>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kumimoji="1" lang="ja-JP" altLang="en-US" sz="1200" b="1" dirty="0">
                <a:solidFill>
                  <a:schemeClr val="bg1"/>
                </a:solidFill>
                <a:latin typeface="Meiryo UI"/>
                <a:ea typeface="Meiryo UI"/>
              </a:rPr>
              <a:t>ヒト</a:t>
            </a:r>
            <a:endParaRPr kumimoji="1" lang="en-US" altLang="ja-JP" sz="1200" b="1" dirty="0">
              <a:solidFill>
                <a:schemeClr val="bg1"/>
              </a:solidFill>
              <a:latin typeface="Meiryo UI"/>
              <a:ea typeface="Meiryo UI"/>
            </a:endParaRPr>
          </a:p>
        </p:txBody>
      </p:sp>
      <p:sp>
        <p:nvSpPr>
          <p:cNvPr id="40" name="正方形/長方形 39">
            <a:extLst>
              <a:ext uri="{FF2B5EF4-FFF2-40B4-BE49-F238E27FC236}">
                <a16:creationId xmlns:a16="http://schemas.microsoft.com/office/drawing/2014/main" id="{DDFCCFB3-9CDB-6CE2-931A-78F836F3037E}"/>
              </a:ext>
            </a:extLst>
          </p:cNvPr>
          <p:cNvSpPr/>
          <p:nvPr/>
        </p:nvSpPr>
        <p:spPr>
          <a:xfrm>
            <a:off x="4619465" y="3938765"/>
            <a:ext cx="4578779" cy="501066"/>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45" name="正方形/長方形 44">
            <a:extLst>
              <a:ext uri="{FF2B5EF4-FFF2-40B4-BE49-F238E27FC236}">
                <a16:creationId xmlns:a16="http://schemas.microsoft.com/office/drawing/2014/main" id="{FE6AE250-8AB8-DF33-8AA5-CA82C7436760}"/>
              </a:ext>
            </a:extLst>
          </p:cNvPr>
          <p:cNvSpPr/>
          <p:nvPr/>
        </p:nvSpPr>
        <p:spPr>
          <a:xfrm>
            <a:off x="3596423" y="3944102"/>
            <a:ext cx="319363" cy="1686870"/>
          </a:xfrm>
          <a:prstGeom prst="rect">
            <a:avLst/>
          </a:prstGeom>
          <a:solidFill>
            <a:schemeClr val="bg1">
              <a:lumMod val="50000"/>
            </a:schemeClr>
          </a:solidFill>
          <a:ln>
            <a:noFill/>
          </a:ln>
        </p:spPr>
        <p:txBody>
          <a:bodyPr vert="eaVert" wrap="square" lIns="36000" rIns="36000" anchor="ctr">
            <a:noAutofit/>
          </a:bodyPr>
          <a:lstStyle/>
          <a:p>
            <a:pPr algn="ctr" defTabSz="914400">
              <a:lnSpc>
                <a:spcPct val="110000"/>
              </a:lnSpc>
            </a:pPr>
            <a:r>
              <a:rPr lang="ja-JP" altLang="en-US" sz="1200" b="1" dirty="0">
                <a:solidFill>
                  <a:schemeClr val="bg1"/>
                </a:solidFill>
                <a:latin typeface="Meiryo UI"/>
                <a:ea typeface="Meiryo UI"/>
              </a:rPr>
              <a:t>自社資源の活用</a:t>
            </a:r>
            <a:endParaRPr kumimoji="1" lang="en-US" altLang="ja-JP" sz="1200" b="1" dirty="0">
              <a:solidFill>
                <a:schemeClr val="bg1"/>
              </a:solidFill>
              <a:latin typeface="Meiryo UI"/>
              <a:ea typeface="Meiryo UI"/>
            </a:endParaRPr>
          </a:p>
        </p:txBody>
      </p:sp>
      <p:sp>
        <p:nvSpPr>
          <p:cNvPr id="46" name="正方形/長方形 45">
            <a:extLst>
              <a:ext uri="{FF2B5EF4-FFF2-40B4-BE49-F238E27FC236}">
                <a16:creationId xmlns:a16="http://schemas.microsoft.com/office/drawing/2014/main" id="{14BCC5CC-D6E6-2664-7611-2F70FB51E923}"/>
              </a:ext>
            </a:extLst>
          </p:cNvPr>
          <p:cNvSpPr/>
          <p:nvPr/>
        </p:nvSpPr>
        <p:spPr>
          <a:xfrm>
            <a:off x="3600064" y="5659938"/>
            <a:ext cx="910520" cy="606979"/>
          </a:xfrm>
          <a:prstGeom prst="rect">
            <a:avLst/>
          </a:prstGeom>
          <a:solidFill>
            <a:schemeClr val="bg1">
              <a:lumMod val="50000"/>
            </a:schemeClr>
          </a:solidFill>
          <a:ln>
            <a:noFill/>
          </a:ln>
        </p:spPr>
        <p:txBody>
          <a:bodyPr wrap="square" lIns="36000" rIns="36000" anchor="ctr">
            <a:noAutofit/>
          </a:bodyPr>
          <a:lstStyle/>
          <a:p>
            <a:pPr algn="ctr" defTabSz="914400">
              <a:lnSpc>
                <a:spcPct val="110000"/>
              </a:lnSpc>
            </a:pPr>
            <a:r>
              <a:rPr lang="ja-JP" altLang="en-US" sz="1200" b="1" dirty="0">
                <a:solidFill>
                  <a:schemeClr val="bg1"/>
                </a:solidFill>
                <a:latin typeface="Meiryo UI"/>
                <a:ea typeface="Meiryo UI"/>
              </a:rPr>
              <a:t>シナジー効果</a:t>
            </a:r>
            <a:endParaRPr kumimoji="1" lang="en-US" altLang="ja-JP" sz="1200" b="1" dirty="0">
              <a:solidFill>
                <a:schemeClr val="bg1"/>
              </a:solidFill>
              <a:latin typeface="Meiryo UI"/>
              <a:ea typeface="Meiryo UI"/>
            </a:endParaRPr>
          </a:p>
        </p:txBody>
      </p:sp>
      <p:sp>
        <p:nvSpPr>
          <p:cNvPr id="47" name="正方形/長方形 46">
            <a:extLst>
              <a:ext uri="{FF2B5EF4-FFF2-40B4-BE49-F238E27FC236}">
                <a16:creationId xmlns:a16="http://schemas.microsoft.com/office/drawing/2014/main" id="{3EB74ADC-0F06-DB65-4D38-2213ECB0A485}"/>
              </a:ext>
            </a:extLst>
          </p:cNvPr>
          <p:cNvSpPr/>
          <p:nvPr/>
        </p:nvSpPr>
        <p:spPr>
          <a:xfrm>
            <a:off x="4619465" y="5659938"/>
            <a:ext cx="4578779" cy="606979"/>
          </a:xfrm>
          <a:prstGeom prst="rect">
            <a:avLst/>
          </a:prstGeom>
          <a:noFill/>
          <a:ln>
            <a:noFill/>
          </a:ln>
        </p:spPr>
        <p:txBody>
          <a:bodyPr wrap="square" lIns="36000" rIns="36000" anchor="ctr">
            <a:noAutofit/>
          </a:bodyPr>
          <a:lstStyle/>
          <a:p>
            <a:pPr defTabSz="914400">
              <a:lnSpc>
                <a:spcPct val="110000"/>
              </a:lnSpc>
            </a:pPr>
            <a:r>
              <a:rPr kumimoji="1" lang="en-US" altLang="ja-JP" sz="1200" dirty="0">
                <a:solidFill>
                  <a:sysClr val="windowText" lastClr="000000"/>
                </a:solidFill>
                <a:latin typeface="Meiryo UI"/>
                <a:ea typeface="Meiryo UI"/>
              </a:rPr>
              <a:t>xxx</a:t>
            </a:r>
          </a:p>
        </p:txBody>
      </p:sp>
      <p:sp>
        <p:nvSpPr>
          <p:cNvPr id="8" name="フリーフォーム: 図形 7">
            <a:extLst>
              <a:ext uri="{FF2B5EF4-FFF2-40B4-BE49-F238E27FC236}">
                <a16:creationId xmlns:a16="http://schemas.microsoft.com/office/drawing/2014/main" id="{225EB098-4B92-3AB8-C5B6-52CCE1F8ECBA}"/>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208005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077D523-390C-B523-5CFB-F1674E0F2CF6}"/>
              </a:ext>
            </a:extLst>
          </p:cNvPr>
          <p:cNvSpPr>
            <a:spLocks noGrp="1"/>
          </p:cNvSpPr>
          <p:nvPr>
            <p:ph type="title"/>
          </p:nvPr>
        </p:nvSpPr>
        <p:spPr>
          <a:xfrm>
            <a:off x="511875" y="239100"/>
            <a:ext cx="8883347" cy="166199"/>
          </a:xfrm>
        </p:spPr>
        <p:txBody>
          <a:bodyPr vert="horz"/>
          <a:lstStyle/>
          <a:p>
            <a:r>
              <a:rPr lang="ja-JP" altLang="en-US" dirty="0"/>
              <a:t>４</a:t>
            </a:r>
            <a:r>
              <a:rPr lang="en-US" altLang="ja-JP" sz="1200" dirty="0"/>
              <a:t>.</a:t>
            </a:r>
            <a:r>
              <a:rPr lang="ja-JP" altLang="en-US" sz="1200" dirty="0"/>
              <a:t>大規模投資</a:t>
            </a:r>
            <a:r>
              <a:rPr lang="ja-JP" altLang="en-US" dirty="0"/>
              <a:t>・費用対効果</a:t>
            </a:r>
            <a:r>
              <a:rPr lang="ja-JP" altLang="en-US" sz="1200" dirty="0"/>
              <a:t>／補助事業による行動変容への寄与</a:t>
            </a:r>
            <a:endParaRPr lang="ja-JP" altLang="en-US" dirty="0"/>
          </a:p>
        </p:txBody>
      </p:sp>
      <p:sp>
        <p:nvSpPr>
          <p:cNvPr id="4" name="テキスト プレースホルダー 3">
            <a:extLst>
              <a:ext uri="{FF2B5EF4-FFF2-40B4-BE49-F238E27FC236}">
                <a16:creationId xmlns:a16="http://schemas.microsoft.com/office/drawing/2014/main" id="{A2E0E6F0-8ED5-6DAD-EFDC-AF46E73D4DB9}"/>
              </a:ext>
            </a:extLst>
          </p:cNvPr>
          <p:cNvSpPr>
            <a:spLocks noGrp="1"/>
          </p:cNvSpPr>
          <p:nvPr>
            <p:ph type="body" sz="quarter" idx="15"/>
          </p:nvPr>
        </p:nvSpPr>
        <p:spPr/>
        <p:txBody>
          <a:bodyPr/>
          <a:lstStyle/>
          <a:p>
            <a:endParaRPr lang="ja-JP" altLang="en-US"/>
          </a:p>
        </p:txBody>
      </p:sp>
      <p:sp>
        <p:nvSpPr>
          <p:cNvPr id="10" name="フリーフォーム: 図形 9">
            <a:extLst>
              <a:ext uri="{FF2B5EF4-FFF2-40B4-BE49-F238E27FC236}">
                <a16:creationId xmlns:a16="http://schemas.microsoft.com/office/drawing/2014/main" id="{E608924F-73CC-A21D-8C5F-B1285D5903DB}"/>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E54B341B-6F18-A757-002D-EB7250A5F3BD}"/>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3C8DD350-19A0-5D42-CBCF-408767C4C67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4" name="フリーフォーム: 図形 13">
            <a:extLst>
              <a:ext uri="{FF2B5EF4-FFF2-40B4-BE49-F238E27FC236}">
                <a16:creationId xmlns:a16="http://schemas.microsoft.com/office/drawing/2014/main" id="{6261D77B-5C04-08A0-710B-C456FBD40013}"/>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50" name="吹き出し: 四角形 49">
            <a:extLst>
              <a:ext uri="{FF2B5EF4-FFF2-40B4-BE49-F238E27FC236}">
                <a16:creationId xmlns:a16="http://schemas.microsoft.com/office/drawing/2014/main" id="{AB190713-7661-0A5D-7137-6C8D9D38BB21}"/>
              </a:ext>
            </a:extLst>
          </p:cNvPr>
          <p:cNvSpPr/>
          <p:nvPr/>
        </p:nvSpPr>
        <p:spPr>
          <a:xfrm>
            <a:off x="552872" y="5391541"/>
            <a:ext cx="4360151" cy="717973"/>
          </a:xfrm>
          <a:prstGeom prst="wedgeRectCallout">
            <a:avLst>
              <a:gd name="adj1" fmla="val -12542"/>
              <a:gd name="adj2" fmla="val -67017"/>
            </a:avLst>
          </a:prstGeom>
          <a:solidFill>
            <a:schemeClr val="bg1"/>
          </a:solid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補助事業実施により申請者の行動変容に繋がり、全社の将来の投資額・賃上げ率・売上成長率の向上に繋がることをお示しください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8E33490A-D6EC-2CFA-0F2E-9598DFC3171C}"/>
              </a:ext>
            </a:extLst>
          </p:cNvPr>
          <p:cNvSpPr/>
          <p:nvPr/>
        </p:nvSpPr>
        <p:spPr>
          <a:xfrm>
            <a:off x="5027216" y="2698988"/>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dirty="0">
                <a:solidFill>
                  <a:schemeClr val="tx1"/>
                </a:solidFill>
                <a:latin typeface="Meiryo UI" panose="020B0604030504040204" pitchFamily="50" charset="-128"/>
                <a:ea typeface="Meiryo UI" panose="020B0604030504040204" pitchFamily="50" charset="-128"/>
              </a:rPr>
              <a:t>これまでよりも積極的な投資計画や成長計画の策定等に繋げるアプローチをご記載ください</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2" name="四角形: 角を丸くする 51">
            <a:extLst>
              <a:ext uri="{FF2B5EF4-FFF2-40B4-BE49-F238E27FC236}">
                <a16:creationId xmlns:a16="http://schemas.microsoft.com/office/drawing/2014/main" id="{2016BD2B-AD1F-0ED9-039F-D4575A504272}"/>
              </a:ext>
            </a:extLst>
          </p:cNvPr>
          <p:cNvSpPr/>
          <p:nvPr/>
        </p:nvSpPr>
        <p:spPr>
          <a:xfrm>
            <a:off x="5027216" y="2568143"/>
            <a:ext cx="2420064" cy="206138"/>
          </a:xfrm>
          <a:prstGeom prst="roundRect">
            <a:avLst>
              <a:gd name="adj" fmla="val 40234"/>
            </a:avLst>
          </a:prstGeom>
          <a:solidFill>
            <a:srgbClr val="002060"/>
          </a:solidFill>
          <a:ln>
            <a:noFill/>
          </a:ln>
        </p:spPr>
        <p:txBody>
          <a:bodyPr wrap="square" lIns="36000" rIns="36000" anchor="ctr">
            <a:noAutofit/>
          </a:bodyPr>
          <a:lstStyle/>
          <a:p>
            <a:pPr algn="ctr"/>
            <a:r>
              <a:rPr lang="ja-JP" altLang="en-US" sz="1200" b="1" dirty="0">
                <a:solidFill>
                  <a:schemeClr val="bg1"/>
                </a:solidFill>
                <a:latin typeface="Meiryo UI"/>
                <a:ea typeface="Meiryo UI"/>
              </a:rPr>
              <a:t>積極的な投資・成長計画の策定</a:t>
            </a:r>
            <a:endParaRPr lang="en-US" altLang="ja-JP" sz="1200" b="1" dirty="0">
              <a:solidFill>
                <a:schemeClr val="bg1"/>
              </a:solidFill>
              <a:latin typeface="Meiryo UI"/>
              <a:ea typeface="Meiryo UI"/>
            </a:endParaRPr>
          </a:p>
        </p:txBody>
      </p:sp>
      <p:sp>
        <p:nvSpPr>
          <p:cNvPr id="53" name="正方形/長方形 52">
            <a:extLst>
              <a:ext uri="{FF2B5EF4-FFF2-40B4-BE49-F238E27FC236}">
                <a16:creationId xmlns:a16="http://schemas.microsoft.com/office/drawing/2014/main" id="{69D39DA4-72B6-A2E4-3387-2266C6D7E9D0}"/>
              </a:ext>
            </a:extLst>
          </p:cNvPr>
          <p:cNvSpPr/>
          <p:nvPr/>
        </p:nvSpPr>
        <p:spPr>
          <a:xfrm>
            <a:off x="5027216" y="4533310"/>
            <a:ext cx="4324454" cy="157620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108000" rIns="74295" bIns="37148" numCol="1" spcCol="0" rtlCol="0" fromWordArt="0" anchor="t" anchorCtr="0" forceAA="0" compatLnSpc="1">
            <a:prstTxWarp prst="textNoShape">
              <a:avLst/>
            </a:prstTxWarp>
            <a:noAutofit/>
          </a:bodyPr>
          <a:lstStyle/>
          <a:p>
            <a:pPr marL="139303" indent="-139303">
              <a:buFont typeface="EYInterstate" panose="02000503020000020004" pitchFamily="2"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補助事業をきっかけとして、</a:t>
            </a:r>
            <a:r>
              <a:rPr kumimoji="1" lang="ja-JP" altLang="en-US" sz="1200" b="1" dirty="0">
                <a:solidFill>
                  <a:schemeClr val="tx1"/>
                </a:solidFill>
                <a:latin typeface="Meiryo UI" panose="020B0604030504040204" pitchFamily="50" charset="-128"/>
                <a:ea typeface="Meiryo UI" panose="020B0604030504040204" pitchFamily="50" charset="-128"/>
              </a:rPr>
              <a:t>これまでよりも高い賃上げ率を継続的に実現するために実施する具体的な内容をご記載ください</a:t>
            </a:r>
          </a:p>
        </p:txBody>
      </p:sp>
      <p:sp>
        <p:nvSpPr>
          <p:cNvPr id="54" name="四角形: 角を丸くする 53">
            <a:extLst>
              <a:ext uri="{FF2B5EF4-FFF2-40B4-BE49-F238E27FC236}">
                <a16:creationId xmlns:a16="http://schemas.microsoft.com/office/drawing/2014/main" id="{E8F57767-2998-CFC4-D31C-1505215F37BE}"/>
              </a:ext>
            </a:extLst>
          </p:cNvPr>
          <p:cNvSpPr/>
          <p:nvPr/>
        </p:nvSpPr>
        <p:spPr>
          <a:xfrm>
            <a:off x="5027216" y="4402465"/>
            <a:ext cx="2420064" cy="206138"/>
          </a:xfrm>
          <a:prstGeom prst="roundRect">
            <a:avLst>
              <a:gd name="adj" fmla="val 40234"/>
            </a:avLst>
          </a:prstGeom>
          <a:solidFill>
            <a:srgbClr val="002060"/>
          </a:solidFill>
          <a:ln>
            <a:noFill/>
          </a:ln>
        </p:spPr>
        <p:txBody>
          <a:bodyPr wrap="square" lIns="36000" rIns="36000" anchor="ctr">
            <a:noAutofit/>
          </a:bodyPr>
          <a:lstStyle/>
          <a:p>
            <a:pPr algn="ctr" defTabSz="914400"/>
            <a:r>
              <a:rPr lang="ja-JP" altLang="en-US" sz="1200" b="1" dirty="0">
                <a:solidFill>
                  <a:schemeClr val="bg1"/>
                </a:solidFill>
                <a:latin typeface="Meiryo UI"/>
                <a:ea typeface="Meiryo UI"/>
              </a:rPr>
              <a:t>継続的な賃上げの実施</a:t>
            </a:r>
            <a:endParaRPr kumimoji="1" lang="en-US" altLang="ja-JP" sz="1200" b="1" dirty="0">
              <a:solidFill>
                <a:schemeClr val="bg1"/>
              </a:solidFill>
              <a:latin typeface="Meiryo UI"/>
              <a:ea typeface="Meiryo UI"/>
            </a:endParaRPr>
          </a:p>
        </p:txBody>
      </p:sp>
      <p:sp>
        <p:nvSpPr>
          <p:cNvPr id="68" name="正方形/長方形 67">
            <a:extLst>
              <a:ext uri="{FF2B5EF4-FFF2-40B4-BE49-F238E27FC236}">
                <a16:creationId xmlns:a16="http://schemas.microsoft.com/office/drawing/2014/main" id="{63AA85D0-4F91-B553-A8B0-AECDBEE86FD2}"/>
              </a:ext>
            </a:extLst>
          </p:cNvPr>
          <p:cNvSpPr/>
          <p:nvPr/>
        </p:nvSpPr>
        <p:spPr>
          <a:xfrm>
            <a:off x="1277824" y="2760009"/>
            <a:ext cx="1441761"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従前の計画の場合</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1" name="正方形/長方形 70">
            <a:extLst>
              <a:ext uri="{FF2B5EF4-FFF2-40B4-BE49-F238E27FC236}">
                <a16:creationId xmlns:a16="http://schemas.microsoft.com/office/drawing/2014/main" id="{96BDAA90-C62C-C896-3518-55D0FBB304F4}"/>
              </a:ext>
            </a:extLst>
          </p:cNvPr>
          <p:cNvSpPr/>
          <p:nvPr/>
        </p:nvSpPr>
        <p:spPr>
          <a:xfrm>
            <a:off x="3319877" y="2936768"/>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2" name="正方形/長方形 71">
            <a:extLst>
              <a:ext uri="{FF2B5EF4-FFF2-40B4-BE49-F238E27FC236}">
                <a16:creationId xmlns:a16="http://schemas.microsoft.com/office/drawing/2014/main" id="{306C9881-3830-E30F-814A-DF2997EF5321}"/>
              </a:ext>
            </a:extLst>
          </p:cNvPr>
          <p:cNvSpPr/>
          <p:nvPr/>
        </p:nvSpPr>
        <p:spPr>
          <a:xfrm>
            <a:off x="3320382" y="2760009"/>
            <a:ext cx="1446079"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050" kern="10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補助事業実施</a:t>
            </a:r>
            <a:r>
              <a:rPr lang="ja-JP" altLang="en-US"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の場合</a:t>
            </a:r>
            <a:endParaRPr lang="ja-JP" altLang="ja-JP" sz="105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75" name="正方形/長方形 74">
            <a:extLst>
              <a:ext uri="{FF2B5EF4-FFF2-40B4-BE49-F238E27FC236}">
                <a16:creationId xmlns:a16="http://schemas.microsoft.com/office/drawing/2014/main" id="{F9EAD15C-48BF-E9A5-CFE7-E4DC0F4883AA}"/>
              </a:ext>
            </a:extLst>
          </p:cNvPr>
          <p:cNvSpPr/>
          <p:nvPr/>
        </p:nvSpPr>
        <p:spPr>
          <a:xfrm>
            <a:off x="517080" y="2936768"/>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投資額</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6" name="正方形/長方形 19">
            <a:extLst>
              <a:ext uri="{FF2B5EF4-FFF2-40B4-BE49-F238E27FC236}">
                <a16:creationId xmlns:a16="http://schemas.microsoft.com/office/drawing/2014/main" id="{8368DFC4-1FCD-2B74-DE57-B938444D5A55}"/>
              </a:ext>
            </a:extLst>
          </p:cNvPr>
          <p:cNvSpPr/>
          <p:nvPr/>
        </p:nvSpPr>
        <p:spPr>
          <a:xfrm>
            <a:off x="552872" y="2137797"/>
            <a:ext cx="4334125"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補助事業実施による将来の投資額・賃上げ率・売上成長率の変化</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78" name="正方形/長方形 77">
            <a:extLst>
              <a:ext uri="{FF2B5EF4-FFF2-40B4-BE49-F238E27FC236}">
                <a16:creationId xmlns:a16="http://schemas.microsoft.com/office/drawing/2014/main" id="{44EB9FDD-192E-AE96-F85F-E0729DCD54E4}"/>
              </a:ext>
            </a:extLst>
          </p:cNvPr>
          <p:cNvSpPr/>
          <p:nvPr/>
        </p:nvSpPr>
        <p:spPr>
          <a:xfrm>
            <a:off x="3319877" y="3652947"/>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9" name="正方形/長方形 78">
            <a:extLst>
              <a:ext uri="{FF2B5EF4-FFF2-40B4-BE49-F238E27FC236}">
                <a16:creationId xmlns:a16="http://schemas.microsoft.com/office/drawing/2014/main" id="{2A8521D4-5B51-5B04-B7E3-AB9CD06DE293}"/>
              </a:ext>
            </a:extLst>
          </p:cNvPr>
          <p:cNvSpPr/>
          <p:nvPr/>
        </p:nvSpPr>
        <p:spPr>
          <a:xfrm>
            <a:off x="517080" y="3652947"/>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賃上げ率</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1" name="正方形/長方形 80">
            <a:extLst>
              <a:ext uri="{FF2B5EF4-FFF2-40B4-BE49-F238E27FC236}">
                <a16:creationId xmlns:a16="http://schemas.microsoft.com/office/drawing/2014/main" id="{FC148CB4-38EF-0A1F-F334-FE52DFBA1FF6}"/>
              </a:ext>
            </a:extLst>
          </p:cNvPr>
          <p:cNvSpPr/>
          <p:nvPr/>
        </p:nvSpPr>
        <p:spPr>
          <a:xfrm>
            <a:off x="3319877" y="4369126"/>
            <a:ext cx="1441761" cy="668795"/>
          </a:xfrm>
          <a:prstGeom prst="rect">
            <a:avLst/>
          </a:prstGeom>
          <a:solidFill>
            <a:srgbClr val="DBEEF4"/>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2" name="正方形/長方形 81">
            <a:extLst>
              <a:ext uri="{FF2B5EF4-FFF2-40B4-BE49-F238E27FC236}">
                <a16:creationId xmlns:a16="http://schemas.microsoft.com/office/drawing/2014/main" id="{7D109EC7-B428-CF38-0429-26821ED981B4}"/>
              </a:ext>
            </a:extLst>
          </p:cNvPr>
          <p:cNvSpPr/>
          <p:nvPr/>
        </p:nvSpPr>
        <p:spPr>
          <a:xfrm>
            <a:off x="517080" y="4369126"/>
            <a:ext cx="772719" cy="6687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fontAlgn="ctr">
              <a:tabLst>
                <a:tab pos="2700020" algn="ctr"/>
                <a:tab pos="5400040" algn="r"/>
              </a:tabLst>
            </a:pPr>
            <a:r>
              <a:rPr lang="ja-JP" altLang="en-US" sz="1200" dirty="0">
                <a:solidFill>
                  <a:schemeClr val="tx1"/>
                </a:solidFill>
                <a:latin typeface="Arial" panose="020B0604020202020204" pitchFamily="34" charset="0"/>
                <a:ea typeface="Meiryo UI" panose="020B0604030504040204" pitchFamily="50" charset="-128"/>
              </a:rPr>
              <a:t>年間</a:t>
            </a:r>
            <a:br>
              <a:rPr lang="en-US" altLang="ja-JP" sz="1200" dirty="0">
                <a:solidFill>
                  <a:schemeClr val="tx1"/>
                </a:solidFill>
                <a:latin typeface="Arial" panose="020B0604020202020204" pitchFamily="34" charset="0"/>
                <a:ea typeface="Meiryo UI" panose="020B0604030504040204" pitchFamily="50" charset="-128"/>
              </a:rPr>
            </a:br>
            <a:r>
              <a:rPr lang="ja-JP" altLang="en-US" sz="1200" dirty="0">
                <a:solidFill>
                  <a:schemeClr val="tx1"/>
                </a:solidFill>
                <a:latin typeface="Arial" panose="020B0604020202020204" pitchFamily="34" charset="0"/>
                <a:ea typeface="Meiryo UI" panose="020B0604030504040204" pitchFamily="50" charset="-128"/>
              </a:rPr>
              <a:t>売上成長率</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3" name="正方形/長方形 19">
            <a:extLst>
              <a:ext uri="{FF2B5EF4-FFF2-40B4-BE49-F238E27FC236}">
                <a16:creationId xmlns:a16="http://schemas.microsoft.com/office/drawing/2014/main" id="{36721D2E-C980-DB44-EC31-0CF1AA2CF344}"/>
              </a:ext>
            </a:extLst>
          </p:cNvPr>
          <p:cNvSpPr/>
          <p:nvPr/>
        </p:nvSpPr>
        <p:spPr>
          <a:xfrm>
            <a:off x="5017976" y="2137797"/>
            <a:ext cx="4333693" cy="325627"/>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ja-JP" altLang="en-US" sz="1200" b="1" i="0" u="none" strike="noStrike" dirty="0">
                <a:solidFill>
                  <a:schemeClr val="bg1"/>
                </a:solidFill>
                <a:effectLst/>
                <a:latin typeface="Arial" panose="020B0604020202020204" pitchFamily="34" charset="0"/>
                <a:ea typeface="Meiryo UI" panose="020B0604030504040204" pitchFamily="50" charset="-128"/>
              </a:rPr>
              <a:t>具体的な行動変容</a:t>
            </a:r>
            <a:r>
              <a:rPr lang="ja-JP" altLang="en-US" sz="1200" b="1" dirty="0">
                <a:solidFill>
                  <a:schemeClr val="bg1"/>
                </a:solidFill>
                <a:latin typeface="Arial" panose="020B0604020202020204" pitchFamily="34" charset="0"/>
                <a:ea typeface="Meiryo UI" panose="020B0604030504040204" pitchFamily="50" charset="-128"/>
              </a:rPr>
              <a:t>の内容</a:t>
            </a:r>
            <a:endParaRPr lang="ja-JP" altLang="ja-JP" sz="12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85" name="二等辺三角形 84">
            <a:extLst>
              <a:ext uri="{FF2B5EF4-FFF2-40B4-BE49-F238E27FC236}">
                <a16:creationId xmlns:a16="http://schemas.microsoft.com/office/drawing/2014/main" id="{9FBE687D-67A8-0027-E742-5E644DAE962F}"/>
              </a:ext>
            </a:extLst>
          </p:cNvPr>
          <p:cNvSpPr/>
          <p:nvPr/>
        </p:nvSpPr>
        <p:spPr>
          <a:xfrm rot="5400000">
            <a:off x="2483609" y="3922397"/>
            <a:ext cx="1141379" cy="181358"/>
          </a:xfrm>
          <a:prstGeom prst="triangle">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buClr>
                <a:schemeClr val="accent1"/>
              </a:buClr>
            </a:pPr>
            <a:endParaRPr kumimoji="1" lang="ja-JP" altLang="en-US" sz="1200" dirty="0">
              <a:solidFill>
                <a:schemeClr val="tx2"/>
              </a:solidFill>
            </a:endParaRPr>
          </a:p>
        </p:txBody>
      </p:sp>
      <p:sp>
        <p:nvSpPr>
          <p:cNvPr id="69" name="正方形/長方形 68">
            <a:extLst>
              <a:ext uri="{FF2B5EF4-FFF2-40B4-BE49-F238E27FC236}">
                <a16:creationId xmlns:a16="http://schemas.microsoft.com/office/drawing/2014/main" id="{48B43417-78D5-3589-0FBA-CC1AF80913A8}"/>
              </a:ext>
            </a:extLst>
          </p:cNvPr>
          <p:cNvSpPr/>
          <p:nvPr/>
        </p:nvSpPr>
        <p:spPr>
          <a:xfrm>
            <a:off x="1277824" y="2936768"/>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77" name="正方形/長方形 76">
            <a:extLst>
              <a:ext uri="{FF2B5EF4-FFF2-40B4-BE49-F238E27FC236}">
                <a16:creationId xmlns:a16="http://schemas.microsoft.com/office/drawing/2014/main" id="{78B6C714-BD4E-0C44-9FE2-EFA84FD448C6}"/>
              </a:ext>
            </a:extLst>
          </p:cNvPr>
          <p:cNvSpPr/>
          <p:nvPr/>
        </p:nvSpPr>
        <p:spPr>
          <a:xfrm>
            <a:off x="1277824" y="3652947"/>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0" name="正方形/長方形 79">
            <a:extLst>
              <a:ext uri="{FF2B5EF4-FFF2-40B4-BE49-F238E27FC236}">
                <a16:creationId xmlns:a16="http://schemas.microsoft.com/office/drawing/2014/main" id="{CC1D4980-EDA8-4EA0-34F3-304316B84C97}"/>
              </a:ext>
            </a:extLst>
          </p:cNvPr>
          <p:cNvSpPr/>
          <p:nvPr/>
        </p:nvSpPr>
        <p:spPr>
          <a:xfrm>
            <a:off x="1277824" y="4369126"/>
            <a:ext cx="1441761" cy="668795"/>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fontAlgn="ctr">
              <a:tabLst>
                <a:tab pos="2700020" algn="ctr"/>
                <a:tab pos="5400040" algn="r"/>
              </a:tabLst>
            </a:pPr>
            <a:r>
              <a:rPr lang="en-US" altLang="ja-JP" sz="1200" i="0" u="none" strike="noStrike" dirty="0">
                <a:solidFill>
                  <a:schemeClr val="tx1"/>
                </a:solidFill>
                <a:effectLst/>
                <a:latin typeface="Arial" panose="020B0604020202020204" pitchFamily="34" charset="0"/>
                <a:ea typeface="Meiryo UI" panose="020B0604030504040204" pitchFamily="50" charset="-128"/>
              </a:rPr>
              <a:t>XX</a:t>
            </a:r>
            <a:endParaRPr lang="ja-JP" altLang="ja-JP" sz="1200" i="0" u="none" strike="noStrike" dirty="0">
              <a:solidFill>
                <a:schemeClr val="tx1"/>
              </a:solidFill>
              <a:effectLst/>
              <a:latin typeface="Arial" panose="020B0604020202020204" pitchFamily="34" charset="0"/>
              <a:ea typeface="Meiryo UI" panose="020B0604030504040204" pitchFamily="50" charset="-128"/>
            </a:endParaRPr>
          </a:p>
        </p:txBody>
      </p:sp>
      <p:sp>
        <p:nvSpPr>
          <p:cNvPr id="86" name="正方形/長方形 19">
            <a:extLst>
              <a:ext uri="{FF2B5EF4-FFF2-40B4-BE49-F238E27FC236}">
                <a16:creationId xmlns:a16="http://schemas.microsoft.com/office/drawing/2014/main" id="{86B66596-146C-BBB6-42AC-246895010924}"/>
              </a:ext>
            </a:extLst>
          </p:cNvPr>
          <p:cNvSpPr/>
          <p:nvPr/>
        </p:nvSpPr>
        <p:spPr>
          <a:xfrm>
            <a:off x="2420172"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88" name="正方形/長方形 19">
            <a:extLst>
              <a:ext uri="{FF2B5EF4-FFF2-40B4-BE49-F238E27FC236}">
                <a16:creationId xmlns:a16="http://schemas.microsoft.com/office/drawing/2014/main" id="{BB32C54F-528E-FC1E-4283-6399FAD147F4}"/>
              </a:ext>
            </a:extLst>
          </p:cNvPr>
          <p:cNvSpPr/>
          <p:nvPr/>
        </p:nvSpPr>
        <p:spPr>
          <a:xfrm>
            <a:off x="2466664"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89" name="正方形/長方形 19">
            <a:extLst>
              <a:ext uri="{FF2B5EF4-FFF2-40B4-BE49-F238E27FC236}">
                <a16:creationId xmlns:a16="http://schemas.microsoft.com/office/drawing/2014/main" id="{B8702AED-61C4-12F2-43A3-9A0AC43F4CF8}"/>
              </a:ext>
            </a:extLst>
          </p:cNvPr>
          <p:cNvSpPr/>
          <p:nvPr/>
        </p:nvSpPr>
        <p:spPr>
          <a:xfrm>
            <a:off x="2466664"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95" name="正方形/長方形 19">
            <a:extLst>
              <a:ext uri="{FF2B5EF4-FFF2-40B4-BE49-F238E27FC236}">
                <a16:creationId xmlns:a16="http://schemas.microsoft.com/office/drawing/2014/main" id="{6A2159A4-904E-CFA4-D771-EF5CB25E2E82}"/>
              </a:ext>
            </a:extLst>
          </p:cNvPr>
          <p:cNvSpPr/>
          <p:nvPr/>
        </p:nvSpPr>
        <p:spPr>
          <a:xfrm>
            <a:off x="4530261" y="4120016"/>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96" name="正方形/長方形 19">
            <a:extLst>
              <a:ext uri="{FF2B5EF4-FFF2-40B4-BE49-F238E27FC236}">
                <a16:creationId xmlns:a16="http://schemas.microsoft.com/office/drawing/2014/main" id="{CFE0B920-5D3B-B7CB-6F4F-3515ABEF2FC4}"/>
              </a:ext>
            </a:extLst>
          </p:cNvPr>
          <p:cNvSpPr/>
          <p:nvPr/>
        </p:nvSpPr>
        <p:spPr>
          <a:xfrm>
            <a:off x="4530261" y="4855760"/>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800" i="0" u="none" strike="noStrike" kern="100" dirty="0">
                <a:solidFill>
                  <a:schemeClr val="tx1"/>
                </a:solidFill>
                <a:effectLst/>
                <a:latin typeface="Meiryo UI" panose="020B0604030504040204" pitchFamily="50" charset="-128"/>
                <a:ea typeface="Meiryo UI" panose="020B0604030504040204" pitchFamily="50" charset="-128"/>
              </a:rPr>
              <a:t>%</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100" name="正方形/長方形 19">
            <a:extLst>
              <a:ext uri="{FF2B5EF4-FFF2-40B4-BE49-F238E27FC236}">
                <a16:creationId xmlns:a16="http://schemas.microsoft.com/office/drawing/2014/main" id="{5269D151-8617-5CB3-6336-94C60D79395D}"/>
              </a:ext>
            </a:extLst>
          </p:cNvPr>
          <p:cNvSpPr/>
          <p:nvPr/>
        </p:nvSpPr>
        <p:spPr>
          <a:xfrm>
            <a:off x="4486134" y="3412812"/>
            <a:ext cx="231377" cy="163178"/>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sp>
        <p:nvSpPr>
          <p:cNvPr id="7" name="フリーフォーム: 図形 6">
            <a:extLst>
              <a:ext uri="{FF2B5EF4-FFF2-40B4-BE49-F238E27FC236}">
                <a16:creationId xmlns:a16="http://schemas.microsoft.com/office/drawing/2014/main" id="{BFC25D3D-0F3C-E156-2E8D-93D5187D985C}"/>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dirty="0">
                <a:solidFill>
                  <a:schemeClr val="bg1"/>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615870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実現可能性／実施体制</a:t>
            </a:r>
            <a:r>
              <a:rPr lang="en-US" altLang="ja-JP" sz="1200" dirty="0"/>
              <a:t>1/2</a:t>
            </a:r>
            <a:endParaRPr lang="ja-JP" altLang="en-US"/>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フリーフォーム: 図形 8">
            <a:extLst>
              <a:ext uri="{FF2B5EF4-FFF2-40B4-BE49-F238E27FC236}">
                <a16:creationId xmlns:a16="http://schemas.microsoft.com/office/drawing/2014/main" id="{F2551CE5-672C-6102-13F2-417C7DB3364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1" name="フリーフォーム: 図形 10">
            <a:extLst>
              <a:ext uri="{FF2B5EF4-FFF2-40B4-BE49-F238E27FC236}">
                <a16:creationId xmlns:a16="http://schemas.microsoft.com/office/drawing/2014/main" id="{F0221388-7445-521A-0EEC-E1F417048D6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2" name="フリーフォーム: 図形 11">
            <a:extLst>
              <a:ext uri="{FF2B5EF4-FFF2-40B4-BE49-F238E27FC236}">
                <a16:creationId xmlns:a16="http://schemas.microsoft.com/office/drawing/2014/main" id="{FB99268D-8050-A8AE-AA95-9DC6BC97E95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3" name="フリーフォーム: 図形 12">
            <a:extLst>
              <a:ext uri="{FF2B5EF4-FFF2-40B4-BE49-F238E27FC236}">
                <a16:creationId xmlns:a16="http://schemas.microsoft.com/office/drawing/2014/main" id="{1577D44B-E494-C726-6283-5132C45356B1}"/>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4" name="フリーフォーム: 図形 13">
            <a:extLst>
              <a:ext uri="{FF2B5EF4-FFF2-40B4-BE49-F238E27FC236}">
                <a16:creationId xmlns:a16="http://schemas.microsoft.com/office/drawing/2014/main" id="{EC901896-ACE3-4941-AC82-F4281E337DFB}"/>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 </a:t>
            </a:r>
          </a:p>
        </p:txBody>
      </p:sp>
      <p:sp>
        <p:nvSpPr>
          <p:cNvPr id="16" name="テキスト ボックス 15">
            <a:extLst>
              <a:ext uri="{FF2B5EF4-FFF2-40B4-BE49-F238E27FC236}">
                <a16:creationId xmlns:a16="http://schemas.microsoft.com/office/drawing/2014/main" id="{4FC6A348-23BC-D729-DF52-084385CA2891}"/>
              </a:ext>
            </a:extLst>
          </p:cNvPr>
          <p:cNvSpPr txBox="1"/>
          <p:nvPr/>
        </p:nvSpPr>
        <p:spPr>
          <a:xfrm>
            <a:off x="7755821" y="2068163"/>
            <a:ext cx="1648057" cy="3681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主要な担当者を記載</a:t>
            </a:r>
          </a:p>
        </p:txBody>
      </p:sp>
      <p:sp>
        <p:nvSpPr>
          <p:cNvPr id="33" name="正方形/長方形 32">
            <a:extLst>
              <a:ext uri="{FF2B5EF4-FFF2-40B4-BE49-F238E27FC236}">
                <a16:creationId xmlns:a16="http://schemas.microsoft.com/office/drawing/2014/main" id="{89830888-7C7A-EC15-8E93-B8AA4578E2F4}"/>
              </a:ext>
            </a:extLst>
          </p:cNvPr>
          <p:cNvSpPr/>
          <p:nvPr/>
        </p:nvSpPr>
        <p:spPr>
          <a:xfrm>
            <a:off x="3383033"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5832700"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255D67DD-BE7C-AFEA-B6BB-E6E1D0FE33F6}"/>
              </a:ext>
            </a:extLst>
          </p:cNvPr>
          <p:cNvSpPr/>
          <p:nvPr/>
        </p:nvSpPr>
        <p:spPr>
          <a:xfrm>
            <a:off x="5832700"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510778" y="1937551"/>
            <a:ext cx="2031486" cy="21999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2" name="コネクタ: カギ線 21">
            <a:extLst>
              <a:ext uri="{FF2B5EF4-FFF2-40B4-BE49-F238E27FC236}">
                <a16:creationId xmlns:a16="http://schemas.microsoft.com/office/drawing/2014/main" id="{227AA594-FE95-F55D-39C0-FD0916C6B1BF}"/>
              </a:ext>
            </a:extLst>
          </p:cNvPr>
          <p:cNvCxnSpPr>
            <a:cxnSpLocks/>
            <a:stCxn id="33" idx="3"/>
            <a:endCxn id="39" idx="1"/>
          </p:cNvCxnSpPr>
          <p:nvPr/>
        </p:nvCxnSpPr>
        <p:spPr>
          <a:xfrm>
            <a:off x="5183033" y="2745268"/>
            <a:ext cx="649667" cy="1012195"/>
          </a:xfrm>
          <a:prstGeom prst="bentConnector3">
            <a:avLst>
              <a:gd name="adj1" fmla="val 50000"/>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18E30B6-6887-3435-2AE6-9A4F3E3322E2}"/>
              </a:ext>
            </a:extLst>
          </p:cNvPr>
          <p:cNvCxnSpPr>
            <a:cxnSpLocks/>
            <a:stCxn id="33" idx="3"/>
            <a:endCxn id="38" idx="1"/>
          </p:cNvCxnSpPr>
          <p:nvPr/>
        </p:nvCxnSpPr>
        <p:spPr>
          <a:xfrm>
            <a:off x="5183033" y="2745268"/>
            <a:ext cx="649667"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CF6FD914-AB97-A09F-B59B-AED8493CE5D6}"/>
              </a:ext>
            </a:extLst>
          </p:cNvPr>
          <p:cNvSpPr/>
          <p:nvPr/>
        </p:nvSpPr>
        <p:spPr>
          <a:xfrm>
            <a:off x="1218374"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統括責任者</a:t>
            </a:r>
            <a:endParaRPr lang="ja-JP" altLang="ja-JP" sz="1200"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67" name="正方形/長方形 66">
            <a:extLst>
              <a:ext uri="{FF2B5EF4-FFF2-40B4-BE49-F238E27FC236}">
                <a16:creationId xmlns:a16="http://schemas.microsoft.com/office/drawing/2014/main" id="{05E80C02-64E0-5979-0674-8458C0578572}"/>
              </a:ext>
            </a:extLst>
          </p:cNvPr>
          <p:cNvSpPr/>
          <p:nvPr/>
        </p:nvSpPr>
        <p:spPr>
          <a:xfrm>
            <a:off x="1218374" y="2439268"/>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en-US" altLang="ja-JP" sz="1200" b="0" i="0" u="none" strike="noStrike" dirty="0">
                <a:solidFill>
                  <a:schemeClr val="tx1"/>
                </a:solidFill>
                <a:effectLst/>
                <a:latin typeface="Meiryo UI" panose="020B0604030504040204" pitchFamily="50" charset="-128"/>
                <a:ea typeface="Meiryo UI" panose="020B0604030504040204" pitchFamily="50" charset="-128"/>
              </a:rPr>
              <a:t>XXX</a:t>
            </a:r>
            <a:endParaRPr lang="ja-JP" altLang="ja-JP" sz="1200" b="0" i="0" u="none" strike="noStrike" dirty="0">
              <a:solidFill>
                <a:schemeClr val="tx1"/>
              </a:solidFill>
              <a:effectLst/>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96948577-45A1-B040-E3DC-D92B7393197D}"/>
              </a:ext>
            </a:extLst>
          </p:cNvPr>
          <p:cNvSpPr/>
          <p:nvPr/>
        </p:nvSpPr>
        <p:spPr>
          <a:xfrm>
            <a:off x="3383033"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dirty="0">
                <a:solidFill>
                  <a:schemeClr val="bg1"/>
                </a:solidFill>
                <a:effectLst/>
                <a:latin typeface="Meiryo UI" panose="020B0604030504040204" pitchFamily="50" charset="-128"/>
                <a:ea typeface="Meiryo UI" panose="020B0604030504040204" pitchFamily="50" charset="-128"/>
              </a:rPr>
              <a:t>推進本部</a:t>
            </a:r>
            <a:endParaRPr lang="ja-JP" altLang="ja-JP" sz="1200" i="0" u="none" strike="noStrike" dirty="0">
              <a:solidFill>
                <a:schemeClr val="bg1"/>
              </a:solidFill>
              <a:effectLst/>
              <a:latin typeface="Meiryo UI" panose="020B0604030504040204" pitchFamily="50" charset="-128"/>
              <a:ea typeface="Meiryo UI" panose="020B0604030504040204" pitchFamily="50" charset="-128"/>
            </a:endParaRPr>
          </a:p>
        </p:txBody>
      </p:sp>
      <p:cxnSp>
        <p:nvCxnSpPr>
          <p:cNvPr id="96" name="直線矢印コネクタ 95">
            <a:extLst>
              <a:ext uri="{FF2B5EF4-FFF2-40B4-BE49-F238E27FC236}">
                <a16:creationId xmlns:a16="http://schemas.microsoft.com/office/drawing/2014/main" id="{A68C02F3-4D41-4931-8DB8-01EA3C9FBACF}"/>
              </a:ext>
            </a:extLst>
          </p:cNvPr>
          <p:cNvCxnSpPr>
            <a:cxnSpLocks/>
            <a:stCxn id="67" idx="3"/>
            <a:endCxn id="33" idx="1"/>
          </p:cNvCxnSpPr>
          <p:nvPr/>
        </p:nvCxnSpPr>
        <p:spPr>
          <a:xfrm>
            <a:off x="3018374" y="2745268"/>
            <a:ext cx="364659" cy="0"/>
          </a:xfrm>
          <a:prstGeom prst="straightConnector1">
            <a:avLst/>
          </a:prstGeom>
          <a:ln w="9525" cap="rnd">
            <a:solidFill>
              <a:schemeClr val="tx1">
                <a:lumMod val="60000"/>
                <a:lumOff val="40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sp>
        <p:nvSpPr>
          <p:cNvPr id="102" name="正方形/長方形 101">
            <a:extLst>
              <a:ext uri="{FF2B5EF4-FFF2-40B4-BE49-F238E27FC236}">
                <a16:creationId xmlns:a16="http://schemas.microsoft.com/office/drawing/2014/main" id="{3FCD4030-CADC-B9B4-D3B0-FEF30DC88BF5}"/>
              </a:ext>
            </a:extLst>
          </p:cNvPr>
          <p:cNvSpPr/>
          <p:nvPr/>
        </p:nvSpPr>
        <p:spPr>
          <a:xfrm>
            <a:off x="5832700" y="2225356"/>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i="0" u="none" strike="noStrike" dirty="0">
                <a:solidFill>
                  <a:schemeClr val="bg1"/>
                </a:solidFill>
                <a:effectLst/>
                <a:latin typeface="Meiryo UI" panose="020B0604030504040204" pitchFamily="50" charset="-128"/>
                <a:ea typeface="Meiryo UI" panose="020B0604030504040204" pitchFamily="50" charset="-128"/>
              </a:rPr>
              <a:t>担当部署</a:t>
            </a:r>
            <a:r>
              <a:rPr lang="en-US" altLang="ja-JP" sz="1200" i="0" u="none" strike="noStrike" dirty="0">
                <a:solidFill>
                  <a:schemeClr val="bg1"/>
                </a:solidFill>
                <a:effectLst/>
                <a:latin typeface="Meiryo UI" panose="020B0604030504040204" pitchFamily="50" charset="-128"/>
                <a:ea typeface="Meiryo UI" panose="020B0604030504040204" pitchFamily="50" charset="-128"/>
              </a:rPr>
              <a:t>A</a:t>
            </a:r>
            <a:endParaRPr lang="ja-JP" altLang="ja-JP" sz="1200"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A63FBD1A-2463-848C-DA0B-57C81909E288}"/>
              </a:ext>
            </a:extLst>
          </p:cNvPr>
          <p:cNvSpPr/>
          <p:nvPr/>
        </p:nvSpPr>
        <p:spPr>
          <a:xfrm>
            <a:off x="5832700"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1200"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連携部署</a:t>
            </a:r>
            <a:r>
              <a:rPr kumimoji="1" lang="en-US" altLang="ja-JP" sz="1200" kern="1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B</a:t>
            </a:r>
            <a:endParaRPr lang="ja-JP" altLang="ja-JP" sz="1200"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424EB8AE-6534-F8AE-6E51-E0425BADF852}"/>
              </a:ext>
            </a:extLst>
          </p:cNvPr>
          <p:cNvSpPr/>
          <p:nvPr/>
        </p:nvSpPr>
        <p:spPr>
          <a:xfrm>
            <a:off x="3383033" y="3451463"/>
            <a:ext cx="1800000" cy="612000"/>
          </a:xfrm>
          <a:prstGeom prst="rect">
            <a:avLst/>
          </a:prstGeom>
          <a:solidFill>
            <a:schemeClr val="bg1"/>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171450" marR="45720" indent="-171450" algn="ctr" fontAlgn="ctr">
              <a:buFont typeface="Arial" panose="020B0604020202020204" pitchFamily="34" charset="0"/>
              <a:buChar char="•"/>
              <a:tabLst>
                <a:tab pos="2700020" algn="ctr"/>
                <a:tab pos="5400040" algn="r"/>
              </a:tabLst>
            </a:pPr>
            <a:r>
              <a:rPr lang="en-US" altLang="ja-JP" sz="1200" i="0" u="none" strike="noStrike" dirty="0">
                <a:solidFill>
                  <a:schemeClr val="tx1"/>
                </a:solidFill>
                <a:effectLst/>
                <a:latin typeface="Meiryo UI" panose="020B0604030504040204" pitchFamily="50" charset="-128"/>
                <a:ea typeface="Meiryo UI" panose="020B0604030504040204" pitchFamily="50" charset="-128"/>
              </a:rPr>
              <a:t>XXX</a:t>
            </a:r>
            <a:endPar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marL="171450" marR="45720" indent="-171450" algn="ctr" rtl="0" eaLnBrk="1" fontAlgn="ctr" latinLnBrk="0" hangingPunct="1">
              <a:spcBef>
                <a:spcPts val="0"/>
              </a:spcBef>
              <a:spcAft>
                <a:spcPts val="0"/>
              </a:spcAft>
              <a:buFont typeface="Arial" panose="020B0604020202020204" pitchFamily="34" charset="0"/>
              <a:buChar char="•"/>
              <a:tabLst>
                <a:tab pos="2700020" algn="ctr"/>
                <a:tab pos="5400040" algn="r"/>
              </a:tabLst>
            </a:pPr>
            <a:r>
              <a:rPr kumimoji="1" lang="en-US" altLang="ja-JP"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492D8083-1A2A-42C2-6730-425D4734BE9D}"/>
              </a:ext>
            </a:extLst>
          </p:cNvPr>
          <p:cNvSpPr/>
          <p:nvPr/>
        </p:nvSpPr>
        <p:spPr>
          <a:xfrm>
            <a:off x="3383033" y="3233285"/>
            <a:ext cx="1800000" cy="216000"/>
          </a:xfrm>
          <a:prstGeom prst="rect">
            <a:avLst/>
          </a:prstGeom>
          <a:solidFill>
            <a:srgbClr val="002060"/>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R="45720" algn="ctr" rtl="0" eaLnBrk="1" fontAlgn="ctr" latinLnBrk="0" hangingPunct="1">
              <a:spcBef>
                <a:spcPts val="0"/>
              </a:spcBef>
              <a:spcAft>
                <a:spcPts val="0"/>
              </a:spcAft>
              <a:tabLst>
                <a:tab pos="2700020" algn="ctr"/>
                <a:tab pos="5400040" algn="r"/>
              </a:tabLst>
            </a:pPr>
            <a:r>
              <a:rPr lang="ja-JP" altLang="en-US" sz="1200" dirty="0">
                <a:solidFill>
                  <a:schemeClr val="bg1"/>
                </a:solidFill>
                <a:latin typeface="Meiryo UI" panose="020B0604030504040204" pitchFamily="50" charset="-128"/>
                <a:ea typeface="Meiryo UI" panose="020B0604030504040204" pitchFamily="50" charset="-128"/>
              </a:rPr>
              <a:t>情報管理</a:t>
            </a:r>
            <a:endParaRPr lang="ja-JP" altLang="ja-JP" sz="1200" i="0" u="none" strike="noStrike" dirty="0">
              <a:solidFill>
                <a:schemeClr val="bg1"/>
              </a:solidFill>
              <a:effectLst/>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5ECB9BBA-B4C3-7CDF-C9EE-58D031CD0994}"/>
              </a:ext>
            </a:extLst>
          </p:cNvPr>
          <p:cNvCxnSpPr>
            <a:cxnSpLocks/>
            <a:stCxn id="33" idx="2"/>
            <a:endCxn id="21" idx="0"/>
          </p:cNvCxnSpPr>
          <p:nvPr/>
        </p:nvCxnSpPr>
        <p:spPr>
          <a:xfrm>
            <a:off x="4283033" y="3051268"/>
            <a:ext cx="0" cy="182017"/>
          </a:xfrm>
          <a:prstGeom prst="straightConnector1">
            <a:avLst/>
          </a:prstGeom>
          <a:ln w="9525" cap="rnd">
            <a:solidFill>
              <a:schemeClr val="bg1">
                <a:lumMod val="65000"/>
              </a:schemeClr>
            </a:solidFill>
            <a:prstDash val="solid"/>
            <a:round/>
            <a:tailEnd type="none"/>
          </a:ln>
        </p:spPr>
        <p:style>
          <a:lnRef idx="1">
            <a:schemeClr val="accent1"/>
          </a:lnRef>
          <a:fillRef idx="0">
            <a:schemeClr val="accent1"/>
          </a:fillRef>
          <a:effectRef idx="0">
            <a:schemeClr val="accent1"/>
          </a:effectRef>
          <a:fontRef idx="minor">
            <a:schemeClr val="tx1"/>
          </a:fontRef>
        </p:style>
      </p:cxnSp>
      <p:graphicFrame>
        <p:nvGraphicFramePr>
          <p:cNvPr id="7" name="表 6">
            <a:extLst>
              <a:ext uri="{FF2B5EF4-FFF2-40B4-BE49-F238E27FC236}">
                <a16:creationId xmlns:a16="http://schemas.microsoft.com/office/drawing/2014/main" id="{22927193-4F85-ADDE-F08C-B28DBA268CDB}"/>
              </a:ext>
            </a:extLst>
          </p:cNvPr>
          <p:cNvGraphicFramePr>
            <a:graphicFrameLocks noGrp="1"/>
          </p:cNvGraphicFramePr>
          <p:nvPr>
            <p:extLst>
              <p:ext uri="{D42A27DB-BD31-4B8C-83A1-F6EECF244321}">
                <p14:modId xmlns:p14="http://schemas.microsoft.com/office/powerpoint/2010/main" val="342658871"/>
              </p:ext>
            </p:extLst>
          </p:nvPr>
        </p:nvGraphicFramePr>
        <p:xfrm>
          <a:off x="721895" y="4347272"/>
          <a:ext cx="8626468" cy="1813816"/>
        </p:xfrm>
        <a:graphic>
          <a:graphicData uri="http://schemas.openxmlformats.org/drawingml/2006/table">
            <a:tbl>
              <a:tblPr/>
              <a:tblGrid>
                <a:gridCol w="1014631">
                  <a:extLst>
                    <a:ext uri="{9D8B030D-6E8A-4147-A177-3AD203B41FA5}">
                      <a16:colId xmlns:a16="http://schemas.microsoft.com/office/drawing/2014/main" val="20001"/>
                    </a:ext>
                  </a:extLst>
                </a:gridCol>
                <a:gridCol w="2273279">
                  <a:extLst>
                    <a:ext uri="{9D8B030D-6E8A-4147-A177-3AD203B41FA5}">
                      <a16:colId xmlns:a16="http://schemas.microsoft.com/office/drawing/2014/main" val="20002"/>
                    </a:ext>
                  </a:extLst>
                </a:gridCol>
                <a:gridCol w="2273279">
                  <a:extLst>
                    <a:ext uri="{9D8B030D-6E8A-4147-A177-3AD203B41FA5}">
                      <a16:colId xmlns:a16="http://schemas.microsoft.com/office/drawing/2014/main" val="2159797835"/>
                    </a:ext>
                  </a:extLst>
                </a:gridCol>
                <a:gridCol w="2273279">
                  <a:extLst>
                    <a:ext uri="{9D8B030D-6E8A-4147-A177-3AD203B41FA5}">
                      <a16:colId xmlns:a16="http://schemas.microsoft.com/office/drawing/2014/main" val="93772259"/>
                    </a:ext>
                  </a:extLst>
                </a:gridCol>
                <a:gridCol w="792000">
                  <a:extLst>
                    <a:ext uri="{9D8B030D-6E8A-4147-A177-3AD203B41FA5}">
                      <a16:colId xmlns:a16="http://schemas.microsoft.com/office/drawing/2014/main" val="1226650547"/>
                    </a:ext>
                  </a:extLst>
                </a:gridCol>
              </a:tblGrid>
              <a:tr h="265831">
                <a:tc gridSpan="2">
                  <a:txBody>
                    <a:bodyPr/>
                    <a:lstStyle/>
                    <a:p>
                      <a:pPr marR="44450" indent="127000" algn="ctr">
                        <a:spcAft>
                          <a:spcPts val="0"/>
                        </a:spcAft>
                        <a:tabLst>
                          <a:tab pos="2700020" algn="ctr"/>
                          <a:tab pos="5400040" algn="r"/>
                        </a:tabLst>
                      </a:pPr>
                      <a:r>
                        <a:rPr lang="ja-JP" altLang="en-US" sz="1200" b="1" kern="100">
                          <a:effectLst/>
                          <a:latin typeface="Meiryo UI" panose="020B0604030504040204" pitchFamily="50" charset="-128"/>
                          <a:ea typeface="Meiryo UI" panose="020B0604030504040204" pitchFamily="50" charset="-128"/>
                        </a:rPr>
                        <a:t>担当者</a:t>
                      </a:r>
                      <a:endParaRPr lang="en-US" altLang="ja-JP" sz="1200" b="1" kern="100">
                        <a:effectLst/>
                        <a:latin typeface="Meiryo UI" panose="020B0604030504040204" pitchFamily="50" charset="-128"/>
                        <a:ea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hMerge="1">
                  <a:txBody>
                    <a:bodyPr/>
                    <a:lstStyle/>
                    <a:p>
                      <a:pPr marR="44450" indent="127000" algn="ctr">
                        <a:spcAft>
                          <a:spcPts val="0"/>
                        </a:spcAft>
                        <a:tabLst>
                          <a:tab pos="2700020" algn="ctr"/>
                          <a:tab pos="5400040" algn="r"/>
                        </a:tabLst>
                      </a:pPr>
                      <a:r>
                        <a:rPr lang="ja-JP" altLang="en-US" sz="1000" kern="100">
                          <a:effectLst/>
                          <a:latin typeface="Meiryo UI" panose="020B0604030504040204" pitchFamily="50" charset="-128"/>
                          <a:ea typeface="Meiryo UI" panose="020B0604030504040204" pitchFamily="50" charset="-128"/>
                          <a:cs typeface="Meiryo UI" panose="020B0604030504040204" pitchFamily="50" charset="-128"/>
                        </a:rPr>
                        <a:t>担当者</a:t>
                      </a:r>
                      <a:endParaRPr lang="en-US" altLang="ja-JP" sz="1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cs typeface="Meiryo UI" panose="020B0604030504040204" pitchFamily="50" charset="-128"/>
                        </a:rPr>
                        <a:t>担当業務</a:t>
                      </a:r>
                      <a:endParaRPr lang="en-US" altLang="ja-JP" sz="1200" b="1"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cs typeface="Meiryo UI" panose="020B0604030504040204" pitchFamily="50" charset="-128"/>
                        </a:rPr>
                        <a:t>保有するケイパビリティ</a:t>
                      </a:r>
                      <a:endParaRPr lang="en-US" altLang="ja-JP" sz="1200" b="1"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L="0" marR="44450" indent="0" algn="ctr">
                        <a:spcAft>
                          <a:spcPts val="0"/>
                        </a:spcAft>
                        <a:tabLst>
                          <a:tab pos="2700020" algn="ctr"/>
                          <a:tab pos="5400040" algn="r"/>
                        </a:tabLst>
                      </a:pPr>
                      <a:r>
                        <a:rPr lang="ja-JP" altLang="en-US" sz="1200" b="1" kern="100" dirty="0">
                          <a:effectLst/>
                          <a:latin typeface="Meiryo UI" panose="020B0604030504040204" pitchFamily="50" charset="-128"/>
                          <a:ea typeface="Meiryo UI" panose="020B0604030504040204" pitchFamily="50" charset="-128"/>
                          <a:cs typeface="Meiryo UI" panose="020B0604030504040204" pitchFamily="50" charset="-128"/>
                        </a:rPr>
                        <a:t>レビキャリ</a:t>
                      </a:r>
                      <a:endParaRPr lang="en-US" altLang="ja-JP" sz="1200" b="1"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251705">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統括責任者</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推進本部</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251705">
                <a:tc>
                  <a:txBody>
                    <a:bodyPr/>
                    <a:lstStyle/>
                    <a:p>
                      <a:pPr marL="0" marR="44450" indent="0">
                        <a:spcAft>
                          <a:spcPts val="0"/>
                        </a:spcAft>
                        <a:tabLst>
                          <a:tab pos="2700020" algn="ctr"/>
                          <a:tab pos="5400040" algn="r"/>
                        </a:tabLst>
                      </a:pPr>
                      <a:r>
                        <a:rPr lang="ja-JP" altLang="en-US" sz="1200" kern="100">
                          <a:effectLst/>
                          <a:latin typeface="Meiryo UI" panose="020B0604030504040204" pitchFamily="50" charset="-128"/>
                          <a:ea typeface="Meiryo UI" panose="020B0604030504040204" pitchFamily="50" charset="-128"/>
                          <a:cs typeface="Meiryo UI" panose="020B0604030504040204" pitchFamily="50" charset="-128"/>
                        </a:rPr>
                        <a:t>情報管理</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a:effectLst/>
                          <a:latin typeface="Meiryo UI" panose="020B0604030504040204" pitchFamily="50" charset="-128"/>
                          <a:ea typeface="Meiryo UI" panose="020B0604030504040204" pitchFamily="50" charset="-128"/>
                          <a:cs typeface="ＭＳ明朝-WinCharSetFFFF-H"/>
                        </a:rPr>
                        <a:t>XX</a:t>
                      </a:r>
                      <a:endParaRPr lang="ja-JP" sz="12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A</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B</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016652104"/>
                  </a:ext>
                </a:extLst>
              </a:tr>
              <a:tr h="264290">
                <a:tc>
                  <a:txBody>
                    <a:bodyPr/>
                    <a:lstStyle/>
                    <a:p>
                      <a:pPr marL="0" marR="44450" indent="0">
                        <a:spcAft>
                          <a:spcPts val="0"/>
                        </a:spcAft>
                        <a:tabLst>
                          <a:tab pos="2700020" algn="ctr"/>
                          <a:tab pos="5400040" algn="r"/>
                        </a:tabLst>
                      </a:pP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担当部署</a:t>
                      </a: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C</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ＭＳ明朝-WinCharSetFFFF-H"/>
                        </a:rPr>
                        <a:t>XX</a:t>
                      </a: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72000" marR="7200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964661556"/>
                  </a:ext>
                </a:extLst>
              </a:tr>
            </a:tbl>
          </a:graphicData>
        </a:graphic>
      </p:graphicFrame>
    </p:spTree>
    <p:extLst>
      <p:ext uri="{BB962C8B-B14F-4D97-AF65-F5344CB8AC3E}">
        <p14:creationId xmlns:p14="http://schemas.microsoft.com/office/powerpoint/2010/main" val="37454706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CD5CA202-F243-7980-C04C-015C769130E6}"/>
              </a:ext>
            </a:extLst>
          </p:cNvPr>
          <p:cNvGraphicFramePr>
            <a:graphicFrameLocks noGrp="1"/>
          </p:cNvGraphicFramePr>
          <p:nvPr>
            <p:extLst>
              <p:ext uri="{D42A27DB-BD31-4B8C-83A1-F6EECF244321}">
                <p14:modId xmlns:p14="http://schemas.microsoft.com/office/powerpoint/2010/main" val="290637831"/>
              </p:ext>
            </p:extLst>
          </p:nvPr>
        </p:nvGraphicFramePr>
        <p:xfrm>
          <a:off x="581691"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sz="1200" kern="100" dirty="0">
                          <a:effectLst/>
                          <a:latin typeface="Meiryo UI" panose="020B0604030504040204" pitchFamily="50" charset="-128"/>
                          <a:ea typeface="Meiryo UI" panose="020B0604030504040204" pitchFamily="50" charset="-128"/>
                          <a:cs typeface="Meiryo UI" panose="020B0604030504040204" pitchFamily="50" charset="-128"/>
                        </a:rPr>
                        <a:t>1</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sz="1200" kern="100" dirty="0">
                          <a:effectLst/>
                          <a:latin typeface="Meiryo UI" panose="020B0604030504040204" pitchFamily="50" charset="-128"/>
                          <a:ea typeface="Meiryo UI" panose="020B0604030504040204" pitchFamily="50" charset="-128"/>
                          <a:cs typeface="Meiryo UI" panose="020B0604030504040204" pitchFamily="50" charset="-128"/>
                        </a:rPr>
                        <a:t>2</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3</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4</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30" name="Rectangle 66">
            <a:extLst>
              <a:ext uri="{FF2B5EF4-FFF2-40B4-BE49-F238E27FC236}">
                <a16:creationId xmlns:a16="http://schemas.microsoft.com/office/drawing/2014/main" id="{B6FC4D9A-D353-1509-5638-B90139ED8E2B}"/>
              </a:ext>
            </a:extLst>
          </p:cNvPr>
          <p:cNvSpPr>
            <a:spLocks noChangeArrowheads="1"/>
          </p:cNvSpPr>
          <p:nvPr/>
        </p:nvSpPr>
        <p:spPr>
          <a:xfrm>
            <a:off x="581691" y="2342484"/>
            <a:ext cx="8740694" cy="1868415"/>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dirty="0">
              <a:solidFill>
                <a:srgbClr val="0070C0"/>
              </a:solidFill>
              <a:latin typeface="Meiryo UI" panose="020B0604030504040204" pitchFamily="50" charset="-128"/>
              <a:ea typeface="Meiryo UI" panose="020B0604030504040204" pitchFamily="50" charset="-128"/>
            </a:endParaRPr>
          </a:p>
        </p:txBody>
      </p:sp>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実現可能性／実施体制</a:t>
            </a:r>
            <a:r>
              <a:rPr lang="en-US" altLang="ja-JP" sz="1200" dirty="0"/>
              <a:t>2/2</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15" name="フリーフォーム: 図形 14">
            <a:extLst>
              <a:ext uri="{FF2B5EF4-FFF2-40B4-BE49-F238E27FC236}">
                <a16:creationId xmlns:a16="http://schemas.microsoft.com/office/drawing/2014/main" id="{8E03F754-13B9-ADF6-EDBD-6202AEA5B76D}"/>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16" name="フリーフォーム: 図形 15">
            <a:extLst>
              <a:ext uri="{FF2B5EF4-FFF2-40B4-BE49-F238E27FC236}">
                <a16:creationId xmlns:a16="http://schemas.microsoft.com/office/drawing/2014/main" id="{F743230E-156C-770A-37E6-AB2D6F71E0C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7" name="フリーフォーム: 図形 16">
            <a:extLst>
              <a:ext uri="{FF2B5EF4-FFF2-40B4-BE49-F238E27FC236}">
                <a16:creationId xmlns:a16="http://schemas.microsoft.com/office/drawing/2014/main" id="{B3685F9D-E9D2-F0E5-F810-A2B535E04F9F}"/>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8" name="フリーフォーム: 図形 17">
            <a:extLst>
              <a:ext uri="{FF2B5EF4-FFF2-40B4-BE49-F238E27FC236}">
                <a16:creationId xmlns:a16="http://schemas.microsoft.com/office/drawing/2014/main" id="{A273C0CD-7B66-BE28-6EF9-F4069D6B0AC5}"/>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7" name="正方形/長方形 6">
            <a:extLst>
              <a:ext uri="{FF2B5EF4-FFF2-40B4-BE49-F238E27FC236}">
                <a16:creationId xmlns:a16="http://schemas.microsoft.com/office/drawing/2014/main" id="{8F738D85-A8E5-E0E6-B468-8D709115B029}"/>
              </a:ext>
            </a:extLst>
          </p:cNvPr>
          <p:cNvSpPr/>
          <p:nvPr/>
        </p:nvSpPr>
        <p:spPr>
          <a:xfrm>
            <a:off x="8493218" y="2377789"/>
            <a:ext cx="797035" cy="881075"/>
          </a:xfrm>
          <a:prstGeom prst="rect">
            <a:avLst/>
          </a:prstGeom>
          <a:solidFill>
            <a:schemeClr val="bg1"/>
          </a:solidFill>
          <a:ln w="9525" cap="rnd" cmpd="sng" algn="ctr">
            <a:solidFill>
              <a:schemeClr val="bg1">
                <a:lumMod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algn="ctr" defTabSz="742950"/>
            <a:r>
              <a:rPr kumimoji="1" lang="ja-JP" altLang="en-US" sz="700" dirty="0">
                <a:solidFill>
                  <a:srgbClr val="575757"/>
                </a:solidFill>
                <a:latin typeface="Meiryo UI"/>
                <a:ea typeface="Meiryo UI"/>
              </a:rPr>
              <a:t>事業者との</a:t>
            </a:r>
            <a:br>
              <a:rPr lang="en-US" altLang="ja-JP" sz="700" dirty="0">
                <a:latin typeface="Meiryo UI" panose="020B0604030504040204" pitchFamily="50" charset="-128"/>
                <a:ea typeface="Meiryo UI" panose="020B0604030504040204" pitchFamily="50" charset="-128"/>
              </a:rPr>
            </a:br>
            <a:r>
              <a:rPr kumimoji="1" lang="ja-JP" altLang="en-US" sz="700" dirty="0">
                <a:solidFill>
                  <a:srgbClr val="575757"/>
                </a:solidFill>
                <a:latin typeface="Meiryo UI"/>
                <a:ea typeface="Meiryo UI"/>
              </a:rPr>
              <a:t>調整ステータス</a:t>
            </a:r>
            <a:endParaRPr lang="ja-JP" altLang="en-US" sz="700" dirty="0">
              <a:solidFill>
                <a:srgbClr val="575757"/>
              </a:solidFill>
              <a:latin typeface="Meiryo UI"/>
              <a:ea typeface="Meiryo UI"/>
            </a:endParaRPr>
          </a:p>
        </p:txBody>
      </p:sp>
      <p:sp>
        <p:nvSpPr>
          <p:cNvPr id="11" name="四角形: 角を丸くする 10">
            <a:extLst>
              <a:ext uri="{FF2B5EF4-FFF2-40B4-BE49-F238E27FC236}">
                <a16:creationId xmlns:a16="http://schemas.microsoft.com/office/drawing/2014/main" id="{DF6EA5B0-58BC-E582-6987-C1ACF3DC7672}"/>
              </a:ext>
            </a:extLst>
          </p:cNvPr>
          <p:cNvSpPr/>
          <p:nvPr/>
        </p:nvSpPr>
        <p:spPr>
          <a:xfrm>
            <a:off x="8625141" y="2691565"/>
            <a:ext cx="533180" cy="13915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dirty="0">
                <a:solidFill>
                  <a:schemeClr val="bg1"/>
                </a:solidFill>
                <a:latin typeface="Meiryo UI"/>
                <a:ea typeface="Meiryo UI"/>
              </a:rPr>
              <a:t>参画済</a:t>
            </a:r>
            <a:endParaRPr kumimoji="1" lang="en-US" altLang="ja-JP" sz="700" dirty="0">
              <a:solidFill>
                <a:schemeClr val="bg1"/>
              </a:solidFill>
              <a:latin typeface="Meiryo UI"/>
              <a:ea typeface="Meiryo UI"/>
            </a:endParaRPr>
          </a:p>
        </p:txBody>
      </p:sp>
      <p:sp>
        <p:nvSpPr>
          <p:cNvPr id="12" name="四角形: 角を丸くする 11">
            <a:extLst>
              <a:ext uri="{FF2B5EF4-FFF2-40B4-BE49-F238E27FC236}">
                <a16:creationId xmlns:a16="http://schemas.microsoft.com/office/drawing/2014/main" id="{08860E44-CFAB-64D1-8CED-C5BC01BE07F7}"/>
              </a:ext>
            </a:extLst>
          </p:cNvPr>
          <p:cNvSpPr/>
          <p:nvPr/>
        </p:nvSpPr>
        <p:spPr>
          <a:xfrm>
            <a:off x="8649376" y="2857964"/>
            <a:ext cx="484709" cy="122021"/>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内諾済</a:t>
            </a:r>
            <a:endParaRPr kumimoji="1" lang="en-US" altLang="ja-JP" sz="700" dirty="0">
              <a:solidFill>
                <a:sysClr val="windowText" lastClr="000000"/>
              </a:solidFill>
              <a:latin typeface="Meiryo UI"/>
              <a:ea typeface="Meiryo UI"/>
            </a:endParaRPr>
          </a:p>
        </p:txBody>
      </p:sp>
      <p:sp>
        <p:nvSpPr>
          <p:cNvPr id="13" name="四角形: 角を丸くする 12">
            <a:extLst>
              <a:ext uri="{FF2B5EF4-FFF2-40B4-BE49-F238E27FC236}">
                <a16:creationId xmlns:a16="http://schemas.microsoft.com/office/drawing/2014/main" id="{308C6A2D-AAAC-4D43-F9BA-78FF42E7AFED}"/>
              </a:ext>
            </a:extLst>
          </p:cNvPr>
          <p:cNvSpPr/>
          <p:nvPr/>
        </p:nvSpPr>
        <p:spPr>
          <a:xfrm>
            <a:off x="8592175" y="3014638"/>
            <a:ext cx="599110" cy="122021"/>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sp>
        <p:nvSpPr>
          <p:cNvPr id="33" name="正方形/長方形 32">
            <a:extLst>
              <a:ext uri="{FF2B5EF4-FFF2-40B4-BE49-F238E27FC236}">
                <a16:creationId xmlns:a16="http://schemas.microsoft.com/office/drawing/2014/main" id="{89830888-7C7A-EC15-8E93-B8AA4578E2F4}"/>
              </a:ext>
            </a:extLst>
          </p:cNvPr>
          <p:cNvSpPr/>
          <p:nvPr/>
        </p:nvSpPr>
        <p:spPr>
          <a:xfrm>
            <a:off x="2315591" y="274547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lang="ja-JP" altLang="ja-JP" sz="1200" b="0" i="0" u="none" strike="noStrike" dirty="0">
              <a:effectLst/>
              <a:latin typeface="Arial" panose="020B0604020202020204" pitchFamily="34" charset="0"/>
              <a:ea typeface="Meiryo UI" panose="020B0604030504040204" pitchFamily="50" charset="-128"/>
            </a:endParaRPr>
          </a:p>
        </p:txBody>
      </p:sp>
      <p:sp>
        <p:nvSpPr>
          <p:cNvPr id="35" name="正方形/長方形 34">
            <a:extLst>
              <a:ext uri="{FF2B5EF4-FFF2-40B4-BE49-F238E27FC236}">
                <a16:creationId xmlns:a16="http://schemas.microsoft.com/office/drawing/2014/main" id="{CB4C3BAD-B014-6924-3732-EAFB1C6715A4}"/>
              </a:ext>
            </a:extLst>
          </p:cNvPr>
          <p:cNvSpPr/>
          <p:nvPr/>
        </p:nvSpPr>
        <p:spPr>
          <a:xfrm>
            <a:off x="3672459" y="3521041"/>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7" name="角丸四角形 9">
            <a:extLst>
              <a:ext uri="{FF2B5EF4-FFF2-40B4-BE49-F238E27FC236}">
                <a16:creationId xmlns:a16="http://schemas.microsoft.com/office/drawing/2014/main" id="{5A9285DA-4F18-FAEF-652B-5453A1CC799E}"/>
              </a:ext>
            </a:extLst>
          </p:cNvPr>
          <p:cNvSpPr/>
          <p:nvPr/>
        </p:nvSpPr>
        <p:spPr>
          <a:xfrm>
            <a:off x="825044" y="2566029"/>
            <a:ext cx="4286742" cy="1590559"/>
          </a:xfrm>
          <a:prstGeom prst="roundRect">
            <a:avLst>
              <a:gd name="adj" fmla="val 2347"/>
            </a:avLst>
          </a:prstGeom>
          <a:noFill/>
          <a:ln w="19050">
            <a:solidFill>
              <a:srgbClr val="3B896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38" name="正方形/長方形 37">
            <a:extLst>
              <a:ext uri="{FF2B5EF4-FFF2-40B4-BE49-F238E27FC236}">
                <a16:creationId xmlns:a16="http://schemas.microsoft.com/office/drawing/2014/main" id="{180D5A07-83EE-B2E1-7888-4EC2615A8773}"/>
              </a:ext>
            </a:extLst>
          </p:cNvPr>
          <p:cNvSpPr/>
          <p:nvPr/>
        </p:nvSpPr>
        <p:spPr>
          <a:xfrm>
            <a:off x="958723"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p>
        </p:txBody>
      </p:sp>
      <p:sp>
        <p:nvSpPr>
          <p:cNvPr id="39" name="正方形/長方形 38">
            <a:extLst>
              <a:ext uri="{FF2B5EF4-FFF2-40B4-BE49-F238E27FC236}">
                <a16:creationId xmlns:a16="http://schemas.microsoft.com/office/drawing/2014/main" id="{255D67DD-BE7C-AFEA-B6BB-E6E1D0FE33F6}"/>
              </a:ext>
            </a:extLst>
          </p:cNvPr>
          <p:cNvSpPr/>
          <p:nvPr/>
        </p:nvSpPr>
        <p:spPr>
          <a:xfrm>
            <a:off x="2315591" y="3521212"/>
            <a:ext cx="1091476"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a:t>
            </a:r>
            <a:endParaRPr lang="ja-JP" altLang="ja-JP" sz="2400" b="0" i="0" u="none" strike="noStrike" dirty="0">
              <a:effectLst/>
              <a:latin typeface="Arial" panose="020B0604020202020204" pitchFamily="34" charset="0"/>
              <a:ea typeface="Meiryo UI" panose="020B0604030504040204" pitchFamily="50" charset="-128"/>
            </a:endParaRPr>
          </a:p>
        </p:txBody>
      </p:sp>
      <p:sp>
        <p:nvSpPr>
          <p:cNvPr id="40" name="正方形/長方形 39">
            <a:extLst>
              <a:ext uri="{FF2B5EF4-FFF2-40B4-BE49-F238E27FC236}">
                <a16:creationId xmlns:a16="http://schemas.microsoft.com/office/drawing/2014/main" id="{D319E544-9AF7-32B1-43B6-C1E1CD088B3E}"/>
              </a:ext>
            </a:extLst>
          </p:cNvPr>
          <p:cNvSpPr/>
          <p:nvPr/>
        </p:nvSpPr>
        <p:spPr>
          <a:xfrm>
            <a:off x="2185378" y="2411091"/>
            <a:ext cx="1356541" cy="32483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事業推進体制</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1" name="正方形/長方形 40">
            <a:extLst>
              <a:ext uri="{FF2B5EF4-FFF2-40B4-BE49-F238E27FC236}">
                <a16:creationId xmlns:a16="http://schemas.microsoft.com/office/drawing/2014/main" id="{0D0CBF04-63C4-DECB-9DBA-8CA908E1DBC5}"/>
              </a:ext>
            </a:extLst>
          </p:cNvPr>
          <p:cNvSpPr/>
          <p:nvPr/>
        </p:nvSpPr>
        <p:spPr>
          <a:xfrm>
            <a:off x="6721060" y="2728041"/>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正方形/長方形 41">
            <a:extLst>
              <a:ext uri="{FF2B5EF4-FFF2-40B4-BE49-F238E27FC236}">
                <a16:creationId xmlns:a16="http://schemas.microsoft.com/office/drawing/2014/main" id="{BA256D3C-FB48-3875-4F74-FE32FBEFFD20}"/>
              </a:ext>
            </a:extLst>
          </p:cNvPr>
          <p:cNvSpPr/>
          <p:nvPr/>
        </p:nvSpPr>
        <p:spPr>
          <a:xfrm>
            <a:off x="6721060" y="3536016"/>
            <a:ext cx="1444684" cy="45004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a:t>
            </a:r>
            <a:r>
              <a:rPr kumimoji="1"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社</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3" name="直線矢印コネクタ 116">
            <a:extLst>
              <a:ext uri="{FF2B5EF4-FFF2-40B4-BE49-F238E27FC236}">
                <a16:creationId xmlns:a16="http://schemas.microsoft.com/office/drawing/2014/main" id="{578F02D3-653C-17A6-2B00-441B207CF0D3}"/>
              </a:ext>
            </a:extLst>
          </p:cNvPr>
          <p:cNvCxnSpPr>
            <a:cxnSpLocks/>
            <a:stCxn id="33" idx="2"/>
            <a:endCxn id="35" idx="0"/>
          </p:cNvCxnSpPr>
          <p:nvPr/>
        </p:nvCxnSpPr>
        <p:spPr bwMode="gray">
          <a:xfrm rot="16200000" flipH="1">
            <a:off x="3377001" y="2679844"/>
            <a:ext cx="325525"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cxnSp>
        <p:nvCxnSpPr>
          <p:cNvPr id="44" name="直線矢印コネクタ 116">
            <a:extLst>
              <a:ext uri="{FF2B5EF4-FFF2-40B4-BE49-F238E27FC236}">
                <a16:creationId xmlns:a16="http://schemas.microsoft.com/office/drawing/2014/main" id="{1FFE6366-C8B2-A7ED-ADEB-2D5EEA1621CC}"/>
              </a:ext>
            </a:extLst>
          </p:cNvPr>
          <p:cNvCxnSpPr>
            <a:cxnSpLocks/>
            <a:stCxn id="41" idx="1"/>
            <a:endCxn id="37" idx="3"/>
          </p:cNvCxnSpPr>
          <p:nvPr/>
        </p:nvCxnSpPr>
        <p:spPr bwMode="gray">
          <a:xfrm rot="10800000" flipV="1">
            <a:off x="5111786" y="2953063"/>
            <a:ext cx="1609274" cy="408246"/>
          </a:xfrm>
          <a:prstGeom prst="bentConnector3">
            <a:avLst>
              <a:gd name="adj1" fmla="val 50000"/>
            </a:avLst>
          </a:prstGeom>
          <a:noFill/>
          <a:ln w="9525" cap="flat" cmpd="sng" algn="ctr">
            <a:solidFill>
              <a:schemeClr val="tx1"/>
            </a:solidFill>
            <a:prstDash val="solid"/>
            <a:headEnd type="triangle"/>
            <a:tailEnd type="none"/>
          </a:ln>
          <a:effectLst/>
        </p:spPr>
      </p:cxnSp>
      <p:cxnSp>
        <p:nvCxnSpPr>
          <p:cNvPr id="45" name="直線矢印コネクタ 116">
            <a:extLst>
              <a:ext uri="{FF2B5EF4-FFF2-40B4-BE49-F238E27FC236}">
                <a16:creationId xmlns:a16="http://schemas.microsoft.com/office/drawing/2014/main" id="{7D057C4D-C9D2-E325-574D-E48E0A7E6DAA}"/>
              </a:ext>
            </a:extLst>
          </p:cNvPr>
          <p:cNvCxnSpPr>
            <a:cxnSpLocks/>
            <a:stCxn id="42" idx="1"/>
            <a:endCxn id="37" idx="3"/>
          </p:cNvCxnSpPr>
          <p:nvPr/>
        </p:nvCxnSpPr>
        <p:spPr bwMode="gray">
          <a:xfrm rot="10800000">
            <a:off x="5111786" y="3361310"/>
            <a:ext cx="1609274" cy="399729"/>
          </a:xfrm>
          <a:prstGeom prst="bentConnector3">
            <a:avLst>
              <a:gd name="adj1" fmla="val 50000"/>
            </a:avLst>
          </a:prstGeom>
          <a:noFill/>
          <a:ln w="9525" cap="flat" cmpd="sng" algn="ctr">
            <a:solidFill>
              <a:schemeClr val="tx1"/>
            </a:solidFill>
            <a:prstDash val="solid"/>
            <a:headEnd type="triangle"/>
            <a:tailEnd type="none"/>
          </a:ln>
          <a:effectLst/>
        </p:spPr>
      </p:cxnSp>
      <p:sp>
        <p:nvSpPr>
          <p:cNvPr id="46" name="四角形: 角を丸くする 45">
            <a:extLst>
              <a:ext uri="{FF2B5EF4-FFF2-40B4-BE49-F238E27FC236}">
                <a16:creationId xmlns:a16="http://schemas.microsoft.com/office/drawing/2014/main" id="{D804C2CB-2E25-3893-CFE7-0B53521112C2}"/>
              </a:ext>
            </a:extLst>
          </p:cNvPr>
          <p:cNvSpPr/>
          <p:nvPr/>
        </p:nvSpPr>
        <p:spPr>
          <a:xfrm>
            <a:off x="1728036" y="3387672"/>
            <a:ext cx="566628" cy="185214"/>
          </a:xfrm>
          <a:prstGeom prst="roundRect">
            <a:avLst>
              <a:gd name="adj" fmla="val 40234"/>
            </a:avLst>
          </a:prstGeom>
          <a:solidFill>
            <a:srgbClr val="002060"/>
          </a:solidFill>
          <a:ln>
            <a:noFill/>
          </a:ln>
        </p:spPr>
        <p:txBody>
          <a:bodyPr wrap="square" lIns="36000" rIns="36000" anchor="ctr">
            <a:spAutoFit/>
          </a:bodyPr>
          <a:lstStyle/>
          <a:p>
            <a:pPr algn="ctr" defTabSz="914400">
              <a:lnSpc>
                <a:spcPct val="110000"/>
              </a:lnSpc>
            </a:pPr>
            <a:r>
              <a:rPr lang="ja-JP" altLang="en-US" sz="900" dirty="0">
                <a:solidFill>
                  <a:schemeClr val="bg1"/>
                </a:solidFill>
                <a:latin typeface="Meiryo UI"/>
                <a:ea typeface="Meiryo UI"/>
              </a:rPr>
              <a:t>参画済</a:t>
            </a:r>
            <a:endParaRPr kumimoji="1" lang="en-US" altLang="ja-JP" sz="700" dirty="0">
              <a:solidFill>
                <a:schemeClr val="bg1"/>
              </a:solidFill>
              <a:latin typeface="Meiryo UI"/>
              <a:ea typeface="Meiryo UI"/>
            </a:endParaRPr>
          </a:p>
        </p:txBody>
      </p:sp>
      <p:sp>
        <p:nvSpPr>
          <p:cNvPr id="47" name="四角形: 角を丸くする 46">
            <a:extLst>
              <a:ext uri="{FF2B5EF4-FFF2-40B4-BE49-F238E27FC236}">
                <a16:creationId xmlns:a16="http://schemas.microsoft.com/office/drawing/2014/main" id="{FF5F537C-63E0-7D47-A154-694657C3CB9B}"/>
              </a:ext>
            </a:extLst>
          </p:cNvPr>
          <p:cNvSpPr/>
          <p:nvPr/>
        </p:nvSpPr>
        <p:spPr>
          <a:xfrm>
            <a:off x="4480621" y="3385029"/>
            <a:ext cx="566628" cy="196364"/>
          </a:xfrm>
          <a:prstGeom prst="roundRect">
            <a:avLst>
              <a:gd name="adj" fmla="val 40234"/>
            </a:avLst>
          </a:prstGeom>
          <a:solidFill>
            <a:srgbClr val="DBEEF4"/>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内諾済</a:t>
            </a:r>
            <a:endParaRPr kumimoji="1" lang="en-US" altLang="ja-JP" sz="700" dirty="0">
              <a:solidFill>
                <a:sysClr val="windowText" lastClr="000000"/>
              </a:solidFill>
              <a:latin typeface="Meiryo UI"/>
              <a:ea typeface="Meiryo UI"/>
            </a:endParaRPr>
          </a:p>
        </p:txBody>
      </p:sp>
      <p:sp>
        <p:nvSpPr>
          <p:cNvPr id="48" name="四角形: 角を丸くする 47">
            <a:extLst>
              <a:ext uri="{FF2B5EF4-FFF2-40B4-BE49-F238E27FC236}">
                <a16:creationId xmlns:a16="http://schemas.microsoft.com/office/drawing/2014/main" id="{F795235C-8C12-8BA4-D832-41A3C9D64D72}"/>
              </a:ext>
            </a:extLst>
          </p:cNvPr>
          <p:cNvSpPr/>
          <p:nvPr/>
        </p:nvSpPr>
        <p:spPr>
          <a:xfrm>
            <a:off x="2915290" y="3382097"/>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sp>
        <p:nvSpPr>
          <p:cNvPr id="52" name="正方形/長方形 51">
            <a:extLst>
              <a:ext uri="{FF2B5EF4-FFF2-40B4-BE49-F238E27FC236}">
                <a16:creationId xmlns:a16="http://schemas.microsoft.com/office/drawing/2014/main" id="{9732FD14-9CB2-B577-E3BE-AC2428FA63EA}"/>
              </a:ext>
            </a:extLst>
          </p:cNvPr>
          <p:cNvSpPr/>
          <p:nvPr/>
        </p:nvSpPr>
        <p:spPr>
          <a:xfrm>
            <a:off x="5382960" y="3718157"/>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lang="en-US" altLang="ja-JP"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正方形/長方形 52">
            <a:extLst>
              <a:ext uri="{FF2B5EF4-FFF2-40B4-BE49-F238E27FC236}">
                <a16:creationId xmlns:a16="http://schemas.microsoft.com/office/drawing/2014/main" id="{EEE35E29-90DC-B5FB-3166-132148455864}"/>
              </a:ext>
            </a:extLst>
          </p:cNvPr>
          <p:cNvSpPr/>
          <p:nvPr/>
        </p:nvSpPr>
        <p:spPr>
          <a:xfrm>
            <a:off x="5247396" y="2566029"/>
            <a:ext cx="1338055" cy="450044"/>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45720" indent="128016" algn="ctr" rtl="0" eaLnBrk="1" fontAlgn="ctr" latinLnBrk="0" hangingPunct="1">
              <a:spcBef>
                <a:spcPts val="0"/>
              </a:spcBef>
              <a:spcAft>
                <a:spcPts val="0"/>
              </a:spcAft>
              <a:tabLst>
                <a:tab pos="2700020" algn="ctr"/>
                <a:tab pos="5400040" algn="r"/>
              </a:tabLst>
            </a:pPr>
            <a:r>
              <a:rPr kumimoji="1" lang="en-US" altLang="ja-JP"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xxx</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54" name="角丸四角形 9">
            <a:extLst>
              <a:ext uri="{FF2B5EF4-FFF2-40B4-BE49-F238E27FC236}">
                <a16:creationId xmlns:a16="http://schemas.microsoft.com/office/drawing/2014/main" id="{0BAE09C5-D73C-0AE4-32D9-C0C58FFF0DA4}"/>
              </a:ext>
            </a:extLst>
          </p:cNvPr>
          <p:cNvSpPr/>
          <p:nvPr/>
        </p:nvSpPr>
        <p:spPr>
          <a:xfrm>
            <a:off x="5424859" y="2550361"/>
            <a:ext cx="2988614" cy="1587668"/>
          </a:xfrm>
          <a:prstGeom prst="roundRect">
            <a:avLst>
              <a:gd name="adj" fmla="val 2347"/>
            </a:avLst>
          </a:prstGeom>
          <a:noFill/>
          <a:ln w="19050">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Yu Gothic UI" panose="020B0500000000000000" pitchFamily="50" charset="-128"/>
              <a:ea typeface="Yu Gothic UI" panose="020B0500000000000000" pitchFamily="50" charset="-128"/>
              <a:cs typeface="+mn-cs"/>
            </a:endParaRPr>
          </a:p>
        </p:txBody>
      </p:sp>
      <p:sp>
        <p:nvSpPr>
          <p:cNvPr id="55" name="正方形/長方形 54">
            <a:extLst>
              <a:ext uri="{FF2B5EF4-FFF2-40B4-BE49-F238E27FC236}">
                <a16:creationId xmlns:a16="http://schemas.microsoft.com/office/drawing/2014/main" id="{4E4334BF-7266-5EC2-8F0B-041E2EE9DE65}"/>
              </a:ext>
            </a:extLst>
          </p:cNvPr>
          <p:cNvSpPr/>
          <p:nvPr/>
        </p:nvSpPr>
        <p:spPr>
          <a:xfrm>
            <a:off x="6330960" y="2404053"/>
            <a:ext cx="1256369" cy="201695"/>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0" marR="45720" indent="128016" algn="ctr" rtl="0" eaLnBrk="1" fontAlgn="ctr" latinLnBrk="0" hangingPunct="1">
              <a:spcBef>
                <a:spcPts val="0"/>
              </a:spcBef>
              <a:spcAft>
                <a:spcPts val="0"/>
              </a:spcAft>
              <a:tabLst>
                <a:tab pos="2700020" algn="ctr"/>
                <a:tab pos="5400040" algn="r"/>
              </a:tabLst>
            </a:pPr>
            <a:r>
              <a:rPr lang="ja-JP" altLang="en-US" sz="1200" kern="1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外注先・アドバイザー</a:t>
            </a:r>
            <a:endParaRPr kumimoji="1" lang="ja-JP" altLang="en-US" sz="1200" b="0" i="0" u="none" strike="noStrike" kern="1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57" name="直線矢印コネクタ 116">
            <a:extLst>
              <a:ext uri="{FF2B5EF4-FFF2-40B4-BE49-F238E27FC236}">
                <a16:creationId xmlns:a16="http://schemas.microsoft.com/office/drawing/2014/main" id="{80E7D0FB-11F3-F9AC-8108-17CF72AAF400}"/>
              </a:ext>
            </a:extLst>
          </p:cNvPr>
          <p:cNvCxnSpPr>
            <a:cxnSpLocks/>
            <a:stCxn id="33" idx="2"/>
            <a:endCxn id="39" idx="0"/>
          </p:cNvCxnSpPr>
          <p:nvPr/>
        </p:nvCxnSpPr>
        <p:spPr bwMode="gray">
          <a:xfrm>
            <a:off x="2861329" y="3195516"/>
            <a:ext cx="0" cy="325696"/>
          </a:xfrm>
          <a:prstGeom prst="straightConnector1">
            <a:avLst/>
          </a:prstGeom>
          <a:noFill/>
          <a:ln w="12700" cap="flat" cmpd="sng" algn="ctr">
            <a:solidFill>
              <a:schemeClr val="tx1">
                <a:lumMod val="50000"/>
                <a:lumOff val="50000"/>
              </a:schemeClr>
            </a:solidFill>
            <a:prstDash val="solid"/>
            <a:tailEnd type="triangle"/>
          </a:ln>
          <a:effectLst/>
        </p:spPr>
      </p:cxnSp>
      <p:cxnSp>
        <p:nvCxnSpPr>
          <p:cNvPr id="60" name="直線矢印コネクタ 116">
            <a:extLst>
              <a:ext uri="{FF2B5EF4-FFF2-40B4-BE49-F238E27FC236}">
                <a16:creationId xmlns:a16="http://schemas.microsoft.com/office/drawing/2014/main" id="{E93D46B8-CD95-9C83-990E-E5397024ACBC}"/>
              </a:ext>
            </a:extLst>
          </p:cNvPr>
          <p:cNvCxnSpPr>
            <a:cxnSpLocks/>
            <a:stCxn id="33" idx="2"/>
            <a:endCxn id="38" idx="0"/>
          </p:cNvCxnSpPr>
          <p:nvPr/>
        </p:nvCxnSpPr>
        <p:spPr bwMode="gray">
          <a:xfrm rot="5400000">
            <a:off x="2020047" y="2679930"/>
            <a:ext cx="325696" cy="1356868"/>
          </a:xfrm>
          <a:prstGeom prst="bentConnector3">
            <a:avLst>
              <a:gd name="adj1" fmla="val 50000"/>
            </a:avLst>
          </a:prstGeom>
          <a:noFill/>
          <a:ln w="12700" cap="flat" cmpd="sng" algn="ctr">
            <a:solidFill>
              <a:schemeClr val="tx1">
                <a:lumMod val="50000"/>
                <a:lumOff val="50000"/>
              </a:schemeClr>
            </a:solidFill>
            <a:prstDash val="solid"/>
            <a:tailEnd type="triangle"/>
          </a:ln>
          <a:effectLst/>
        </p:spPr>
      </p:cxnSp>
      <p:sp>
        <p:nvSpPr>
          <p:cNvPr id="20" name="四角形: 角を丸くする 19">
            <a:extLst>
              <a:ext uri="{FF2B5EF4-FFF2-40B4-BE49-F238E27FC236}">
                <a16:creationId xmlns:a16="http://schemas.microsoft.com/office/drawing/2014/main" id="{7321BCEC-1EBA-C224-D812-C40149A32566}"/>
              </a:ext>
            </a:extLst>
          </p:cNvPr>
          <p:cNvSpPr/>
          <p:nvPr/>
        </p:nvSpPr>
        <p:spPr>
          <a:xfrm>
            <a:off x="7556659" y="2629859"/>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sp>
        <p:nvSpPr>
          <p:cNvPr id="21" name="四角形: 角を丸くする 20">
            <a:extLst>
              <a:ext uri="{FF2B5EF4-FFF2-40B4-BE49-F238E27FC236}">
                <a16:creationId xmlns:a16="http://schemas.microsoft.com/office/drawing/2014/main" id="{7ADE48AE-2000-EC5B-866F-A07C09265D91}"/>
              </a:ext>
            </a:extLst>
          </p:cNvPr>
          <p:cNvSpPr/>
          <p:nvPr/>
        </p:nvSpPr>
        <p:spPr>
          <a:xfrm>
            <a:off x="7556659" y="3434192"/>
            <a:ext cx="700363" cy="196364"/>
          </a:xfrm>
          <a:prstGeom prst="roundRect">
            <a:avLst>
              <a:gd name="adj" fmla="val 40234"/>
            </a:avLst>
          </a:prstGeom>
          <a:solidFill>
            <a:schemeClr val="bg1">
              <a:lumMod val="75000"/>
            </a:schemeClr>
          </a:solidFill>
          <a:ln>
            <a:noFill/>
          </a:ln>
        </p:spPr>
        <p:txBody>
          <a:bodyPr wrap="square" lIns="36000" rIns="36000" anchor="ctr">
            <a:spAutoFit/>
          </a:bodyPr>
          <a:lstStyle/>
          <a:p>
            <a:pPr algn="ctr" defTabSz="914400">
              <a:lnSpc>
                <a:spcPct val="110000"/>
              </a:lnSpc>
            </a:pPr>
            <a:r>
              <a:rPr lang="ja-JP" altLang="en-US" sz="900" dirty="0">
                <a:solidFill>
                  <a:sysClr val="windowText" lastClr="000000"/>
                </a:solidFill>
                <a:latin typeface="Meiryo UI"/>
                <a:ea typeface="Meiryo UI"/>
              </a:rPr>
              <a:t>検討段階</a:t>
            </a:r>
            <a:endParaRPr kumimoji="1" lang="en-US" altLang="ja-JP" sz="700" dirty="0">
              <a:solidFill>
                <a:sysClr val="windowText" lastClr="000000"/>
              </a:solidFill>
              <a:latin typeface="Meiryo UI"/>
              <a:ea typeface="Meiryo UI"/>
            </a:endParaRPr>
          </a:p>
        </p:txBody>
      </p:sp>
      <p:graphicFrame>
        <p:nvGraphicFramePr>
          <p:cNvPr id="25" name="表 24">
            <a:extLst>
              <a:ext uri="{FF2B5EF4-FFF2-40B4-BE49-F238E27FC236}">
                <a16:creationId xmlns:a16="http://schemas.microsoft.com/office/drawing/2014/main" id="{371865B0-E8C7-C01B-0B1F-17F04D76BA9C}"/>
              </a:ext>
            </a:extLst>
          </p:cNvPr>
          <p:cNvGraphicFramePr>
            <a:graphicFrameLocks noGrp="1"/>
          </p:cNvGraphicFramePr>
          <p:nvPr>
            <p:extLst>
              <p:ext uri="{D42A27DB-BD31-4B8C-83A1-F6EECF244321}">
                <p14:modId xmlns:p14="http://schemas.microsoft.com/office/powerpoint/2010/main" val="844473119"/>
              </p:ext>
            </p:extLst>
          </p:nvPr>
        </p:nvGraphicFramePr>
        <p:xfrm>
          <a:off x="5174700" y="4346510"/>
          <a:ext cx="4147685" cy="1993900"/>
        </p:xfrm>
        <a:graphic>
          <a:graphicData uri="http://schemas.openxmlformats.org/drawingml/2006/table">
            <a:tbl>
              <a:tblPr/>
              <a:tblGrid>
                <a:gridCol w="355862">
                  <a:extLst>
                    <a:ext uri="{9D8B030D-6E8A-4147-A177-3AD203B41FA5}">
                      <a16:colId xmlns:a16="http://schemas.microsoft.com/office/drawing/2014/main" val="20000"/>
                    </a:ext>
                  </a:extLst>
                </a:gridCol>
                <a:gridCol w="1233182">
                  <a:extLst>
                    <a:ext uri="{9D8B030D-6E8A-4147-A177-3AD203B41FA5}">
                      <a16:colId xmlns:a16="http://schemas.microsoft.com/office/drawing/2014/main" val="20001"/>
                    </a:ext>
                  </a:extLst>
                </a:gridCol>
                <a:gridCol w="2558641">
                  <a:extLst>
                    <a:ext uri="{9D8B030D-6E8A-4147-A177-3AD203B41FA5}">
                      <a16:colId xmlns:a16="http://schemas.microsoft.com/office/drawing/2014/main" val="20002"/>
                    </a:ext>
                  </a:extLst>
                </a:gridCol>
              </a:tblGrid>
              <a:tr h="330971">
                <a:tc>
                  <a:txBody>
                    <a:bodyPr/>
                    <a:lstStyle/>
                    <a:p>
                      <a:pPr marR="44450" indent="127000" algn="ctr">
                        <a:spcAft>
                          <a:spcPts val="0"/>
                        </a:spcAft>
                        <a:tabLst>
                          <a:tab pos="2700020" algn="ctr"/>
                          <a:tab pos="5400040" algn="r"/>
                        </a:tabLst>
                      </a:pP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名称</a:t>
                      </a: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tc>
                  <a:txBody>
                    <a:bodyPr/>
                    <a:lstStyle/>
                    <a:p>
                      <a:pPr marR="44450" indent="127000" algn="ctr">
                        <a:spcAft>
                          <a:spcPts val="0"/>
                        </a:spcAft>
                        <a:tabLst>
                          <a:tab pos="2700020" algn="ctr"/>
                          <a:tab pos="5400040" algn="r"/>
                        </a:tabLs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役割</a:t>
                      </a:r>
                      <a:endPar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F2F2F2"/>
                    </a:solidFill>
                  </a:tcPr>
                </a:tc>
                <a:extLst>
                  <a:ext uri="{0D108BD9-81ED-4DB2-BD59-A6C34878D82A}">
                    <a16:rowId xmlns:a16="http://schemas.microsoft.com/office/drawing/2014/main" val="10000"/>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5</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1"/>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6</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2"/>
                  </a:ext>
                </a:extLst>
              </a:tr>
              <a:tr h="330971">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7</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tabLst>
                          <a:tab pos="2700020" algn="ctr"/>
                          <a:tab pos="5400040" algn="r"/>
                        </a:tabLst>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3444382730"/>
                  </a:ext>
                </a:extLst>
              </a:tr>
              <a:tr h="337819">
                <a:tc>
                  <a:txBody>
                    <a:bodyPr/>
                    <a:lstStyle/>
                    <a:p>
                      <a:pPr marR="44450" indent="127000" algn="ctr">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8</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195" marR="36195" marT="107950" marB="10795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R="44450" indent="127000">
                        <a:spcAft>
                          <a:spcPts val="0"/>
                        </a:spcAft>
                        <a:tabLst>
                          <a:tab pos="2700020" algn="ctr"/>
                          <a:tab pos="5400040" algn="r"/>
                        </a:tabLst>
                      </a:pPr>
                      <a:r>
                        <a:rPr lang="en-US" altLang="ja-JP" sz="1200" kern="100" dirty="0">
                          <a:effectLst/>
                          <a:latin typeface="Meiryo UI" panose="020B0604030504040204" pitchFamily="50" charset="-128"/>
                          <a:ea typeface="Meiryo UI" panose="020B0604030504040204" pitchFamily="50" charset="-128"/>
                          <a:cs typeface="Meiryo UI" panose="020B0604030504040204" pitchFamily="50" charset="-128"/>
                        </a:rPr>
                        <a:t>xx</a:t>
                      </a:r>
                      <a:r>
                        <a:rPr lang="ja-JP" altLang="en-US" sz="1200" kern="100" dirty="0">
                          <a:effectLst/>
                          <a:latin typeface="Meiryo UI" panose="020B0604030504040204" pitchFamily="50" charset="-128"/>
                          <a:ea typeface="Meiryo UI" panose="020B0604030504040204" pitchFamily="50" charset="-128"/>
                          <a:cs typeface="Meiryo UI" panose="020B0604030504040204" pitchFamily="50" charset="-128"/>
                        </a:rPr>
                        <a:t>社</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171450" marR="44450" indent="-171450">
                        <a:spcAft>
                          <a:spcPts val="0"/>
                        </a:spcAft>
                        <a:buFont typeface="Arial" panose="020B0604020202020204" pitchFamily="34" charset="0"/>
                        <a:buChar char="•"/>
                      </a:pPr>
                      <a:r>
                        <a:rPr lang="en-US" altLang="ja-JP" sz="1200" kern="0" dirty="0">
                          <a:effectLst/>
                          <a:latin typeface="Meiryo UI" panose="020B0604030504040204" pitchFamily="50" charset="-128"/>
                          <a:ea typeface="Meiryo UI" panose="020B0604030504040204" pitchFamily="50" charset="-128"/>
                          <a:cs typeface="ＭＳ明朝-WinCharSetFFFF-H"/>
                        </a:rPr>
                        <a:t>XXX</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17780" marR="1778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553133304"/>
                  </a:ext>
                </a:extLst>
              </a:tr>
            </a:tbl>
          </a:graphicData>
        </a:graphic>
      </p:graphicFrame>
      <p:sp>
        <p:nvSpPr>
          <p:cNvPr id="22" name="フリーフォーム: 図形 21">
            <a:extLst>
              <a:ext uri="{FF2B5EF4-FFF2-40B4-BE49-F238E27FC236}">
                <a16:creationId xmlns:a16="http://schemas.microsoft.com/office/drawing/2014/main" id="{66BEE9BB-3DAF-5DCA-4DA7-DAA8186D933D}"/>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 </a:t>
            </a:r>
          </a:p>
        </p:txBody>
      </p:sp>
    </p:spTree>
    <p:extLst>
      <p:ext uri="{BB962C8B-B14F-4D97-AF65-F5344CB8AC3E}">
        <p14:creationId xmlns:p14="http://schemas.microsoft.com/office/powerpoint/2010/main" val="10006924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実現可能性／スケジュール</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13" name="TextBox 15">
            <a:extLst>
              <a:ext uri="{FF2B5EF4-FFF2-40B4-BE49-F238E27FC236}">
                <a16:creationId xmlns:a16="http://schemas.microsoft.com/office/drawing/2014/main" id="{363FE1A5-7D46-DEDB-9E70-F6CC82234D45}"/>
              </a:ext>
            </a:extLst>
          </p:cNvPr>
          <p:cNvSpPr txBox="1"/>
          <p:nvPr/>
        </p:nvSpPr>
        <p:spPr>
          <a:xfrm>
            <a:off x="790148" y="2505411"/>
            <a:ext cx="1368000"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3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ja-JP" altLang="en-US" sz="1200" dirty="0">
                <a:latin typeface="Trebuchet MS" panose="020B0603020202020204" pitchFamily="34" charset="0"/>
                <a:ea typeface="Meiryo UI" panose="020B0604030504040204" pitchFamily="50" charset="-128"/>
              </a:rPr>
              <a:t>事業項目</a:t>
            </a:r>
            <a:endParaRPr lang="en-US" sz="1200" dirty="0">
              <a:latin typeface="Trebuchet MS" panose="020B0603020202020204" pitchFamily="34" charset="0"/>
              <a:ea typeface="Meiryo UI" panose="020B0604030504040204" pitchFamily="50" charset="-128"/>
            </a:endParaRPr>
          </a:p>
        </p:txBody>
      </p:sp>
      <p:cxnSp>
        <p:nvCxnSpPr>
          <p:cNvPr id="14" name="Straight Connector 16">
            <a:extLst>
              <a:ext uri="{FF2B5EF4-FFF2-40B4-BE49-F238E27FC236}">
                <a16:creationId xmlns:a16="http://schemas.microsoft.com/office/drawing/2014/main" id="{FCA18392-A4F2-80DF-0E65-680C937E3434}"/>
              </a:ext>
            </a:extLst>
          </p:cNvPr>
          <p:cNvCxnSpPr>
            <a:cxnSpLocks/>
          </p:cNvCxnSpPr>
          <p:nvPr/>
        </p:nvCxnSpPr>
        <p:spPr>
          <a:xfrm>
            <a:off x="790148" y="2567560"/>
            <a:ext cx="13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正方形/長方形 46">
            <a:extLst>
              <a:ext uri="{FF2B5EF4-FFF2-40B4-BE49-F238E27FC236}">
                <a16:creationId xmlns:a16="http://schemas.microsoft.com/office/drawing/2014/main" id="{A21BEC67-8F19-8418-1E35-41F6E80C7CF1}"/>
              </a:ext>
            </a:extLst>
          </p:cNvPr>
          <p:cNvSpPr/>
          <p:nvPr/>
        </p:nvSpPr>
        <p:spPr>
          <a:xfrm>
            <a:off x="790148" y="3195256"/>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A</a:t>
            </a:r>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設備の導入</a:t>
            </a:r>
          </a:p>
        </p:txBody>
      </p:sp>
      <p:sp>
        <p:nvSpPr>
          <p:cNvPr id="25" name="正方形/長方形 47">
            <a:extLst>
              <a:ext uri="{FF2B5EF4-FFF2-40B4-BE49-F238E27FC236}">
                <a16:creationId xmlns:a16="http://schemas.microsoft.com/office/drawing/2014/main" id="{6AEF99E8-C8D5-F094-410D-74019EDB7D8F}"/>
              </a:ext>
            </a:extLst>
          </p:cNvPr>
          <p:cNvSpPr/>
          <p:nvPr/>
        </p:nvSpPr>
        <p:spPr>
          <a:xfrm>
            <a:off x="790148" y="4045634"/>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sp>
        <p:nvSpPr>
          <p:cNvPr id="26" name="正方形/長方形 49">
            <a:extLst>
              <a:ext uri="{FF2B5EF4-FFF2-40B4-BE49-F238E27FC236}">
                <a16:creationId xmlns:a16="http://schemas.microsoft.com/office/drawing/2014/main" id="{11E997EA-096A-F51A-1866-DEE814D2CCA7}"/>
              </a:ext>
            </a:extLst>
          </p:cNvPr>
          <p:cNvSpPr/>
          <p:nvPr/>
        </p:nvSpPr>
        <p:spPr>
          <a:xfrm>
            <a:off x="790148" y="4927373"/>
            <a:ext cx="1368000" cy="71273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dirty="0">
                <a:solidFill>
                  <a:schemeClr val="tx1"/>
                </a:solidFill>
                <a:latin typeface="Meiryo UI" panose="020B0604030504040204" pitchFamily="50" charset="-128"/>
                <a:ea typeface="Meiryo UI" panose="020B0604030504040204" pitchFamily="50" charset="-128"/>
                <a:cs typeface="Arial" panose="020B0604020202020204" pitchFamily="34" charset="0"/>
              </a:rPr>
              <a:t> XXX</a:t>
            </a:r>
            <a:endParaRPr lang="ja-JP" altLang="en-US" sz="1200" dirty="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41" name="直線矢印コネクタ 240">
            <a:extLst>
              <a:ext uri="{FF2B5EF4-FFF2-40B4-BE49-F238E27FC236}">
                <a16:creationId xmlns:a16="http://schemas.microsoft.com/office/drawing/2014/main" id="{4F61AD71-3720-7F7C-F79E-2DEC7BAC5D66}"/>
              </a:ext>
            </a:extLst>
          </p:cNvPr>
          <p:cNvCxnSpPr/>
          <p:nvPr/>
        </p:nvCxnSpPr>
        <p:spPr>
          <a:xfrm flipV="1">
            <a:off x="2519228" y="6095715"/>
            <a:ext cx="2186882"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8" name="正方形/長方形 237">
            <a:extLst>
              <a:ext uri="{FF2B5EF4-FFF2-40B4-BE49-F238E27FC236}">
                <a16:creationId xmlns:a16="http://schemas.microsoft.com/office/drawing/2014/main" id="{2E3CD161-6CD2-2128-27E2-438714156BE9}"/>
              </a:ext>
            </a:extLst>
          </p:cNvPr>
          <p:cNvSpPr/>
          <p:nvPr/>
        </p:nvSpPr>
        <p:spPr>
          <a:xfrm>
            <a:off x="2374482" y="2832619"/>
            <a:ext cx="2451634" cy="3059761"/>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82" name="直線コネクタ 135">
            <a:extLst>
              <a:ext uri="{FF2B5EF4-FFF2-40B4-BE49-F238E27FC236}">
                <a16:creationId xmlns:a16="http://schemas.microsoft.com/office/drawing/2014/main" id="{1B7A9995-C07A-D936-77B5-9BC8CC449EF2}"/>
              </a:ext>
            </a:extLst>
          </p:cNvPr>
          <p:cNvCxnSpPr>
            <a:cxnSpLocks/>
          </p:cNvCxnSpPr>
          <p:nvPr/>
        </p:nvCxnSpPr>
        <p:spPr>
          <a:xfrm>
            <a:off x="2313594"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直線コネクタ 136">
            <a:extLst>
              <a:ext uri="{FF2B5EF4-FFF2-40B4-BE49-F238E27FC236}">
                <a16:creationId xmlns:a16="http://schemas.microsoft.com/office/drawing/2014/main" id="{1137E8FC-E660-4392-0690-8002A04DEFBE}"/>
              </a:ext>
            </a:extLst>
          </p:cNvPr>
          <p:cNvCxnSpPr>
            <a:cxnSpLocks/>
          </p:cNvCxnSpPr>
          <p:nvPr/>
        </p:nvCxnSpPr>
        <p:spPr>
          <a:xfrm>
            <a:off x="3177262"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139">
            <a:extLst>
              <a:ext uri="{FF2B5EF4-FFF2-40B4-BE49-F238E27FC236}">
                <a16:creationId xmlns:a16="http://schemas.microsoft.com/office/drawing/2014/main" id="{9227F54C-3F52-E19D-8CC8-BDDDD6C9E32B}"/>
              </a:ext>
            </a:extLst>
          </p:cNvPr>
          <p:cNvCxnSpPr>
            <a:cxnSpLocks/>
          </p:cNvCxnSpPr>
          <p:nvPr/>
        </p:nvCxnSpPr>
        <p:spPr>
          <a:xfrm>
            <a:off x="404093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直線コネクタ 140">
            <a:extLst>
              <a:ext uri="{FF2B5EF4-FFF2-40B4-BE49-F238E27FC236}">
                <a16:creationId xmlns:a16="http://schemas.microsoft.com/office/drawing/2014/main" id="{1C20AD47-5CAE-966B-97A6-BF6B09BCF079}"/>
              </a:ext>
            </a:extLst>
          </p:cNvPr>
          <p:cNvCxnSpPr>
            <a:cxnSpLocks/>
          </p:cNvCxnSpPr>
          <p:nvPr/>
        </p:nvCxnSpPr>
        <p:spPr>
          <a:xfrm>
            <a:off x="4904598"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50">
            <a:extLst>
              <a:ext uri="{FF2B5EF4-FFF2-40B4-BE49-F238E27FC236}">
                <a16:creationId xmlns:a16="http://schemas.microsoft.com/office/drawing/2014/main" id="{E30A3AC6-48E9-C401-E61C-36304B29E43C}"/>
              </a:ext>
            </a:extLst>
          </p:cNvPr>
          <p:cNvSpPr txBox="1"/>
          <p:nvPr/>
        </p:nvSpPr>
        <p:spPr>
          <a:xfrm>
            <a:off x="2225040" y="2509182"/>
            <a:ext cx="6799692"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21600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200" dirty="0">
                <a:latin typeface="Trebuchet MS" panose="020B0603020202020204" pitchFamily="34" charset="0"/>
                <a:ea typeface="Meiryo UI" panose="020B0604030504040204" pitchFamily="50" charset="-128"/>
              </a:rPr>
              <a:t>実施スケジュール</a:t>
            </a:r>
            <a:endParaRPr lang="en-US" sz="1200" dirty="0">
              <a:latin typeface="Trebuchet MS" panose="020B0603020202020204" pitchFamily="34" charset="0"/>
              <a:ea typeface="Meiryo UI" panose="020B0604030504040204" pitchFamily="50" charset="-128"/>
            </a:endParaRPr>
          </a:p>
        </p:txBody>
      </p:sp>
      <p:cxnSp>
        <p:nvCxnSpPr>
          <p:cNvPr id="22" name="Straight Connector 51">
            <a:extLst>
              <a:ext uri="{FF2B5EF4-FFF2-40B4-BE49-F238E27FC236}">
                <a16:creationId xmlns:a16="http://schemas.microsoft.com/office/drawing/2014/main" id="{44B24830-E627-8A03-B2C2-4EF50D3BE82C}"/>
              </a:ext>
            </a:extLst>
          </p:cNvPr>
          <p:cNvCxnSpPr/>
          <p:nvPr/>
        </p:nvCxnSpPr>
        <p:spPr>
          <a:xfrm>
            <a:off x="2225040" y="2557920"/>
            <a:ext cx="6799692"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6" name="直線コネクタ 128">
            <a:extLst>
              <a:ext uri="{FF2B5EF4-FFF2-40B4-BE49-F238E27FC236}">
                <a16:creationId xmlns:a16="http://schemas.microsoft.com/office/drawing/2014/main" id="{1B2487CF-5210-DE53-5B20-48FB443846F6}"/>
              </a:ext>
            </a:extLst>
          </p:cNvPr>
          <p:cNvCxnSpPr>
            <a:cxnSpLocks/>
          </p:cNvCxnSpPr>
          <p:nvPr/>
        </p:nvCxnSpPr>
        <p:spPr>
          <a:xfrm flipH="1">
            <a:off x="231359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8" name="直線コネクタ 127">
            <a:extLst>
              <a:ext uri="{FF2B5EF4-FFF2-40B4-BE49-F238E27FC236}">
                <a16:creationId xmlns:a16="http://schemas.microsoft.com/office/drawing/2014/main" id="{64C7D4EC-1CFF-8F79-2684-1E8ECC24E429}"/>
              </a:ext>
            </a:extLst>
          </p:cNvPr>
          <p:cNvCxnSpPr>
            <a:cxnSpLocks/>
          </p:cNvCxnSpPr>
          <p:nvPr/>
        </p:nvCxnSpPr>
        <p:spPr>
          <a:xfrm flipH="1">
            <a:off x="3175317"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9" name="直線コネクタ 128">
            <a:extLst>
              <a:ext uri="{FF2B5EF4-FFF2-40B4-BE49-F238E27FC236}">
                <a16:creationId xmlns:a16="http://schemas.microsoft.com/office/drawing/2014/main" id="{E79A64F7-7069-2207-499D-5C46A481FAD9}"/>
              </a:ext>
            </a:extLst>
          </p:cNvPr>
          <p:cNvCxnSpPr>
            <a:cxnSpLocks/>
          </p:cNvCxnSpPr>
          <p:nvPr/>
        </p:nvCxnSpPr>
        <p:spPr>
          <a:xfrm flipH="1">
            <a:off x="4037039"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1" name="直線コネクタ 127">
            <a:extLst>
              <a:ext uri="{FF2B5EF4-FFF2-40B4-BE49-F238E27FC236}">
                <a16:creationId xmlns:a16="http://schemas.microsoft.com/office/drawing/2014/main" id="{236397B5-CBB0-9441-47D3-C0E8F2B9F0E3}"/>
              </a:ext>
            </a:extLst>
          </p:cNvPr>
          <p:cNvCxnSpPr>
            <a:cxnSpLocks/>
          </p:cNvCxnSpPr>
          <p:nvPr/>
        </p:nvCxnSpPr>
        <p:spPr>
          <a:xfrm flipH="1">
            <a:off x="4898762"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2" name="直線コネクタ 128">
            <a:extLst>
              <a:ext uri="{FF2B5EF4-FFF2-40B4-BE49-F238E27FC236}">
                <a16:creationId xmlns:a16="http://schemas.microsoft.com/office/drawing/2014/main" id="{5DCC680E-77BA-FA5E-8D62-82E4F928107A}"/>
              </a:ext>
            </a:extLst>
          </p:cNvPr>
          <p:cNvCxnSpPr>
            <a:cxnSpLocks/>
          </p:cNvCxnSpPr>
          <p:nvPr/>
        </p:nvCxnSpPr>
        <p:spPr>
          <a:xfrm flipH="1">
            <a:off x="5760484"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25" name="直線コネクタ 135">
            <a:extLst>
              <a:ext uri="{FF2B5EF4-FFF2-40B4-BE49-F238E27FC236}">
                <a16:creationId xmlns:a16="http://schemas.microsoft.com/office/drawing/2014/main" id="{4E011FA6-CBF6-E2C1-2F42-FCAA9D9B5070}"/>
              </a:ext>
            </a:extLst>
          </p:cNvPr>
          <p:cNvCxnSpPr>
            <a:cxnSpLocks/>
          </p:cNvCxnSpPr>
          <p:nvPr/>
        </p:nvCxnSpPr>
        <p:spPr>
          <a:xfrm>
            <a:off x="5768265"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直線コネクタ 136">
            <a:extLst>
              <a:ext uri="{FF2B5EF4-FFF2-40B4-BE49-F238E27FC236}">
                <a16:creationId xmlns:a16="http://schemas.microsoft.com/office/drawing/2014/main" id="{887C1C36-B510-6869-C369-920016868706}"/>
              </a:ext>
            </a:extLst>
          </p:cNvPr>
          <p:cNvCxnSpPr>
            <a:cxnSpLocks/>
          </p:cNvCxnSpPr>
          <p:nvPr/>
        </p:nvCxnSpPr>
        <p:spPr>
          <a:xfrm>
            <a:off x="6644750"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直線コネクタ 139">
            <a:extLst>
              <a:ext uri="{FF2B5EF4-FFF2-40B4-BE49-F238E27FC236}">
                <a16:creationId xmlns:a16="http://schemas.microsoft.com/office/drawing/2014/main" id="{83DB0068-F599-A824-A75D-F3897E715A24}"/>
              </a:ext>
            </a:extLst>
          </p:cNvPr>
          <p:cNvCxnSpPr>
            <a:cxnSpLocks/>
          </p:cNvCxnSpPr>
          <p:nvPr/>
        </p:nvCxnSpPr>
        <p:spPr>
          <a:xfrm>
            <a:off x="7529836" y="3212881"/>
            <a:ext cx="0" cy="2679499"/>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矢印コネクタ 158">
            <a:extLst>
              <a:ext uri="{FF2B5EF4-FFF2-40B4-BE49-F238E27FC236}">
                <a16:creationId xmlns:a16="http://schemas.microsoft.com/office/drawing/2014/main" id="{F70B2BFB-6222-4BA1-013F-3B2CCE241D38}"/>
              </a:ext>
            </a:extLst>
          </p:cNvPr>
          <p:cNvCxnSpPr>
            <a:cxnSpLocks/>
          </p:cNvCxnSpPr>
          <p:nvPr/>
        </p:nvCxnSpPr>
        <p:spPr>
          <a:xfrm>
            <a:off x="2334367" y="3558884"/>
            <a:ext cx="160198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158">
            <a:extLst>
              <a:ext uri="{FF2B5EF4-FFF2-40B4-BE49-F238E27FC236}">
                <a16:creationId xmlns:a16="http://schemas.microsoft.com/office/drawing/2014/main" id="{FA2EA80C-DCDD-0B55-62BB-B96E294388C8}"/>
              </a:ext>
            </a:extLst>
          </p:cNvPr>
          <p:cNvCxnSpPr>
            <a:cxnSpLocks/>
          </p:cNvCxnSpPr>
          <p:nvPr/>
        </p:nvCxnSpPr>
        <p:spPr>
          <a:xfrm>
            <a:off x="4092329" y="3558884"/>
            <a:ext cx="336050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158">
            <a:extLst>
              <a:ext uri="{FF2B5EF4-FFF2-40B4-BE49-F238E27FC236}">
                <a16:creationId xmlns:a16="http://schemas.microsoft.com/office/drawing/2014/main" id="{091FEDA4-CC7A-E0C5-9E20-0B217C5D9329}"/>
              </a:ext>
            </a:extLst>
          </p:cNvPr>
          <p:cNvCxnSpPr>
            <a:cxnSpLocks/>
          </p:cNvCxnSpPr>
          <p:nvPr/>
        </p:nvCxnSpPr>
        <p:spPr>
          <a:xfrm>
            <a:off x="7588377" y="3558884"/>
            <a:ext cx="138294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58">
            <a:extLst>
              <a:ext uri="{FF2B5EF4-FFF2-40B4-BE49-F238E27FC236}">
                <a16:creationId xmlns:a16="http://schemas.microsoft.com/office/drawing/2014/main" id="{43F3B3D2-26C9-9CD0-151F-827A1849A6C2}"/>
              </a:ext>
            </a:extLst>
          </p:cNvPr>
          <p:cNvCxnSpPr>
            <a:cxnSpLocks/>
          </p:cNvCxnSpPr>
          <p:nvPr/>
        </p:nvCxnSpPr>
        <p:spPr>
          <a:xfrm>
            <a:off x="2334367" y="5320935"/>
            <a:ext cx="213085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58">
            <a:extLst>
              <a:ext uri="{FF2B5EF4-FFF2-40B4-BE49-F238E27FC236}">
                <a16:creationId xmlns:a16="http://schemas.microsoft.com/office/drawing/2014/main" id="{DC74C2E0-5AA8-F344-7FA1-61D223DF4C2A}"/>
              </a:ext>
            </a:extLst>
          </p:cNvPr>
          <p:cNvCxnSpPr>
            <a:cxnSpLocks/>
          </p:cNvCxnSpPr>
          <p:nvPr/>
        </p:nvCxnSpPr>
        <p:spPr>
          <a:xfrm>
            <a:off x="4532612" y="5320935"/>
            <a:ext cx="201221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58">
            <a:extLst>
              <a:ext uri="{FF2B5EF4-FFF2-40B4-BE49-F238E27FC236}">
                <a16:creationId xmlns:a16="http://schemas.microsoft.com/office/drawing/2014/main" id="{16846E42-EF34-F9C8-B353-FCCA18E71793}"/>
              </a:ext>
            </a:extLst>
          </p:cNvPr>
          <p:cNvCxnSpPr>
            <a:cxnSpLocks/>
          </p:cNvCxnSpPr>
          <p:nvPr/>
        </p:nvCxnSpPr>
        <p:spPr>
          <a:xfrm>
            <a:off x="6701498" y="5320935"/>
            <a:ext cx="226982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58">
            <a:extLst>
              <a:ext uri="{FF2B5EF4-FFF2-40B4-BE49-F238E27FC236}">
                <a16:creationId xmlns:a16="http://schemas.microsoft.com/office/drawing/2014/main" id="{AED34C7B-1187-C3E9-5F5B-5B758AD191D9}"/>
              </a:ext>
            </a:extLst>
          </p:cNvPr>
          <p:cNvCxnSpPr>
            <a:cxnSpLocks/>
          </p:cNvCxnSpPr>
          <p:nvPr/>
        </p:nvCxnSpPr>
        <p:spPr>
          <a:xfrm>
            <a:off x="2392531" y="4463094"/>
            <a:ext cx="1592982"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158">
            <a:extLst>
              <a:ext uri="{FF2B5EF4-FFF2-40B4-BE49-F238E27FC236}">
                <a16:creationId xmlns:a16="http://schemas.microsoft.com/office/drawing/2014/main" id="{240D1C71-A39D-2F45-96C1-B0C726B31950}"/>
              </a:ext>
            </a:extLst>
          </p:cNvPr>
          <p:cNvCxnSpPr>
            <a:cxnSpLocks/>
          </p:cNvCxnSpPr>
          <p:nvPr/>
        </p:nvCxnSpPr>
        <p:spPr>
          <a:xfrm>
            <a:off x="4092329" y="4463094"/>
            <a:ext cx="2436614"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216">
            <a:extLst>
              <a:ext uri="{FF2B5EF4-FFF2-40B4-BE49-F238E27FC236}">
                <a16:creationId xmlns:a16="http://schemas.microsoft.com/office/drawing/2014/main" id="{2AC94970-4102-0ABB-A291-47400AAE9E80}"/>
              </a:ext>
            </a:extLst>
          </p:cNvPr>
          <p:cNvSpPr txBox="1"/>
          <p:nvPr/>
        </p:nvSpPr>
        <p:spPr>
          <a:xfrm>
            <a:off x="2225040"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2025</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1" name="テキスト ボックス 216">
            <a:extLst>
              <a:ext uri="{FF2B5EF4-FFF2-40B4-BE49-F238E27FC236}">
                <a16:creationId xmlns:a16="http://schemas.microsoft.com/office/drawing/2014/main" id="{ABDC0CFA-4680-1C6F-796E-0BAAC71F42DF}"/>
              </a:ext>
            </a:extLst>
          </p:cNvPr>
          <p:cNvSpPr txBox="1"/>
          <p:nvPr/>
        </p:nvSpPr>
        <p:spPr>
          <a:xfrm>
            <a:off x="3110846"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2026</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5" name="テキスト ボックス 216">
            <a:extLst>
              <a:ext uri="{FF2B5EF4-FFF2-40B4-BE49-F238E27FC236}">
                <a16:creationId xmlns:a16="http://schemas.microsoft.com/office/drawing/2014/main" id="{A2EFEC58-0901-5A47-82A1-83879036EED3}"/>
              </a:ext>
            </a:extLst>
          </p:cNvPr>
          <p:cNvSpPr txBox="1"/>
          <p:nvPr/>
        </p:nvSpPr>
        <p:spPr>
          <a:xfrm>
            <a:off x="3996653"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2027</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6" name="テキスト ボックス 216">
            <a:extLst>
              <a:ext uri="{FF2B5EF4-FFF2-40B4-BE49-F238E27FC236}">
                <a16:creationId xmlns:a16="http://schemas.microsoft.com/office/drawing/2014/main" id="{DCFCD4E7-169C-E792-0940-ADFB50E8594F}"/>
              </a:ext>
            </a:extLst>
          </p:cNvPr>
          <p:cNvSpPr txBox="1"/>
          <p:nvPr/>
        </p:nvSpPr>
        <p:spPr>
          <a:xfrm>
            <a:off x="4882459"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2028</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17" name="テキスト ボックス 216">
            <a:extLst>
              <a:ext uri="{FF2B5EF4-FFF2-40B4-BE49-F238E27FC236}">
                <a16:creationId xmlns:a16="http://schemas.microsoft.com/office/drawing/2014/main" id="{5E36A925-C02B-BB55-4130-1BD2B7B879ED}"/>
              </a:ext>
            </a:extLst>
          </p:cNvPr>
          <p:cNvSpPr txBox="1"/>
          <p:nvPr/>
        </p:nvSpPr>
        <p:spPr>
          <a:xfrm>
            <a:off x="5768265"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2029</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239" name="正方形/長方形 238">
            <a:extLst>
              <a:ext uri="{FF2B5EF4-FFF2-40B4-BE49-F238E27FC236}">
                <a16:creationId xmlns:a16="http://schemas.microsoft.com/office/drawing/2014/main" id="{9AAAD144-6F9A-7967-C5FD-12B259B6E8A7}"/>
              </a:ext>
            </a:extLst>
          </p:cNvPr>
          <p:cNvSpPr/>
          <p:nvPr/>
        </p:nvSpPr>
        <p:spPr>
          <a:xfrm>
            <a:off x="3264240" y="5942465"/>
            <a:ext cx="672119" cy="29817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7148" rIns="72000" bIns="37148" numCol="1" spcCol="0" rtlCol="0" fromWordArt="0" anchor="ctr" anchorCtr="0" forceAA="0" compatLnSpc="1">
            <a:prstTxWarp prst="textNoShape">
              <a:avLst/>
            </a:prstTxWarp>
            <a:noAutofit/>
          </a:bodyPr>
          <a:lstStyle/>
          <a:p>
            <a:pPr algn="ctr"/>
            <a:r>
              <a:rPr lang="ja-JP" altLang="en-US" sz="1000" dirty="0">
                <a:solidFill>
                  <a:schemeClr val="tx1"/>
                </a:solidFill>
                <a:latin typeface="Trebuchet MS" panose="020B0603020202020204" pitchFamily="34" charset="0"/>
                <a:ea typeface="Meiryo UI" panose="020B0604030504040204" pitchFamily="50" charset="-128"/>
                <a:cs typeface="Arial" panose="020B0604020202020204" pitchFamily="34" charset="0"/>
              </a:rPr>
              <a:t>補助期間</a:t>
            </a:r>
          </a:p>
        </p:txBody>
      </p:sp>
      <p:cxnSp>
        <p:nvCxnSpPr>
          <p:cNvPr id="240" name="直線コネクタ 128">
            <a:extLst>
              <a:ext uri="{FF2B5EF4-FFF2-40B4-BE49-F238E27FC236}">
                <a16:creationId xmlns:a16="http://schemas.microsoft.com/office/drawing/2014/main" id="{9C887B32-27E3-7227-E346-B620B4BF2937}"/>
              </a:ext>
            </a:extLst>
          </p:cNvPr>
          <p:cNvCxnSpPr>
            <a:cxnSpLocks/>
          </p:cNvCxnSpPr>
          <p:nvPr/>
        </p:nvCxnSpPr>
        <p:spPr>
          <a:xfrm flipH="1">
            <a:off x="6644750"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2" name="テキスト ボックス 216">
            <a:extLst>
              <a:ext uri="{FF2B5EF4-FFF2-40B4-BE49-F238E27FC236}">
                <a16:creationId xmlns:a16="http://schemas.microsoft.com/office/drawing/2014/main" id="{15B298F0-5354-859D-B164-591B8DA096CF}"/>
              </a:ext>
            </a:extLst>
          </p:cNvPr>
          <p:cNvSpPr txBox="1"/>
          <p:nvPr/>
        </p:nvSpPr>
        <p:spPr>
          <a:xfrm>
            <a:off x="6652531"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2030</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244" name="直線コネクタ 128">
            <a:extLst>
              <a:ext uri="{FF2B5EF4-FFF2-40B4-BE49-F238E27FC236}">
                <a16:creationId xmlns:a16="http://schemas.microsoft.com/office/drawing/2014/main" id="{5F493E17-07F5-CB6E-045A-3C8D2863C2B0}"/>
              </a:ext>
            </a:extLst>
          </p:cNvPr>
          <p:cNvCxnSpPr>
            <a:cxnSpLocks/>
          </p:cNvCxnSpPr>
          <p:nvPr/>
        </p:nvCxnSpPr>
        <p:spPr>
          <a:xfrm flipH="1">
            <a:off x="7529836" y="2594396"/>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5" name="テキスト ボックス 216">
            <a:extLst>
              <a:ext uri="{FF2B5EF4-FFF2-40B4-BE49-F238E27FC236}">
                <a16:creationId xmlns:a16="http://schemas.microsoft.com/office/drawing/2014/main" id="{CF3FB478-4E35-6E1F-FFC6-AED048203AB0}"/>
              </a:ext>
            </a:extLst>
          </p:cNvPr>
          <p:cNvSpPr txBox="1"/>
          <p:nvPr/>
        </p:nvSpPr>
        <p:spPr>
          <a:xfrm>
            <a:off x="7537617" y="2379477"/>
            <a:ext cx="588376"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2031</a:t>
            </a:r>
            <a:r>
              <a:rPr kumimoji="1" lang="ja-JP" altLang="en-US" sz="1200" dirty="0">
                <a:solidFill>
                  <a:srgbClr val="575757"/>
                </a:solidFill>
                <a:latin typeface="Trebuchet MS" panose="020B0603020202020204" pitchFamily="34" charset="0"/>
                <a:ea typeface="Meiryo UI" panose="020B0604030504040204" pitchFamily="50" charset="-128"/>
              </a:rPr>
              <a:t>年</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7" name="二等辺三角形 126">
            <a:extLst>
              <a:ext uri="{FF2B5EF4-FFF2-40B4-BE49-F238E27FC236}">
                <a16:creationId xmlns:a16="http://schemas.microsoft.com/office/drawing/2014/main" id="{F844F94C-380B-334B-87FB-FD0F8DFDFE2C}"/>
              </a:ext>
            </a:extLst>
          </p:cNvPr>
          <p:cNvSpPr/>
          <p:nvPr/>
        </p:nvSpPr>
        <p:spPr>
          <a:xfrm flipV="1">
            <a:off x="3955713"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 name="角丸四角形 227">
            <a:extLst>
              <a:ext uri="{FF2B5EF4-FFF2-40B4-BE49-F238E27FC236}">
                <a16:creationId xmlns:a16="http://schemas.microsoft.com/office/drawing/2014/main" id="{6940D7E0-C5FE-503B-3615-2A00EBE8AF1D}"/>
              </a:ext>
            </a:extLst>
          </p:cNvPr>
          <p:cNvSpPr/>
          <p:nvPr/>
        </p:nvSpPr>
        <p:spPr>
          <a:xfrm>
            <a:off x="3555702" y="4062658"/>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sp>
        <p:nvSpPr>
          <p:cNvPr id="28" name="二等辺三角形 194">
            <a:extLst>
              <a:ext uri="{FF2B5EF4-FFF2-40B4-BE49-F238E27FC236}">
                <a16:creationId xmlns:a16="http://schemas.microsoft.com/office/drawing/2014/main" id="{00BBE8BF-35F1-4692-0AA0-52419B28EB11}"/>
              </a:ext>
            </a:extLst>
          </p:cNvPr>
          <p:cNvSpPr/>
          <p:nvPr/>
        </p:nvSpPr>
        <p:spPr>
          <a:xfrm flipV="1">
            <a:off x="4389945"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7" name="角丸四角形 227">
            <a:extLst>
              <a:ext uri="{FF2B5EF4-FFF2-40B4-BE49-F238E27FC236}">
                <a16:creationId xmlns:a16="http://schemas.microsoft.com/office/drawing/2014/main" id="{3E74B6DD-8978-C79F-449E-6C71C78BE90B}"/>
              </a:ext>
            </a:extLst>
          </p:cNvPr>
          <p:cNvSpPr/>
          <p:nvPr/>
        </p:nvSpPr>
        <p:spPr>
          <a:xfrm>
            <a:off x="3962800"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sp>
        <p:nvSpPr>
          <p:cNvPr id="29" name="二等辺三角形 197">
            <a:extLst>
              <a:ext uri="{FF2B5EF4-FFF2-40B4-BE49-F238E27FC236}">
                <a16:creationId xmlns:a16="http://schemas.microsoft.com/office/drawing/2014/main" id="{151377BE-D260-CD0C-9FDA-C1C619830700}"/>
              </a:ext>
            </a:extLst>
          </p:cNvPr>
          <p:cNvSpPr/>
          <p:nvPr/>
        </p:nvSpPr>
        <p:spPr>
          <a:xfrm flipV="1">
            <a:off x="6528929" y="5145318"/>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0" name="角丸四角形 227">
            <a:extLst>
              <a:ext uri="{FF2B5EF4-FFF2-40B4-BE49-F238E27FC236}">
                <a16:creationId xmlns:a16="http://schemas.microsoft.com/office/drawing/2014/main" id="{D0FC4576-D75C-39A6-BC50-D9A447E58B0A}"/>
              </a:ext>
            </a:extLst>
          </p:cNvPr>
          <p:cNvSpPr/>
          <p:nvPr/>
        </p:nvSpPr>
        <p:spPr>
          <a:xfrm>
            <a:off x="6101784" y="4901729"/>
            <a:ext cx="962646"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31" name="二等辺三角形 200">
            <a:extLst>
              <a:ext uri="{FF2B5EF4-FFF2-40B4-BE49-F238E27FC236}">
                <a16:creationId xmlns:a16="http://schemas.microsoft.com/office/drawing/2014/main" id="{699D8C72-E8CB-04E4-CAC5-CE6965DDCC46}"/>
              </a:ext>
            </a:extLst>
          </p:cNvPr>
          <p:cNvSpPr/>
          <p:nvPr/>
        </p:nvSpPr>
        <p:spPr>
          <a:xfrm flipV="1">
            <a:off x="3890860"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24" name="角丸四角形 227">
            <a:extLst>
              <a:ext uri="{FF2B5EF4-FFF2-40B4-BE49-F238E27FC236}">
                <a16:creationId xmlns:a16="http://schemas.microsoft.com/office/drawing/2014/main" id="{93747D07-A123-9ED9-0CB8-322DA2DD97DE}"/>
              </a:ext>
            </a:extLst>
          </p:cNvPr>
          <p:cNvSpPr/>
          <p:nvPr/>
        </p:nvSpPr>
        <p:spPr>
          <a:xfrm>
            <a:off x="3490848"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設備導入完了</a:t>
            </a:r>
          </a:p>
        </p:txBody>
      </p:sp>
      <p:sp>
        <p:nvSpPr>
          <p:cNvPr id="228" name="二等辺三角形 203">
            <a:extLst>
              <a:ext uri="{FF2B5EF4-FFF2-40B4-BE49-F238E27FC236}">
                <a16:creationId xmlns:a16="http://schemas.microsoft.com/office/drawing/2014/main" id="{09A42A01-1062-156D-53C6-3B913A7A5BCA}"/>
              </a:ext>
            </a:extLst>
          </p:cNvPr>
          <p:cNvSpPr/>
          <p:nvPr/>
        </p:nvSpPr>
        <p:spPr>
          <a:xfrm flipV="1">
            <a:off x="7441628" y="3366510"/>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29" name="角丸四角形 227">
            <a:extLst>
              <a:ext uri="{FF2B5EF4-FFF2-40B4-BE49-F238E27FC236}">
                <a16:creationId xmlns:a16="http://schemas.microsoft.com/office/drawing/2014/main" id="{ADDE645E-55C7-0B8F-C12A-5FA926672219}"/>
              </a:ext>
            </a:extLst>
          </p:cNvPr>
          <p:cNvSpPr/>
          <p:nvPr/>
        </p:nvSpPr>
        <p:spPr>
          <a:xfrm>
            <a:off x="7039030" y="3119440"/>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cxnSp>
        <p:nvCxnSpPr>
          <p:cNvPr id="53" name="直線矢印コネクタ 158">
            <a:extLst>
              <a:ext uri="{FF2B5EF4-FFF2-40B4-BE49-F238E27FC236}">
                <a16:creationId xmlns:a16="http://schemas.microsoft.com/office/drawing/2014/main" id="{BA8568ED-5925-1C3F-D3FD-5C10F6AF89B1}"/>
              </a:ext>
            </a:extLst>
          </p:cNvPr>
          <p:cNvCxnSpPr>
            <a:cxnSpLocks/>
          </p:cNvCxnSpPr>
          <p:nvPr/>
        </p:nvCxnSpPr>
        <p:spPr>
          <a:xfrm>
            <a:off x="6816526" y="4463094"/>
            <a:ext cx="215479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230" name="二等辺三角形 55">
            <a:extLst>
              <a:ext uri="{FF2B5EF4-FFF2-40B4-BE49-F238E27FC236}">
                <a16:creationId xmlns:a16="http://schemas.microsoft.com/office/drawing/2014/main" id="{F86D7C8E-7240-123B-ECA5-231D6BC2FC16}"/>
              </a:ext>
            </a:extLst>
          </p:cNvPr>
          <p:cNvSpPr/>
          <p:nvPr/>
        </p:nvSpPr>
        <p:spPr>
          <a:xfrm flipV="1">
            <a:off x="6562229" y="4303845"/>
            <a:ext cx="162624"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1" name="角丸四角形 227">
            <a:extLst>
              <a:ext uri="{FF2B5EF4-FFF2-40B4-BE49-F238E27FC236}">
                <a16:creationId xmlns:a16="http://schemas.microsoft.com/office/drawing/2014/main" id="{F329ED23-DEA3-C292-ADB1-A0B69BF006AD}"/>
              </a:ext>
            </a:extLst>
          </p:cNvPr>
          <p:cNvSpPr/>
          <p:nvPr/>
        </p:nvSpPr>
        <p:spPr>
          <a:xfrm>
            <a:off x="6162217" y="4062658"/>
            <a:ext cx="962649" cy="237230"/>
          </a:xfrm>
          <a:prstGeom prst="roundRect">
            <a:avLst/>
          </a:prstGeom>
          <a:solidFill>
            <a:srgbClr val="F2F2F2"/>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34" name="フリーフォーム: 図形 33">
            <a:extLst>
              <a:ext uri="{FF2B5EF4-FFF2-40B4-BE49-F238E27FC236}">
                <a16:creationId xmlns:a16="http://schemas.microsoft.com/office/drawing/2014/main" id="{C152CF07-D12D-CD72-2D28-DAA8F54CD6A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dirty="0">
                <a:solidFill>
                  <a:schemeClr val="bg1"/>
                </a:solidFill>
                <a:latin typeface="Meiryo UI" panose="020B0604030504040204" pitchFamily="50" charset="-128"/>
                <a:ea typeface="Meiryo UI" panose="020B0604030504040204" pitchFamily="50" charset="-128"/>
              </a:rPr>
              <a:t>イ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ウ </a:t>
            </a:r>
          </a:p>
        </p:txBody>
      </p:sp>
    </p:spTree>
    <p:extLst>
      <p:ext uri="{BB962C8B-B14F-4D97-AF65-F5344CB8AC3E}">
        <p14:creationId xmlns:p14="http://schemas.microsoft.com/office/powerpoint/2010/main" val="3677339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実現可能性／実施上の課題</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9" name="正方形/長方形 8">
            <a:extLst>
              <a:ext uri="{FF2B5EF4-FFF2-40B4-BE49-F238E27FC236}">
                <a16:creationId xmlns:a16="http://schemas.microsoft.com/office/drawing/2014/main" id="{6FB5A67D-CEBE-994C-0403-B13ED2D0339C}"/>
              </a:ext>
            </a:extLst>
          </p:cNvPr>
          <p:cNvSpPr/>
          <p:nvPr/>
        </p:nvSpPr>
        <p:spPr>
          <a:xfrm>
            <a:off x="5409050"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dirty="0">
                <a:solidFill>
                  <a:schemeClr val="tx1"/>
                </a:solidFill>
                <a:latin typeface="Meiryo UI" panose="020B0604030504040204" pitchFamily="50" charset="-128"/>
                <a:ea typeface="Meiryo UI" panose="020B0604030504040204" pitchFamily="50" charset="-128"/>
              </a:rPr>
              <a:t>合意状況と課題解決方法</a:t>
            </a:r>
          </a:p>
        </p:txBody>
      </p:sp>
      <p:sp>
        <p:nvSpPr>
          <p:cNvPr id="4" name="正方形/長方形 3">
            <a:extLst>
              <a:ext uri="{FF2B5EF4-FFF2-40B4-BE49-F238E27FC236}">
                <a16:creationId xmlns:a16="http://schemas.microsoft.com/office/drawing/2014/main" id="{BFDC0845-1B0B-2207-33BD-F65877E427F3}"/>
              </a:ext>
            </a:extLst>
          </p:cNvPr>
          <p:cNvSpPr/>
          <p:nvPr/>
        </p:nvSpPr>
        <p:spPr>
          <a:xfrm>
            <a:off x="588936" y="2797507"/>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人材調達</a:t>
            </a:r>
            <a:endParaRPr kumimoji="1" lang="en-US" altLang="ja-JP" sz="1200" b="1" dirty="0">
              <a:solidFill>
                <a:srgbClr val="575757"/>
              </a:solidFill>
              <a:latin typeface="Meiryo UI" panose="020B0604030504040204" pitchFamily="50" charset="-128"/>
              <a:ea typeface="Meiryo UI" panose="020B0604030504040204" pitchFamily="50" charset="-128"/>
            </a:endParaRPr>
          </a:p>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・育成</a:t>
            </a:r>
          </a:p>
        </p:txBody>
      </p:sp>
      <p:sp>
        <p:nvSpPr>
          <p:cNvPr id="30" name="正方形/長方形 29">
            <a:extLst>
              <a:ext uri="{FF2B5EF4-FFF2-40B4-BE49-F238E27FC236}">
                <a16:creationId xmlns:a16="http://schemas.microsoft.com/office/drawing/2014/main" id="{54E8D25B-BDDF-30DB-32BE-C19AD599714E}"/>
              </a:ext>
            </a:extLst>
          </p:cNvPr>
          <p:cNvSpPr/>
          <p:nvPr/>
        </p:nvSpPr>
        <p:spPr>
          <a:xfrm>
            <a:off x="588936" y="3615606"/>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a:solidFill>
                  <a:srgbClr val="575757"/>
                </a:solidFill>
                <a:latin typeface="Meiryo UI" panose="020B0604030504040204" pitchFamily="50" charset="-128"/>
                <a:ea typeface="Meiryo UI" panose="020B0604030504040204" pitchFamily="50" charset="-128"/>
              </a:rPr>
              <a:t>資金計画</a:t>
            </a:r>
            <a:endParaRPr kumimoji="1" lang="ja-JP" altLang="en-US" sz="1200" b="1" dirty="0">
              <a:solidFill>
                <a:srgbClr val="575757"/>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8DFDE8F-C4B9-C297-F17F-EDBAEDA59EA6}"/>
              </a:ext>
            </a:extLst>
          </p:cNvPr>
          <p:cNvSpPr/>
          <p:nvPr/>
        </p:nvSpPr>
        <p:spPr>
          <a:xfrm>
            <a:off x="588936" y="44337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材料調達</a:t>
            </a:r>
          </a:p>
        </p:txBody>
      </p:sp>
      <p:sp>
        <p:nvSpPr>
          <p:cNvPr id="38" name="正方形/長方形 37">
            <a:extLst>
              <a:ext uri="{FF2B5EF4-FFF2-40B4-BE49-F238E27FC236}">
                <a16:creationId xmlns:a16="http://schemas.microsoft.com/office/drawing/2014/main" id="{E9938FA4-7076-43FD-4067-A674C4FB80D2}"/>
              </a:ext>
            </a:extLst>
          </p:cNvPr>
          <p:cNvSpPr/>
          <p:nvPr/>
        </p:nvSpPr>
        <p:spPr>
          <a:xfrm>
            <a:off x="588936" y="5251804"/>
            <a:ext cx="1035056" cy="68568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lvl="1" algn="ctr" defTabSz="742950"/>
            <a:r>
              <a:rPr kumimoji="1" lang="ja-JP" altLang="en-US" sz="1200" b="1" dirty="0">
                <a:solidFill>
                  <a:srgbClr val="575757"/>
                </a:solidFill>
                <a:latin typeface="Meiryo UI" panose="020B0604030504040204" pitchFamily="50" charset="-128"/>
                <a:ea typeface="Meiryo UI" panose="020B0604030504040204" pitchFamily="50" charset="-128"/>
              </a:rPr>
              <a:t>販路開拓</a:t>
            </a:r>
          </a:p>
        </p:txBody>
      </p:sp>
      <p:sp>
        <p:nvSpPr>
          <p:cNvPr id="39" name="正方形/長方形 38">
            <a:extLst>
              <a:ext uri="{FF2B5EF4-FFF2-40B4-BE49-F238E27FC236}">
                <a16:creationId xmlns:a16="http://schemas.microsoft.com/office/drawing/2014/main" id="{E5F78FA6-8B95-7905-FF60-BEC14277891F}"/>
              </a:ext>
            </a:extLst>
          </p:cNvPr>
          <p:cNvSpPr/>
          <p:nvPr/>
        </p:nvSpPr>
        <p:spPr>
          <a:xfrm>
            <a:off x="1689636"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人員の</a:t>
            </a:r>
            <a:r>
              <a:rPr kumimoji="1" lang="en-US" altLang="ja-JP" sz="1050" dirty="0">
                <a:solidFill>
                  <a:schemeClr val="tx1"/>
                </a:solidFill>
                <a:latin typeface="Meiryo UI" panose="020B0604030504040204" pitchFamily="50" charset="-128"/>
                <a:ea typeface="Meiryo UI" panose="020B0604030504040204" pitchFamily="50" charset="-128"/>
              </a:rPr>
              <a:t>30%</a:t>
            </a:r>
            <a:r>
              <a:rPr kumimoji="1" lang="ja-JP" altLang="en-US" sz="1050" dirty="0">
                <a:solidFill>
                  <a:schemeClr val="tx1"/>
                </a:solidFill>
                <a:latin typeface="Meiryo UI" panose="020B0604030504040204" pitchFamily="50" charset="-128"/>
                <a:ea typeface="Meiryo UI" panose="020B0604030504040204" pitchFamily="50" charset="-128"/>
              </a:rPr>
              <a:t>は</a:t>
            </a: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部署から投入、</a:t>
            </a:r>
            <a:r>
              <a:rPr kumimoji="1" lang="en-US" altLang="ja-JP" sz="1050" dirty="0">
                <a:solidFill>
                  <a:schemeClr val="tx1"/>
                </a:solidFill>
                <a:latin typeface="Meiryo UI" panose="020B0604030504040204" pitchFamily="50" charset="-128"/>
                <a:ea typeface="Meiryo UI" panose="020B0604030504040204" pitchFamily="50" charset="-128"/>
              </a:rPr>
              <a:t>70</a:t>
            </a:r>
            <a:r>
              <a:rPr kumimoji="1" lang="ja-JP" altLang="en-US" sz="1050" dirty="0">
                <a:solidFill>
                  <a:schemeClr val="tx1"/>
                </a:solidFill>
                <a:latin typeface="Meiryo UI" panose="020B0604030504040204" pitchFamily="50" charset="-128"/>
                <a:ea typeface="Meiryo UI" panose="020B0604030504040204" pitchFamily="50" charset="-128"/>
              </a:rPr>
              <a:t>％は新規で雇用予定</a:t>
            </a:r>
            <a:endParaRPr kumimoji="1" lang="en-US" altLang="ja-JP" sz="1050" dirty="0">
              <a:solidFill>
                <a:schemeClr val="tx1"/>
              </a:solidFill>
              <a:latin typeface="Meiryo UI" panose="020B0604030504040204" pitchFamily="50" charset="-128"/>
              <a:ea typeface="Meiryo UI" panose="020B0604030504040204" pitchFamily="50" charset="-128"/>
            </a:endParaRPr>
          </a:p>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教育制度を導入予定</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4ACBA5ED-E81E-9236-F6BF-53622D5FC4EB}"/>
              </a:ext>
            </a:extLst>
          </p:cNvPr>
          <p:cNvSpPr/>
          <p:nvPr/>
        </p:nvSpPr>
        <p:spPr>
          <a:xfrm>
            <a:off x="1689636"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3FAA46D2-C43D-3894-71EE-AAE49075071F}"/>
              </a:ext>
            </a:extLst>
          </p:cNvPr>
          <p:cNvSpPr/>
          <p:nvPr/>
        </p:nvSpPr>
        <p:spPr>
          <a:xfrm>
            <a:off x="1689636"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C97FA78-AB77-8F66-4081-D227EEB2E5B3}"/>
              </a:ext>
            </a:extLst>
          </p:cNvPr>
          <p:cNvSpPr/>
          <p:nvPr/>
        </p:nvSpPr>
        <p:spPr>
          <a:xfrm>
            <a:off x="1689636"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33" name="フリーフォーム: 図形 32">
            <a:extLst>
              <a:ext uri="{FF2B5EF4-FFF2-40B4-BE49-F238E27FC236}">
                <a16:creationId xmlns:a16="http://schemas.microsoft.com/office/drawing/2014/main" id="{AD1CAC26-7319-5A4E-A283-1665DF1D893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35" name="フリーフォーム: 図形 34">
            <a:extLst>
              <a:ext uri="{FF2B5EF4-FFF2-40B4-BE49-F238E27FC236}">
                <a16:creationId xmlns:a16="http://schemas.microsoft.com/office/drawing/2014/main" id="{3242183A-6AE1-14CB-5864-BC99DD5A8CF7}"/>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43" name="フリーフォーム: 図形 42">
            <a:extLst>
              <a:ext uri="{FF2B5EF4-FFF2-40B4-BE49-F238E27FC236}">
                <a16:creationId xmlns:a16="http://schemas.microsoft.com/office/drawing/2014/main" id="{87CF5490-F947-3951-70F1-C500B524B653}"/>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44" name="フリーフォーム: 図形 43">
            <a:extLst>
              <a:ext uri="{FF2B5EF4-FFF2-40B4-BE49-F238E27FC236}">
                <a16:creationId xmlns:a16="http://schemas.microsoft.com/office/drawing/2014/main" id="{8523FB56-AAE9-3A03-363A-9E860686C41E}"/>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6" name="正方形/長方形 5">
            <a:extLst>
              <a:ext uri="{FF2B5EF4-FFF2-40B4-BE49-F238E27FC236}">
                <a16:creationId xmlns:a16="http://schemas.microsoft.com/office/drawing/2014/main" id="{07189B64-5FA3-ABF4-1B60-A70B33CA24BD}"/>
              </a:ext>
            </a:extLst>
          </p:cNvPr>
          <p:cNvSpPr/>
          <p:nvPr/>
        </p:nvSpPr>
        <p:spPr>
          <a:xfrm>
            <a:off x="1689635" y="2680944"/>
            <a:ext cx="3430800" cy="0"/>
          </a:xfrm>
          <a:prstGeom prst="rect">
            <a:avLst/>
          </a:prstGeom>
          <a:solidFill>
            <a:schemeClr val="accent4">
              <a:lumMod val="40000"/>
              <a:lumOff val="6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b" anchorCtr="0" forceAA="0" compatLnSpc="1">
            <a:prstTxWarp prst="textNoShape">
              <a:avLst/>
            </a:prstTxWarp>
            <a:noAutofit/>
          </a:bodyPr>
          <a:lstStyle/>
          <a:p>
            <a:pPr marL="6350" lvl="1" algn="ctr" defTabSz="742950"/>
            <a:r>
              <a:rPr kumimoji="1" lang="ja-JP" altLang="en-US" sz="1200" dirty="0">
                <a:solidFill>
                  <a:schemeClr val="tx1"/>
                </a:solidFill>
                <a:latin typeface="Meiryo UI" panose="020B0604030504040204" pitchFamily="50" charset="-128"/>
                <a:ea typeface="Meiryo UI" panose="020B0604030504040204" pitchFamily="50" charset="-128"/>
              </a:rPr>
              <a:t>実施上のリソース調達に係る方針</a:t>
            </a:r>
            <a:endParaRPr kumimoji="1" lang="ja-JP" altLang="en-US" sz="11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5A9DB17-6FDD-3ADC-1105-28B4EBA7BCA9}"/>
              </a:ext>
            </a:extLst>
          </p:cNvPr>
          <p:cNvSpPr/>
          <p:nvPr/>
        </p:nvSpPr>
        <p:spPr>
          <a:xfrm>
            <a:off x="5409051" y="2797507"/>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A</a:t>
            </a:r>
            <a:r>
              <a:rPr kumimoji="1" lang="ja-JP" altLang="en-US" sz="1050" dirty="0">
                <a:solidFill>
                  <a:schemeClr val="tx1"/>
                </a:solidFill>
                <a:latin typeface="Meiryo UI" panose="020B0604030504040204" pitchFamily="50" charset="-128"/>
                <a:ea typeface="Meiryo UI" panose="020B0604030504040204" pitchFamily="50" charset="-128"/>
              </a:rPr>
              <a:t>部署の人員を投入することを社内調整済み</a:t>
            </a:r>
          </a:p>
          <a:p>
            <a:pPr marL="177800" lvl="1" indent="-171450" defTabSz="742950">
              <a:buFont typeface="Arial" panose="020B0604020202020204" pitchFamily="34" charset="0"/>
              <a:buChar char="•"/>
            </a:pPr>
            <a:r>
              <a:rPr kumimoji="1" lang="ja-JP" altLang="en-US" sz="1050" dirty="0">
                <a:solidFill>
                  <a:schemeClr val="tx1"/>
                </a:solidFill>
                <a:latin typeface="Meiryo UI" panose="020B0604030504040204" pitchFamily="50" charset="-128"/>
                <a:ea typeface="Meiryo UI" panose="020B0604030504040204" pitchFamily="50" charset="-128"/>
              </a:rPr>
              <a:t>新規採用については、</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a:solidFill>
                  <a:schemeClr val="tx1"/>
                </a:solidFill>
                <a:latin typeface="Meiryo UI" panose="020B0604030504040204" pitchFamily="50" charset="-128"/>
                <a:ea typeface="Meiryo UI" panose="020B0604030504040204" pitchFamily="50" charset="-128"/>
              </a:rPr>
              <a:t>等によって確保</a:t>
            </a:r>
            <a:r>
              <a:rPr kumimoji="1" lang="ja-JP" altLang="en-US" sz="1050" dirty="0">
                <a:solidFill>
                  <a:schemeClr val="tx1"/>
                </a:solidFill>
                <a:latin typeface="Meiryo UI" panose="020B0604030504040204" pitchFamily="50" charset="-128"/>
                <a:ea typeface="Meiryo UI" panose="020B0604030504040204" pitchFamily="50" charset="-128"/>
              </a:rPr>
              <a:t>する予定（うち</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名は既に内諾済み）</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3E31A02-0241-1C67-FED7-1509E8978F73}"/>
              </a:ext>
            </a:extLst>
          </p:cNvPr>
          <p:cNvSpPr/>
          <p:nvPr/>
        </p:nvSpPr>
        <p:spPr>
          <a:xfrm>
            <a:off x="5409051" y="3615606"/>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8CAB30D2-78C7-75F1-53D3-36ECAA9179B0}"/>
              </a:ext>
            </a:extLst>
          </p:cNvPr>
          <p:cNvSpPr/>
          <p:nvPr/>
        </p:nvSpPr>
        <p:spPr>
          <a:xfrm>
            <a:off x="5409051" y="44337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13B398DC-E9A8-84E2-FCCF-9AA1F60AF4E5}"/>
              </a:ext>
            </a:extLst>
          </p:cNvPr>
          <p:cNvSpPr/>
          <p:nvPr/>
        </p:nvSpPr>
        <p:spPr>
          <a:xfrm>
            <a:off x="5409051" y="5251804"/>
            <a:ext cx="3431004" cy="685682"/>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lvl="1" indent="-171450" defTabSz="7429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2" name="フリーフォーム: 図形 11">
            <a:extLst>
              <a:ext uri="{FF2B5EF4-FFF2-40B4-BE49-F238E27FC236}">
                <a16:creationId xmlns:a16="http://schemas.microsoft.com/office/drawing/2014/main" id="{9B57A104-9DC3-1E53-D3C5-188F2DE7AF01}"/>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a:t>
            </a:r>
            <a:r>
              <a:rPr kumimoji="1" lang="ja-JP" altLang="en-US" sz="800" b="1" dirty="0">
                <a:solidFill>
                  <a:schemeClr val="bg1"/>
                </a:solidFill>
                <a:latin typeface="Meiryo UI" panose="020B0604030504040204" pitchFamily="50" charset="-128"/>
                <a:ea typeface="Meiryo UI" panose="020B0604030504040204" pitchFamily="50" charset="-128"/>
              </a:rPr>
              <a:t>イ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ウ </a:t>
            </a:r>
          </a:p>
        </p:txBody>
      </p:sp>
    </p:spTree>
    <p:extLst>
      <p:ext uri="{BB962C8B-B14F-4D97-AF65-F5344CB8AC3E}">
        <p14:creationId xmlns:p14="http://schemas.microsoft.com/office/powerpoint/2010/main" val="36162932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DB1A6C4-3A7D-7CE0-A0A9-33EDA67757BC}"/>
              </a:ext>
            </a:extLst>
          </p:cNvPr>
          <p:cNvSpPr>
            <a:spLocks noGrp="1"/>
          </p:cNvSpPr>
          <p:nvPr>
            <p:ph type="title"/>
          </p:nvPr>
        </p:nvSpPr>
        <p:spPr>
          <a:xfrm>
            <a:off x="511875" y="239100"/>
            <a:ext cx="8883347" cy="166199"/>
          </a:xfrm>
        </p:spPr>
        <p:txBody>
          <a:bodyPr vert="horz"/>
          <a:lstStyle/>
          <a:p>
            <a:r>
              <a:rPr lang="ja-JP" altLang="en-US" dirty="0"/>
              <a:t>５</a:t>
            </a:r>
            <a:r>
              <a:rPr lang="en-US" altLang="ja-JP" sz="1200" dirty="0"/>
              <a:t>.</a:t>
            </a:r>
            <a:r>
              <a:rPr lang="ja-JP" altLang="en-US" sz="1200" dirty="0"/>
              <a:t>実現可能性／製品・サービスの市場分析</a:t>
            </a:r>
            <a:endParaRPr lang="ja-JP" altLang="en-US" dirty="0"/>
          </a:p>
        </p:txBody>
      </p:sp>
      <p:sp>
        <p:nvSpPr>
          <p:cNvPr id="5" name="テキスト プレースホルダー 4">
            <a:extLst>
              <a:ext uri="{FF2B5EF4-FFF2-40B4-BE49-F238E27FC236}">
                <a16:creationId xmlns:a16="http://schemas.microsoft.com/office/drawing/2014/main" id="{C58F38E9-CED7-F429-5C7E-E446BFCDBD9B}"/>
              </a:ext>
            </a:extLst>
          </p:cNvPr>
          <p:cNvSpPr>
            <a:spLocks noGrp="1"/>
          </p:cNvSpPr>
          <p:nvPr>
            <p:ph type="body" sz="quarter" idx="15"/>
          </p:nvPr>
        </p:nvSpPr>
        <p:spPr/>
        <p:txBody>
          <a:bodyPr/>
          <a:lstStyle/>
          <a:p>
            <a:endParaRPr lang="ja-JP" altLang="en-US"/>
          </a:p>
        </p:txBody>
      </p:sp>
      <p:sp>
        <p:nvSpPr>
          <p:cNvPr id="4" name="フリーフォーム: 図形 3">
            <a:extLst>
              <a:ext uri="{FF2B5EF4-FFF2-40B4-BE49-F238E27FC236}">
                <a16:creationId xmlns:a16="http://schemas.microsoft.com/office/drawing/2014/main" id="{0DF6EBCB-76EF-AE84-BC0D-CE4D95161202}"/>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イ ウ</a:t>
            </a:r>
          </a:p>
        </p:txBody>
      </p:sp>
      <p:sp>
        <p:nvSpPr>
          <p:cNvPr id="9" name="フリーフォーム: 図形 8">
            <a:extLst>
              <a:ext uri="{FF2B5EF4-FFF2-40B4-BE49-F238E27FC236}">
                <a16:creationId xmlns:a16="http://schemas.microsoft.com/office/drawing/2014/main" id="{B59BC2DD-AF29-0E6B-EB08-DEB393F55FDC}"/>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10" name="フリーフォーム: 図形 9">
            <a:extLst>
              <a:ext uri="{FF2B5EF4-FFF2-40B4-BE49-F238E27FC236}">
                <a16:creationId xmlns:a16="http://schemas.microsoft.com/office/drawing/2014/main" id="{D09CB8CB-DFE6-8F18-7C5B-257CC8432FD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11" name="フリーフォーム: 図形 10">
            <a:extLst>
              <a:ext uri="{FF2B5EF4-FFF2-40B4-BE49-F238E27FC236}">
                <a16:creationId xmlns:a16="http://schemas.microsoft.com/office/drawing/2014/main" id="{92E6A865-E654-1BA5-4DE1-B967270784E7}"/>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3" name="正方形/長方形 19">
            <a:extLst>
              <a:ext uri="{FF2B5EF4-FFF2-40B4-BE49-F238E27FC236}">
                <a16:creationId xmlns:a16="http://schemas.microsoft.com/office/drawing/2014/main" id="{03375E79-0918-7F1B-4CC7-9BD60984FCA4}"/>
              </a:ext>
            </a:extLst>
          </p:cNvPr>
          <p:cNvSpPr/>
          <p:nvPr/>
        </p:nvSpPr>
        <p:spPr>
          <a:xfrm>
            <a:off x="407364" y="2666384"/>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dirty="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申請時売上高</a:t>
            </a:r>
            <a:endParaRPr lang="ja-JP" altLang="ja-JP" sz="10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22" name="正方形/長方形 21">
            <a:extLst>
              <a:ext uri="{FF2B5EF4-FFF2-40B4-BE49-F238E27FC236}">
                <a16:creationId xmlns:a16="http://schemas.microsoft.com/office/drawing/2014/main" id="{D13AAA3D-5D6A-CD9B-57B7-D6806A2E84F4}"/>
              </a:ext>
            </a:extLst>
          </p:cNvPr>
          <p:cNvSpPr/>
          <p:nvPr/>
        </p:nvSpPr>
        <p:spPr>
          <a:xfrm>
            <a:off x="407364" y="3967682"/>
            <a:ext cx="1098795" cy="529495"/>
          </a:xfrm>
          <a:prstGeom prst="rect">
            <a:avLst/>
          </a:prstGeom>
          <a:solidFill>
            <a:schemeClr val="bg1">
              <a:lumMod val="50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en-US" altLang="ja-JP" sz="1000" b="1" kern="100" dirty="0">
                <a:solidFill>
                  <a:schemeClr val="bg1"/>
                </a:solidFill>
                <a:latin typeface="Meiryo UI" panose="020B0604030504040204" pitchFamily="50" charset="-128"/>
                <a:ea typeface="Meiryo UI" panose="020B0604030504040204" pitchFamily="50" charset="-128"/>
              </a:rPr>
              <a:t>(</a:t>
            </a:r>
            <a: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t>B)</a:t>
            </a:r>
          </a:p>
          <a:p>
            <a:pPr marR="45720" algn="ctr" rtl="0" eaLnBrk="1" fontAlgn="ctr" latinLnBrk="0" hangingPunct="1">
              <a:spcBef>
                <a:spcPts val="0"/>
              </a:spcBef>
              <a:spcAft>
                <a:spcPts val="0"/>
              </a:spcAft>
              <a:tabLst>
                <a:tab pos="2700020" algn="ctr"/>
                <a:tab pos="5400040" algn="r"/>
              </a:tabLst>
            </a:pP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補助事業完了後</a:t>
            </a:r>
            <a:br>
              <a:rPr kumimoji="1" lang="en-US" altLang="ja-JP" sz="1000" b="1" i="0" u="none" strike="noStrike" kern="100" dirty="0">
                <a:solidFill>
                  <a:schemeClr val="bg1"/>
                </a:solidFill>
                <a:effectLst/>
                <a:latin typeface="Meiryo UI" panose="020B0604030504040204" pitchFamily="50" charset="-128"/>
                <a:ea typeface="Meiryo UI" panose="020B0604030504040204" pitchFamily="50" charset="-128"/>
              </a:rPr>
            </a:br>
            <a:r>
              <a:rPr kumimoji="1" lang="ja-JP" altLang="en-US" sz="1000" b="1" i="0" u="none" strike="noStrike" kern="100" dirty="0">
                <a:solidFill>
                  <a:schemeClr val="bg1"/>
                </a:solidFill>
                <a:effectLst/>
                <a:latin typeface="Meiryo UI" panose="020B0604030504040204" pitchFamily="50" charset="-128"/>
                <a:ea typeface="Meiryo UI" panose="020B0604030504040204" pitchFamily="50" charset="-128"/>
              </a:rPr>
              <a:t>３年目の売上高</a:t>
            </a:r>
            <a:endParaRPr lang="ja-JP" altLang="ja-JP" sz="1000" b="1" i="0" u="none" strike="noStrike" dirty="0">
              <a:solidFill>
                <a:schemeClr val="bg1"/>
              </a:solidFill>
              <a:effectLst/>
              <a:latin typeface="Arial" panose="020B0604020202020204" pitchFamily="34" charset="0"/>
              <a:ea typeface="Meiryo UI" panose="020B0604030504040204" pitchFamily="50" charset="-128"/>
            </a:endParaRPr>
          </a:p>
        </p:txBody>
      </p:sp>
      <p:sp>
        <p:nvSpPr>
          <p:cNvPr id="25" name="正方形/長方形 24">
            <a:extLst>
              <a:ext uri="{FF2B5EF4-FFF2-40B4-BE49-F238E27FC236}">
                <a16:creationId xmlns:a16="http://schemas.microsoft.com/office/drawing/2014/main" id="{675608C4-F0A0-19D8-A24D-E91AD37C3688}"/>
              </a:ext>
            </a:extLst>
          </p:cNvPr>
          <p:cNvSpPr/>
          <p:nvPr/>
        </p:nvSpPr>
        <p:spPr>
          <a:xfrm>
            <a:off x="407364" y="5321126"/>
            <a:ext cx="1098795" cy="529495"/>
          </a:xfrm>
          <a:prstGeom prst="rect">
            <a:avLst/>
          </a:prstGeom>
          <a:solidFill>
            <a:srgbClr val="DBEEF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050" b="1" dirty="0">
                <a:solidFill>
                  <a:srgbClr val="575757"/>
                </a:solidFill>
                <a:latin typeface="Arial" panose="020B0604020202020204" pitchFamily="34" charset="0"/>
                <a:ea typeface="Meiryo UI" panose="020B0604030504040204" pitchFamily="50" charset="-128"/>
              </a:rPr>
              <a:t>(B)</a:t>
            </a:r>
            <a:r>
              <a:rPr lang="ja-JP" altLang="en-US" sz="1050" b="1" dirty="0">
                <a:solidFill>
                  <a:srgbClr val="575757"/>
                </a:solidFill>
                <a:latin typeface="Arial" panose="020B0604020202020204" pitchFamily="34" charset="0"/>
                <a:ea typeface="Meiryo UI" panose="020B0604030504040204" pitchFamily="50" charset="-128"/>
              </a:rPr>
              <a:t>ー</a:t>
            </a:r>
            <a:r>
              <a:rPr lang="en-US" altLang="ja-JP" sz="1050" b="1" dirty="0">
                <a:solidFill>
                  <a:srgbClr val="575757"/>
                </a:solidFill>
                <a:latin typeface="Arial" panose="020B0604020202020204" pitchFamily="34" charset="0"/>
                <a:ea typeface="Meiryo UI" panose="020B0604030504040204" pitchFamily="50" charset="-128"/>
              </a:rPr>
              <a:t>(A)</a:t>
            </a:r>
          </a:p>
          <a:p>
            <a:pPr marR="45720" algn="ctr" rtl="0" eaLnBrk="1" fontAlgn="ctr" latinLnBrk="0" hangingPunct="1">
              <a:spcBef>
                <a:spcPts val="0"/>
              </a:spcBef>
              <a:spcAft>
                <a:spcPts val="0"/>
              </a:spcAft>
              <a:tabLst>
                <a:tab pos="2700020" algn="ctr"/>
                <a:tab pos="5400040" algn="r"/>
              </a:tabLst>
            </a:pPr>
            <a:r>
              <a:rPr lang="ja-JP" altLang="en-US" sz="1050" b="1" dirty="0">
                <a:solidFill>
                  <a:srgbClr val="575757"/>
                </a:solidFill>
                <a:latin typeface="Arial" panose="020B0604020202020204" pitchFamily="34" charset="0"/>
                <a:ea typeface="Meiryo UI" panose="020B0604030504040204" pitchFamily="50" charset="-128"/>
              </a:rPr>
              <a:t>売上増加額</a:t>
            </a:r>
            <a:endParaRPr lang="ja-JP" altLang="ja-JP" sz="1050" b="1" i="0" u="none" strike="noStrike" dirty="0">
              <a:solidFill>
                <a:srgbClr val="575757"/>
              </a:solidFill>
              <a:effectLst/>
              <a:latin typeface="Arial" panose="020B0604020202020204" pitchFamily="34" charset="0"/>
              <a:ea typeface="Meiryo UI" panose="020B0604030504040204" pitchFamily="50" charset="-128"/>
            </a:endParaRPr>
          </a:p>
        </p:txBody>
      </p:sp>
      <p:grpSp>
        <p:nvGrpSpPr>
          <p:cNvPr id="36" name="グループ化 35">
            <a:extLst>
              <a:ext uri="{FF2B5EF4-FFF2-40B4-BE49-F238E27FC236}">
                <a16:creationId xmlns:a16="http://schemas.microsoft.com/office/drawing/2014/main" id="{AB35A007-A4D6-0AFA-38BC-1115F42A9D15}"/>
              </a:ext>
            </a:extLst>
          </p:cNvPr>
          <p:cNvGrpSpPr/>
          <p:nvPr/>
        </p:nvGrpSpPr>
        <p:grpSpPr>
          <a:xfrm>
            <a:off x="407364" y="3258204"/>
            <a:ext cx="1098795" cy="602053"/>
            <a:chOff x="1601914" y="2899506"/>
            <a:chExt cx="1598668" cy="602053"/>
          </a:xfrm>
        </p:grpSpPr>
        <p:sp>
          <p:nvSpPr>
            <p:cNvPr id="29" name="正方形/長方形 19">
              <a:extLst>
                <a:ext uri="{FF2B5EF4-FFF2-40B4-BE49-F238E27FC236}">
                  <a16:creationId xmlns:a16="http://schemas.microsoft.com/office/drawing/2014/main" id="{D7C93B8E-FEFD-2598-46BE-BFF440F7C339}"/>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dirty="0">
                  <a:solidFill>
                    <a:schemeClr val="tx1"/>
                  </a:solidFill>
                  <a:effectLst/>
                  <a:latin typeface="Arial" panose="020B0604020202020204" pitchFamily="34" charset="0"/>
                  <a:ea typeface="Meiryo UI" panose="020B0604030504040204" pitchFamily="50" charset="-128"/>
                </a:rPr>
                <a:t>5,000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32" name="正方形/長方形 19">
              <a:extLst>
                <a:ext uri="{FF2B5EF4-FFF2-40B4-BE49-F238E27FC236}">
                  <a16:creationId xmlns:a16="http://schemas.microsoft.com/office/drawing/2014/main" id="{AFF69634-3357-5699-8FFC-A41220800013}"/>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sp>
        <p:nvSpPr>
          <p:cNvPr id="37" name="正方形/長方形 36">
            <a:extLst>
              <a:ext uri="{FF2B5EF4-FFF2-40B4-BE49-F238E27FC236}">
                <a16:creationId xmlns:a16="http://schemas.microsoft.com/office/drawing/2014/main" id="{226E4477-4AAE-25AA-B618-C8D5B82522F2}"/>
              </a:ext>
            </a:extLst>
          </p:cNvPr>
          <p:cNvSpPr/>
          <p:nvPr/>
        </p:nvSpPr>
        <p:spPr>
          <a:xfrm>
            <a:off x="2801165" y="2330983"/>
            <a:ext cx="6868055"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latin typeface="Meiryo UI" panose="020B0604030504040204" pitchFamily="50" charset="-128"/>
                <a:ea typeface="Meiryo UI" panose="020B0604030504040204" pitchFamily="50" charset="-128"/>
                <a:cs typeface="Courier New" panose="02070309020205020404" pitchFamily="49" charset="0"/>
              </a:rPr>
              <a:t>補助事業の想定顧客とマーケティング戦略</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9" name="正方形/長方形 68">
            <a:extLst>
              <a:ext uri="{FF2B5EF4-FFF2-40B4-BE49-F238E27FC236}">
                <a16:creationId xmlns:a16="http://schemas.microsoft.com/office/drawing/2014/main" id="{1D092A6F-DCFF-0ECE-17BC-9986339BFBF7}"/>
              </a:ext>
            </a:extLst>
          </p:cNvPr>
          <p:cNvSpPr/>
          <p:nvPr/>
        </p:nvSpPr>
        <p:spPr>
          <a:xfrm>
            <a:off x="261302" y="2408470"/>
            <a:ext cx="1512000" cy="0"/>
          </a:xfrm>
          <a:prstGeom prst="rect">
            <a:avLst/>
          </a:prstGeom>
          <a:solidFill>
            <a:schemeClr val="accent3"/>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08000" tIns="72000" rIns="108000" bIns="72000" numCol="1" spcCol="0" rtlCol="0" fromWordArt="0" anchor="b" anchorCtr="0" forceAA="0" compatLnSpc="1">
            <a:prstTxWarp prst="textNoShape">
              <a:avLst/>
            </a:prstTxWarp>
            <a:noAutofit/>
          </a:bodyPr>
          <a:lstStyle/>
          <a:p>
            <a:pPr algn="ctr"/>
            <a:r>
              <a:rPr lang="ja-JP" altLang="en-US"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売上増加額</a:t>
            </a:r>
            <a:endParaRPr lang="ja-JP" altLang="ja-JP" sz="12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p:txBody>
      </p:sp>
      <p:sp>
        <p:nvSpPr>
          <p:cNvPr id="6" name="二等辺三角形 5">
            <a:extLst>
              <a:ext uri="{FF2B5EF4-FFF2-40B4-BE49-F238E27FC236}">
                <a16:creationId xmlns:a16="http://schemas.microsoft.com/office/drawing/2014/main" id="{A38E9F03-7CE0-318C-EF64-C60516BAF086}"/>
              </a:ext>
            </a:extLst>
          </p:cNvPr>
          <p:cNvSpPr/>
          <p:nvPr/>
        </p:nvSpPr>
        <p:spPr>
          <a:xfrm rot="5400000">
            <a:off x="76224" y="4417415"/>
            <a:ext cx="3771841" cy="243347"/>
          </a:xfrm>
          <a:prstGeom prst="triangle">
            <a:avLst/>
          </a:prstGeom>
          <a:solidFill>
            <a:schemeClr val="bg1">
              <a:lumMod val="7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grpSp>
        <p:nvGrpSpPr>
          <p:cNvPr id="38" name="グループ化 37">
            <a:extLst>
              <a:ext uri="{FF2B5EF4-FFF2-40B4-BE49-F238E27FC236}">
                <a16:creationId xmlns:a16="http://schemas.microsoft.com/office/drawing/2014/main" id="{04FF5C65-E72F-F9F1-08F8-81B75D991B1F}"/>
              </a:ext>
            </a:extLst>
          </p:cNvPr>
          <p:cNvGrpSpPr/>
          <p:nvPr/>
        </p:nvGrpSpPr>
        <p:grpSpPr>
          <a:xfrm>
            <a:off x="396211" y="4539089"/>
            <a:ext cx="1118890" cy="602053"/>
            <a:chOff x="1601914" y="2899506"/>
            <a:chExt cx="1598668" cy="602053"/>
          </a:xfrm>
        </p:grpSpPr>
        <p:sp>
          <p:nvSpPr>
            <p:cNvPr id="39" name="正方形/長方形 19">
              <a:extLst>
                <a:ext uri="{FF2B5EF4-FFF2-40B4-BE49-F238E27FC236}">
                  <a16:creationId xmlns:a16="http://schemas.microsoft.com/office/drawing/2014/main" id="{8B0602CB-6862-2D5B-97DD-FC3684DF120F}"/>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i="0" u="none" strike="noStrike" dirty="0">
                  <a:solidFill>
                    <a:schemeClr val="tx1"/>
                  </a:solidFill>
                  <a:effectLst/>
                  <a:latin typeface="Arial" panose="020B0604020202020204" pitchFamily="34" charset="0"/>
                  <a:ea typeface="Meiryo UI" panose="020B0604030504040204" pitchFamily="50" charset="-128"/>
                </a:rPr>
                <a:t>7,000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40" name="正方形/長方形 19">
              <a:extLst>
                <a:ext uri="{FF2B5EF4-FFF2-40B4-BE49-F238E27FC236}">
                  <a16:creationId xmlns:a16="http://schemas.microsoft.com/office/drawing/2014/main" id="{46113FB4-7B45-1CB4-0817-C86C718856E1}"/>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17753DAB-C04F-6FF9-B05B-27A53578ACF5}"/>
              </a:ext>
            </a:extLst>
          </p:cNvPr>
          <p:cNvGrpSpPr/>
          <p:nvPr/>
        </p:nvGrpSpPr>
        <p:grpSpPr>
          <a:xfrm>
            <a:off x="407364" y="5900976"/>
            <a:ext cx="1098795" cy="602053"/>
            <a:chOff x="1601914" y="2899506"/>
            <a:chExt cx="1598668" cy="602053"/>
          </a:xfrm>
        </p:grpSpPr>
        <p:sp>
          <p:nvSpPr>
            <p:cNvPr id="42" name="正方形/長方形 19">
              <a:extLst>
                <a:ext uri="{FF2B5EF4-FFF2-40B4-BE49-F238E27FC236}">
                  <a16:creationId xmlns:a16="http://schemas.microsoft.com/office/drawing/2014/main" id="{5B9D1D3C-FA31-BC80-DA6E-278A3CBFEEE8}"/>
                </a:ext>
              </a:extLst>
            </p:cNvPr>
            <p:cNvSpPr/>
            <p:nvPr/>
          </p:nvSpPr>
          <p:spPr>
            <a:xfrm>
              <a:off x="1601914" y="2899506"/>
              <a:ext cx="1598668" cy="52949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lang="en-US" altLang="ja-JP" sz="1400" dirty="0">
                  <a:solidFill>
                    <a:schemeClr val="tx1"/>
                  </a:solidFill>
                  <a:latin typeface="Arial" panose="020B0604020202020204" pitchFamily="34" charset="0"/>
                  <a:ea typeface="Meiryo UI" panose="020B0604030504040204" pitchFamily="50" charset="-128"/>
                </a:rPr>
                <a:t>2</a:t>
              </a:r>
              <a:r>
                <a:rPr lang="en-US" altLang="ja-JP" sz="1400" i="0" u="none" strike="noStrike" dirty="0">
                  <a:solidFill>
                    <a:schemeClr val="tx1"/>
                  </a:solidFill>
                  <a:effectLst/>
                  <a:latin typeface="Arial" panose="020B0604020202020204" pitchFamily="34" charset="0"/>
                  <a:ea typeface="Meiryo UI" panose="020B0604030504040204" pitchFamily="50" charset="-128"/>
                </a:rPr>
                <a:t>,000</a:t>
              </a:r>
              <a:endParaRPr lang="ja-JP" altLang="ja-JP" sz="1400" i="0" u="none" strike="noStrike" dirty="0">
                <a:solidFill>
                  <a:schemeClr val="tx1"/>
                </a:solidFill>
                <a:effectLst/>
                <a:latin typeface="Arial" panose="020B0604020202020204" pitchFamily="34" charset="0"/>
                <a:ea typeface="Meiryo UI" panose="020B0604030504040204" pitchFamily="50" charset="-128"/>
              </a:endParaRPr>
            </a:p>
          </p:txBody>
        </p:sp>
        <p:sp>
          <p:nvSpPr>
            <p:cNvPr id="43" name="正方形/長方形 19">
              <a:extLst>
                <a:ext uri="{FF2B5EF4-FFF2-40B4-BE49-F238E27FC236}">
                  <a16:creationId xmlns:a16="http://schemas.microsoft.com/office/drawing/2014/main" id="{A1399FDC-4645-9DB5-60E7-296A1E9C1DFD}"/>
                </a:ext>
              </a:extLst>
            </p:cNvPr>
            <p:cNvSpPr/>
            <p:nvPr/>
          </p:nvSpPr>
          <p:spPr>
            <a:xfrm>
              <a:off x="2798293" y="3176728"/>
              <a:ext cx="231377" cy="32483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72000" tIns="72000" rIns="72000" bIns="72000" rtlCol="0" anchor="ctr"/>
            <a:lstStyle/>
            <a:p>
              <a:pPr marR="45720" algn="ctr" rtl="0" eaLnBrk="1" fontAlgn="ctr" latinLnBrk="0" hangingPunct="1">
                <a:spcBef>
                  <a:spcPts val="0"/>
                </a:spcBef>
                <a:spcAft>
                  <a:spcPts val="0"/>
                </a:spcAft>
                <a:tabLst>
                  <a:tab pos="2700020" algn="ctr"/>
                  <a:tab pos="5400040" algn="r"/>
                </a:tabLst>
              </a:pPr>
              <a:r>
                <a:rPr kumimoji="1" lang="ja-JP" altLang="en-US" sz="800" i="0" u="none" strike="noStrike" kern="100" dirty="0">
                  <a:solidFill>
                    <a:schemeClr val="tx1"/>
                  </a:solidFill>
                  <a:effectLst/>
                  <a:latin typeface="Meiryo UI" panose="020B0604030504040204" pitchFamily="50" charset="-128"/>
                  <a:ea typeface="Meiryo UI" panose="020B0604030504040204" pitchFamily="50" charset="-128"/>
                </a:rPr>
                <a:t>百万円</a:t>
              </a:r>
              <a:endParaRPr lang="ja-JP" altLang="ja-JP" sz="800" i="0" u="none" strike="noStrike" dirty="0">
                <a:solidFill>
                  <a:schemeClr val="tx1"/>
                </a:solidFill>
                <a:effectLst/>
                <a:latin typeface="Arial" panose="020B0604020202020204" pitchFamily="34" charset="0"/>
                <a:ea typeface="Meiryo UI" panose="020B0604030504040204" pitchFamily="50" charset="-128"/>
              </a:endParaRPr>
            </a:p>
          </p:txBody>
        </p:sp>
      </p:grpSp>
      <p:sp>
        <p:nvSpPr>
          <p:cNvPr id="8" name="正方形/長方形 7">
            <a:extLst>
              <a:ext uri="{FF2B5EF4-FFF2-40B4-BE49-F238E27FC236}">
                <a16:creationId xmlns:a16="http://schemas.microsoft.com/office/drawing/2014/main" id="{01D1F44C-722A-DD15-A2D8-63DB60757112}"/>
              </a:ext>
            </a:extLst>
          </p:cNvPr>
          <p:cNvSpPr/>
          <p:nvPr/>
        </p:nvSpPr>
        <p:spPr>
          <a:xfrm>
            <a:off x="425326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商品</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3" name="正方形/長方形 12">
            <a:extLst>
              <a:ext uri="{FF2B5EF4-FFF2-40B4-BE49-F238E27FC236}">
                <a16:creationId xmlns:a16="http://schemas.microsoft.com/office/drawing/2014/main" id="{EF88F056-9112-0C80-F6C5-1D9C3FD12CA8}"/>
              </a:ext>
            </a:extLst>
          </p:cNvPr>
          <p:cNvSpPr/>
          <p:nvPr/>
        </p:nvSpPr>
        <p:spPr>
          <a:xfrm>
            <a:off x="4253265"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流通</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4" name="正方形/長方形 13">
            <a:extLst>
              <a:ext uri="{FF2B5EF4-FFF2-40B4-BE49-F238E27FC236}">
                <a16:creationId xmlns:a16="http://schemas.microsoft.com/office/drawing/2014/main" id="{6DAA6E81-41A7-24E7-782F-91C35C26C8DD}"/>
              </a:ext>
            </a:extLst>
          </p:cNvPr>
          <p:cNvSpPr/>
          <p:nvPr/>
        </p:nvSpPr>
        <p:spPr>
          <a:xfrm>
            <a:off x="7087715" y="2553987"/>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価格</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5" name="正方形/長方形 14">
            <a:extLst>
              <a:ext uri="{FF2B5EF4-FFF2-40B4-BE49-F238E27FC236}">
                <a16:creationId xmlns:a16="http://schemas.microsoft.com/office/drawing/2014/main" id="{A650FC83-300E-4C26-80EE-A07EF830C5C5}"/>
              </a:ext>
            </a:extLst>
          </p:cNvPr>
          <p:cNvSpPr/>
          <p:nvPr/>
        </p:nvSpPr>
        <p:spPr>
          <a:xfrm>
            <a:off x="7099449" y="4623749"/>
            <a:ext cx="844211" cy="302052"/>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販売</a:t>
            </a:r>
            <a:r>
              <a:rPr kumimoji="1" lang="ja-JP" altLang="en-US" sz="1200" b="1" dirty="0">
                <a:solidFill>
                  <a:srgbClr val="575757"/>
                </a:solidFill>
                <a:latin typeface="Meiryo UI" panose="020B0604030504040204" pitchFamily="50" charset="-128"/>
                <a:ea typeface="Meiryo UI" panose="020B0604030504040204" pitchFamily="50" charset="-128"/>
              </a:rPr>
              <a:t>戦略</a:t>
            </a:r>
          </a:p>
        </p:txBody>
      </p:sp>
      <p:sp>
        <p:nvSpPr>
          <p:cNvPr id="16" name="正方形/長方形 15">
            <a:extLst>
              <a:ext uri="{FF2B5EF4-FFF2-40B4-BE49-F238E27FC236}">
                <a16:creationId xmlns:a16="http://schemas.microsoft.com/office/drawing/2014/main" id="{B2BBF4C3-B93D-6F73-8D32-89E63E3B1E05}"/>
              </a:ext>
            </a:extLst>
          </p:cNvPr>
          <p:cNvSpPr/>
          <p:nvPr/>
        </p:nvSpPr>
        <p:spPr>
          <a:xfrm>
            <a:off x="4253265"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顧客・マーケットの求めている商品（機能、品質、ブランドイメージ等）と、補助事業で提供する商品・サービスの顧客への訴求ポイント</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EE5E95FF-7A9F-6F6C-EB35-5D41D145E081}"/>
              </a:ext>
            </a:extLst>
          </p:cNvPr>
          <p:cNvSpPr/>
          <p:nvPr/>
        </p:nvSpPr>
        <p:spPr>
          <a:xfrm>
            <a:off x="4253265"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顧客・マーケットに商品・サービスを届けるために使用する手段・経路</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52DCC77-7036-E2EE-AF73-2FC89E778AFC}"/>
              </a:ext>
            </a:extLst>
          </p:cNvPr>
          <p:cNvSpPr/>
          <p:nvPr/>
        </p:nvSpPr>
        <p:spPr>
          <a:xfrm>
            <a:off x="7089361" y="2851858"/>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商品・サービスの価格設定と、その設定の根拠となる市場ニーズ</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（高価格帯商品が求められているアンケート調査の結果等）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71B3B2A-FAC3-3FA3-D6AF-AC47AB10A05A}"/>
              </a:ext>
            </a:extLst>
          </p:cNvPr>
          <p:cNvSpPr/>
          <p:nvPr/>
        </p:nvSpPr>
        <p:spPr>
          <a:xfrm>
            <a:off x="7089361" y="4921620"/>
            <a:ext cx="2714450" cy="1697280"/>
          </a:xfrm>
          <a:prstGeom prst="rect">
            <a:avLst/>
          </a:prstGeom>
          <a:solidFill>
            <a:schemeClr val="bg1"/>
          </a:solidFill>
          <a:ln w="9525" cap="rnd" cmpd="sng" algn="ctr">
            <a:solidFill>
              <a:schemeClr val="bg1">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288000" rIns="72000" bIns="37148" numCol="1" spcCol="0" rtlCol="0" fromWordArt="0" anchor="t"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顧客・マーケットからの認知度を高め、訴求ポイントやコンセプトを伝えるために実施想定の手法等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1" name="四角形: 角を丸くする 20">
            <a:extLst>
              <a:ext uri="{FF2B5EF4-FFF2-40B4-BE49-F238E27FC236}">
                <a16:creationId xmlns:a16="http://schemas.microsoft.com/office/drawing/2014/main" id="{7230DD0A-5AB2-90C1-8671-CF2598F6CDA4}"/>
              </a:ext>
            </a:extLst>
          </p:cNvPr>
          <p:cNvSpPr/>
          <p:nvPr/>
        </p:nvSpPr>
        <p:spPr>
          <a:xfrm>
            <a:off x="2335856" y="2712507"/>
            <a:ext cx="1795763" cy="3906391"/>
          </a:xfrm>
          <a:prstGeom prst="roundRect">
            <a:avLst/>
          </a:prstGeom>
          <a:solidFill>
            <a:srgbClr val="F2F2F2"/>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想定されるマーケットとその市場規模</a:t>
            </a:r>
            <a:endParaRPr kumimoji="1" lang="en-US" altLang="ja-JP" sz="1200" dirty="0">
              <a:solidFill>
                <a:srgbClr val="575757"/>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n"/>
            </a:pPr>
            <a:r>
              <a:rPr kumimoji="1" lang="ja-JP" altLang="en-US" sz="1200" dirty="0">
                <a:solidFill>
                  <a:srgbClr val="575757"/>
                </a:solidFill>
                <a:latin typeface="Meiryo UI" panose="020B0604030504040204" pitchFamily="50" charset="-128"/>
                <a:ea typeface="Meiryo UI" panose="020B0604030504040204" pitchFamily="50" charset="-128"/>
              </a:rPr>
              <a:t>買い手の属性</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a:t>
            </a:r>
            <a:r>
              <a:rPr kumimoji="1" lang="en-US" altLang="ja-JP" sz="1200" dirty="0" err="1">
                <a:solidFill>
                  <a:srgbClr val="575757"/>
                </a:solidFill>
                <a:latin typeface="Meiryo UI" panose="020B0604030504040204" pitchFamily="50" charset="-128"/>
                <a:ea typeface="Meiryo UI" panose="020B0604030504040204" pitchFamily="50" charset="-128"/>
              </a:rPr>
              <a:t>toB</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en-US" altLang="ja-JP" sz="1200" dirty="0" err="1">
                <a:solidFill>
                  <a:srgbClr val="575757"/>
                </a:solidFill>
                <a:latin typeface="Meiryo UI" panose="020B0604030504040204" pitchFamily="50" charset="-128"/>
                <a:ea typeface="Meiryo UI" panose="020B0604030504040204" pitchFamily="50" charset="-128"/>
              </a:rPr>
              <a:t>toC</a:t>
            </a:r>
            <a:r>
              <a:rPr kumimoji="1" lang="ja-JP" altLang="en-US" sz="1200" dirty="0">
                <a:solidFill>
                  <a:srgbClr val="575757"/>
                </a:solidFill>
                <a:latin typeface="Meiryo UI" panose="020B0604030504040204" pitchFamily="50" charset="-128"/>
                <a:ea typeface="Meiryo UI" panose="020B0604030504040204" pitchFamily="50" charset="-128"/>
              </a:rPr>
              <a:t>、既存</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dirty="0">
                <a:solidFill>
                  <a:srgbClr val="575757"/>
                </a:solidFill>
                <a:latin typeface="Meiryo UI" panose="020B0604030504040204" pitchFamily="50" charset="-128"/>
                <a:ea typeface="Meiryo UI" panose="020B0604030504040204" pitchFamily="50" charset="-128"/>
              </a:rPr>
              <a:t>新規、等）</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24" name="四角形: 角を丸くする 23">
            <a:extLst>
              <a:ext uri="{FF2B5EF4-FFF2-40B4-BE49-F238E27FC236}">
                <a16:creationId xmlns:a16="http://schemas.microsoft.com/office/drawing/2014/main" id="{AC85F182-8145-C212-B8A8-B341D047CE9B}"/>
              </a:ext>
            </a:extLst>
          </p:cNvPr>
          <p:cNvSpPr/>
          <p:nvPr/>
        </p:nvSpPr>
        <p:spPr>
          <a:xfrm>
            <a:off x="2453327" y="2553986"/>
            <a:ext cx="1575749" cy="574669"/>
          </a:xfrm>
          <a:prstGeom prst="roundRect">
            <a:avLst/>
          </a:prstGeom>
          <a:solidFill>
            <a:srgbClr val="DBEEF4"/>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600" b="1" dirty="0">
                <a:solidFill>
                  <a:srgbClr val="575757"/>
                </a:solidFill>
                <a:latin typeface="Meiryo UI" panose="020B0604030504040204" pitchFamily="50" charset="-128"/>
                <a:ea typeface="Meiryo UI" panose="020B0604030504040204" pitchFamily="50" charset="-128"/>
              </a:rPr>
              <a:t>想定される</a:t>
            </a:r>
            <a:br>
              <a:rPr kumimoji="1" lang="en-US" altLang="ja-JP" sz="1600" b="1" dirty="0">
                <a:solidFill>
                  <a:srgbClr val="575757"/>
                </a:solidFill>
                <a:latin typeface="Meiryo UI" panose="020B0604030504040204" pitchFamily="50" charset="-128"/>
                <a:ea typeface="Meiryo UI" panose="020B0604030504040204" pitchFamily="50" charset="-128"/>
              </a:rPr>
            </a:br>
            <a:r>
              <a:rPr kumimoji="1" lang="ja-JP" altLang="en-US" sz="1600" b="1" dirty="0">
                <a:solidFill>
                  <a:srgbClr val="575757"/>
                </a:solidFill>
                <a:latin typeface="Meiryo UI" panose="020B0604030504040204" pitchFamily="50" charset="-128"/>
                <a:ea typeface="Meiryo UI" panose="020B0604030504040204" pitchFamily="50" charset="-128"/>
              </a:rPr>
              <a:t>マーケット・顧客</a:t>
            </a:r>
            <a:endParaRPr kumimoji="1" lang="en-US" altLang="ja-JP" sz="1600" b="1" dirty="0">
              <a:solidFill>
                <a:srgbClr val="575757"/>
              </a:solidFill>
              <a:latin typeface="Meiryo UI" panose="020B0604030504040204" pitchFamily="50" charset="-128"/>
              <a:ea typeface="Meiryo UI" panose="020B0604030504040204" pitchFamily="50" charset="-128"/>
            </a:endParaRPr>
          </a:p>
        </p:txBody>
      </p:sp>
      <p:sp>
        <p:nvSpPr>
          <p:cNvPr id="27" name="フリーフォーム: 図形 26">
            <a:extLst>
              <a:ext uri="{FF2B5EF4-FFF2-40B4-BE49-F238E27FC236}">
                <a16:creationId xmlns:a16="http://schemas.microsoft.com/office/drawing/2014/main" id="{D59F7804-11F5-0954-5781-3504C2DD79B6}"/>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 イ</a:t>
            </a:r>
            <a:r>
              <a:rPr kumimoji="1" lang="ja-JP" altLang="en-US" sz="800" b="1" dirty="0">
                <a:solidFill>
                  <a:schemeClr val="bg1"/>
                </a:solidFill>
                <a:latin typeface="Meiryo UI" panose="020B0604030504040204" pitchFamily="50" charset="-128"/>
                <a:ea typeface="Meiryo UI" panose="020B0604030504040204" pitchFamily="50" charset="-128"/>
              </a:rPr>
              <a:t> ウ</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a:t>
            </a:r>
          </a:p>
        </p:txBody>
      </p:sp>
    </p:spTree>
    <p:extLst>
      <p:ext uri="{BB962C8B-B14F-4D97-AF65-F5344CB8AC3E}">
        <p14:creationId xmlns:p14="http://schemas.microsoft.com/office/powerpoint/2010/main" val="1051831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p:txBody>
          <a:bodyPr vert="horz"/>
          <a:lstStyle/>
          <a:p>
            <a:r>
              <a:rPr kumimoji="1" lang="ja-JP" altLang="en-US" dirty="0">
                <a:solidFill>
                  <a:schemeClr val="bg1"/>
                </a:solidFill>
              </a:rPr>
              <a:t>成長投資計画書</a:t>
            </a:r>
            <a:endParaRPr kumimoji="1" lang="en-US" sz="1463" dirty="0">
              <a:solidFill>
                <a:schemeClr val="bg1"/>
              </a:solidFill>
            </a:endParaRPr>
          </a:p>
        </p:txBody>
      </p:sp>
      <p:sp>
        <p:nvSpPr>
          <p:cNvPr id="12" name="テキスト プレースホルダー 11">
            <a:extLst>
              <a:ext uri="{FF2B5EF4-FFF2-40B4-BE49-F238E27FC236}">
                <a16:creationId xmlns:a16="http://schemas.microsoft.com/office/drawing/2014/main" id="{0BACDA7C-B41E-D23C-36AA-1111272929ED}"/>
              </a:ext>
            </a:extLst>
          </p:cNvPr>
          <p:cNvSpPr>
            <a:spLocks noGrp="1"/>
          </p:cNvSpPr>
          <p:nvPr>
            <p:ph type="body" sz="quarter" idx="12"/>
          </p:nvPr>
        </p:nvSpPr>
        <p:spPr>
          <a:xfrm>
            <a:off x="4635374" y="4611293"/>
            <a:ext cx="4759451" cy="216000"/>
          </a:xfrm>
        </p:spPr>
        <p:txBody>
          <a:bodyPr/>
          <a:lstStyle/>
          <a:p>
            <a:pPr algn="r"/>
            <a:r>
              <a:rPr kumimoji="1" lang="ja-JP" altLang="en-US" sz="1200" dirty="0">
                <a:solidFill>
                  <a:schemeClr val="bg1"/>
                </a:solidFill>
              </a:rPr>
              <a:t>申請者名：Ａ社</a:t>
            </a:r>
            <a:r>
              <a:rPr kumimoji="1" lang="ja-JP" altLang="en-US" sz="1050" dirty="0">
                <a:solidFill>
                  <a:schemeClr val="bg1"/>
                </a:solidFill>
              </a:rPr>
              <a:t>（幹事企業） </a:t>
            </a:r>
            <a:r>
              <a:rPr kumimoji="1" lang="ja-JP" altLang="en-US" sz="1200" dirty="0">
                <a:solidFill>
                  <a:schemeClr val="bg1"/>
                </a:solidFill>
              </a:rPr>
              <a:t>、代表者名：代表取締役社長　</a:t>
            </a:r>
            <a:r>
              <a:rPr kumimoji="1" lang="en-US" altLang="ja-JP" sz="1200" dirty="0" err="1">
                <a:solidFill>
                  <a:schemeClr val="bg1"/>
                </a:solidFill>
              </a:rPr>
              <a:t>xxxx</a:t>
            </a:r>
            <a:endParaRPr kumimoji="1" lang="en-US" altLang="ja-JP" sz="1200" dirty="0">
              <a:solidFill>
                <a:schemeClr val="bg1"/>
              </a:solidFill>
            </a:endParaRPr>
          </a:p>
          <a:p>
            <a:endParaRPr lang="ja-JP" altLang="en-US" dirty="0">
              <a:solidFill>
                <a:schemeClr val="bg1"/>
              </a:solidFill>
            </a:endParaRPr>
          </a:p>
        </p:txBody>
      </p:sp>
      <p:sp>
        <p:nvSpPr>
          <p:cNvPr id="13" name="テキスト プレースホルダー 12">
            <a:extLst>
              <a:ext uri="{FF2B5EF4-FFF2-40B4-BE49-F238E27FC236}">
                <a16:creationId xmlns:a16="http://schemas.microsoft.com/office/drawing/2014/main" id="{1987DA72-6F31-DB78-8E5F-5D99E6388AF2}"/>
              </a:ext>
            </a:extLst>
          </p:cNvPr>
          <p:cNvSpPr>
            <a:spLocks noGrp="1"/>
          </p:cNvSpPr>
          <p:nvPr>
            <p:ph type="body" sz="quarter" idx="13"/>
          </p:nvPr>
        </p:nvSpPr>
        <p:spPr>
          <a:xfrm>
            <a:off x="4635374" y="4891727"/>
            <a:ext cx="4759451" cy="216000"/>
          </a:xfrm>
        </p:spPr>
        <p:txBody>
          <a:bodyPr/>
          <a:lstStyle/>
          <a:p>
            <a:pPr algn="r"/>
            <a:r>
              <a:rPr kumimoji="1" lang="ja-JP" altLang="en-US" sz="1200" dirty="0">
                <a:solidFill>
                  <a:schemeClr val="bg1"/>
                </a:solidFill>
                <a:latin typeface="Meiryo UI" panose="020B0604030504040204" pitchFamily="50" charset="-128"/>
                <a:ea typeface="Meiryo UI" panose="020B0604030504040204" pitchFamily="50" charset="-128"/>
              </a:rPr>
              <a:t>（共同申請者：Ｂ社）</a:t>
            </a:r>
          </a:p>
          <a:p>
            <a:pPr algn="r"/>
            <a:endParaRPr lang="ja-JP" altLang="en-US" dirty="0">
              <a:solidFill>
                <a:schemeClr val="bg1"/>
              </a:solidFill>
            </a:endParaRPr>
          </a:p>
        </p:txBody>
      </p:sp>
      <p:sp>
        <p:nvSpPr>
          <p:cNvPr id="14" name="テキスト プレースホルダー 13">
            <a:extLst>
              <a:ext uri="{FF2B5EF4-FFF2-40B4-BE49-F238E27FC236}">
                <a16:creationId xmlns:a16="http://schemas.microsoft.com/office/drawing/2014/main" id="{ED85C43F-2520-BFB3-7A9C-6A68E5E3D98C}"/>
              </a:ext>
            </a:extLst>
          </p:cNvPr>
          <p:cNvSpPr>
            <a:spLocks noGrp="1"/>
          </p:cNvSpPr>
          <p:nvPr>
            <p:ph type="body" sz="quarter" idx="14"/>
          </p:nvPr>
        </p:nvSpPr>
        <p:spPr>
          <a:xfrm>
            <a:off x="4635374" y="5172161"/>
            <a:ext cx="4759451" cy="216000"/>
          </a:xfrm>
        </p:spPr>
        <p:txBody>
          <a:bodyPr/>
          <a:lstStyle/>
          <a:p>
            <a:pPr algn="r"/>
            <a:r>
              <a:rPr kumimoji="1" lang="ja-JP" altLang="en-US" sz="1200" dirty="0">
                <a:solidFill>
                  <a:schemeClr val="bg1"/>
                </a:solidFill>
                <a:latin typeface="Meiryo UI" panose="020B0604030504040204" pitchFamily="50" charset="-128"/>
                <a:ea typeface="Meiryo UI" panose="020B0604030504040204" pitchFamily="50" charset="-128"/>
              </a:rPr>
              <a:t>（外部支援事業者名：</a:t>
            </a:r>
            <a:r>
              <a:rPr kumimoji="1" lang="en-US" altLang="ja-JP" sz="1200" dirty="0">
                <a:solidFill>
                  <a:schemeClr val="bg1"/>
                </a:solidFill>
                <a:latin typeface="Meiryo UI" panose="020B0604030504040204" pitchFamily="50" charset="-128"/>
                <a:ea typeface="Meiryo UI" panose="020B0604030504040204" pitchFamily="50" charset="-128"/>
              </a:rPr>
              <a:t>C</a:t>
            </a:r>
            <a:r>
              <a:rPr kumimoji="1" lang="ja-JP" altLang="en-US" sz="1200" dirty="0">
                <a:solidFill>
                  <a:schemeClr val="bg1"/>
                </a:solidFill>
                <a:latin typeface="Meiryo UI" panose="020B0604030504040204" pitchFamily="50" charset="-128"/>
                <a:ea typeface="Meiryo UI" panose="020B0604030504040204" pitchFamily="50" charset="-128"/>
              </a:rPr>
              <a:t>社、契約期間：</a:t>
            </a:r>
            <a:r>
              <a:rPr kumimoji="1" lang="en-US" altLang="ja-JP" sz="1200" dirty="0">
                <a:solidFill>
                  <a:schemeClr val="bg1"/>
                </a:solidFill>
                <a:latin typeface="Meiryo UI" panose="020B0604030504040204" pitchFamily="50" charset="-128"/>
                <a:ea typeface="Meiryo UI" panose="020B0604030504040204" pitchFamily="50" charset="-128"/>
              </a:rPr>
              <a:t>xx</a:t>
            </a:r>
            <a:r>
              <a:rPr kumimoji="1" lang="ja-JP" altLang="en-US" sz="1200" dirty="0">
                <a:solidFill>
                  <a:schemeClr val="bg1"/>
                </a:solidFill>
                <a:latin typeface="Meiryo UI" panose="020B0604030504040204" pitchFamily="50" charset="-128"/>
                <a:ea typeface="Meiryo UI" panose="020B0604030504040204" pitchFamily="50" charset="-128"/>
              </a:rPr>
              <a:t>）</a:t>
            </a:r>
            <a:endParaRPr kumimoji="1" lang="en-US" altLang="ja-JP" sz="1200" dirty="0">
              <a:solidFill>
                <a:schemeClr val="bg1"/>
              </a:solidFill>
              <a:latin typeface="Meiryo UI" panose="020B0604030504040204" pitchFamily="50" charset="-128"/>
              <a:ea typeface="Meiryo UI" panose="020B0604030504040204" pitchFamily="50" charset="-128"/>
            </a:endParaRPr>
          </a:p>
          <a:p>
            <a:pPr algn="r"/>
            <a:r>
              <a:rPr kumimoji="1" lang="ja-JP" altLang="en-US" sz="1200" dirty="0">
                <a:solidFill>
                  <a:schemeClr val="bg1"/>
                </a:solidFill>
                <a:latin typeface="Meiryo UI" panose="020B0604030504040204" pitchFamily="50" charset="-128"/>
                <a:ea typeface="Meiryo UI" panose="020B0604030504040204" pitchFamily="50" charset="-128"/>
              </a:rPr>
              <a:t>（確認書を発行した金融機関名：</a:t>
            </a:r>
            <a:r>
              <a:rPr kumimoji="1" lang="en-US" altLang="ja-JP" sz="1200" dirty="0">
                <a:solidFill>
                  <a:schemeClr val="bg1"/>
                </a:solidFill>
                <a:latin typeface="Meiryo UI" panose="020B0604030504040204" pitchFamily="50" charset="-128"/>
                <a:ea typeface="Meiryo UI" panose="020B0604030504040204" pitchFamily="50" charset="-128"/>
              </a:rPr>
              <a:t>D</a:t>
            </a:r>
            <a:r>
              <a:rPr kumimoji="1" lang="ja-JP" altLang="en-US" sz="1200" dirty="0">
                <a:solidFill>
                  <a:schemeClr val="bg1"/>
                </a:solidFill>
                <a:latin typeface="Meiryo UI" panose="020B0604030504040204" pitchFamily="50" charset="-128"/>
                <a:ea typeface="Meiryo UI" panose="020B0604030504040204" pitchFamily="50" charset="-128"/>
              </a:rPr>
              <a:t>銀行）</a:t>
            </a:r>
          </a:p>
          <a:p>
            <a:pPr algn="r"/>
            <a:endParaRPr lang="ja-JP" altLang="en-US" dirty="0">
              <a:solidFill>
                <a:schemeClr val="bg1"/>
              </a:solidFill>
            </a:endParaRPr>
          </a:p>
        </p:txBody>
      </p:sp>
      <p:sp>
        <p:nvSpPr>
          <p:cNvPr id="6" name="テキスト プレースホルダー 11">
            <a:extLst>
              <a:ext uri="{FF2B5EF4-FFF2-40B4-BE49-F238E27FC236}">
                <a16:creationId xmlns:a16="http://schemas.microsoft.com/office/drawing/2014/main" id="{E8E97CA1-5E58-BCD4-7B02-C28CC0A57037}"/>
              </a:ext>
            </a:extLst>
          </p:cNvPr>
          <p:cNvSpPr txBox="1">
            <a:spLocks/>
          </p:cNvSpPr>
          <p:nvPr/>
        </p:nvSpPr>
        <p:spPr>
          <a:xfrm>
            <a:off x="511875" y="3840629"/>
            <a:ext cx="4759451" cy="326622"/>
          </a:xfrm>
          <a:prstGeom prst="rect">
            <a:avLst/>
          </a:prstGeom>
        </p:spPr>
        <p:txBody>
          <a:bodyPr vert="horz" lIns="0" tIns="0" rIns="0" bIns="0" rtlCol="0">
            <a:noAutofit/>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800" dirty="0">
                <a:solidFill>
                  <a:schemeClr val="bg1"/>
                </a:solidFill>
              </a:rPr>
              <a:t>事業名：</a:t>
            </a:r>
            <a:r>
              <a:rPr kumimoji="1" lang="en-US" altLang="ja-JP" sz="1800" dirty="0">
                <a:solidFill>
                  <a:schemeClr val="bg1"/>
                </a:solidFill>
              </a:rPr>
              <a:t>xxx</a:t>
            </a:r>
            <a:endParaRPr lang="zh-TW" altLang="en-US" sz="1800" dirty="0">
              <a:solidFill>
                <a:schemeClr val="bg1"/>
              </a:solidFill>
            </a:endParaRPr>
          </a:p>
        </p:txBody>
      </p:sp>
    </p:spTree>
    <p:extLst>
      <p:ext uri="{BB962C8B-B14F-4D97-AF65-F5344CB8AC3E}">
        <p14:creationId xmlns:p14="http://schemas.microsoft.com/office/powerpoint/2010/main" val="65656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99AE9CC8-2A85-5C92-B1EB-7E02921DF295}"/>
              </a:ext>
            </a:extLst>
          </p:cNvPr>
          <p:cNvSpPr txBox="1"/>
          <p:nvPr/>
        </p:nvSpPr>
        <p:spPr>
          <a:xfrm>
            <a:off x="393776" y="6021814"/>
            <a:ext cx="9015960" cy="2281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r"/>
            <a:r>
              <a:rPr kumimoji="1" lang="ja-JP" altLang="en-US" sz="1600" dirty="0">
                <a:solidFill>
                  <a:srgbClr val="000000"/>
                </a:solidFill>
                <a:latin typeface="Meiryo UI" panose="020B0604030504040204" pitchFamily="50" charset="-128"/>
                <a:ea typeface="Meiryo UI" panose="020B0604030504040204" pitchFamily="50" charset="-128"/>
              </a:rPr>
              <a:t>代表者名：</a:t>
            </a:r>
            <a:r>
              <a:rPr kumimoji="1" lang="en-US" altLang="ja-JP" sz="1600" u="sng" dirty="0">
                <a:solidFill>
                  <a:srgbClr val="000000"/>
                </a:solidFill>
                <a:latin typeface="Meiryo UI" panose="020B0604030504040204" pitchFamily="50" charset="-128"/>
                <a:ea typeface="Meiryo UI" panose="020B0604030504040204" pitchFamily="50" charset="-128"/>
              </a:rPr>
              <a:t>XXXX</a:t>
            </a:r>
            <a:r>
              <a:rPr kumimoji="1" lang="ja-JP" altLang="en-US" sz="1600" u="sng" dirty="0">
                <a:solidFill>
                  <a:srgbClr val="000000"/>
                </a:solidFill>
                <a:latin typeface="Meiryo UI" panose="020B0604030504040204" pitchFamily="50" charset="-128"/>
                <a:ea typeface="Meiryo UI" panose="020B0604030504040204" pitchFamily="50" charset="-128"/>
              </a:rPr>
              <a:t> </a:t>
            </a:r>
            <a:r>
              <a:rPr kumimoji="1" lang="en-US" altLang="ja-JP" sz="1600" u="sng" dirty="0">
                <a:solidFill>
                  <a:srgbClr val="000000"/>
                </a:solidFill>
                <a:latin typeface="Meiryo UI" panose="020B0604030504040204" pitchFamily="50" charset="-128"/>
                <a:ea typeface="Meiryo UI" panose="020B0604030504040204" pitchFamily="50" charset="-128"/>
              </a:rPr>
              <a:t>XXXX</a:t>
            </a:r>
            <a:endParaRPr lang="ja-JP" altLang="ja-JP" sz="1600" u="sng" dirty="0"/>
          </a:p>
        </p:txBody>
      </p:sp>
      <p:pic>
        <p:nvPicPr>
          <p:cNvPr id="19" name="図 18">
            <a:extLst>
              <a:ext uri="{FF2B5EF4-FFF2-40B4-BE49-F238E27FC236}">
                <a16:creationId xmlns:a16="http://schemas.microsoft.com/office/drawing/2014/main" id="{F3DC23F8-7BA7-4BA0-0F48-7ADD2868C399}"/>
              </a:ext>
            </a:extLst>
          </p:cNvPr>
          <p:cNvPicPr>
            <a:picLocks noChangeAspect="1"/>
          </p:cNvPicPr>
          <p:nvPr/>
        </p:nvPicPr>
        <p:blipFill>
          <a:blip r:embed="rId2"/>
          <a:stretch>
            <a:fillRect/>
          </a:stretch>
        </p:blipFill>
        <p:spPr>
          <a:xfrm>
            <a:off x="417184" y="5530591"/>
            <a:ext cx="9071634" cy="432854"/>
          </a:xfrm>
          <a:prstGeom prst="rect">
            <a:avLst/>
          </a:prstGeom>
        </p:spPr>
      </p:pic>
      <p:sp>
        <p:nvSpPr>
          <p:cNvPr id="4" name="タイトル 3">
            <a:extLst>
              <a:ext uri="{FF2B5EF4-FFF2-40B4-BE49-F238E27FC236}">
                <a16:creationId xmlns:a16="http://schemas.microsoft.com/office/drawing/2014/main" id="{D8277C15-D8F0-EF16-D76D-18F41C416DEE}"/>
              </a:ext>
            </a:extLst>
          </p:cNvPr>
          <p:cNvSpPr>
            <a:spLocks noGrp="1"/>
          </p:cNvSpPr>
          <p:nvPr>
            <p:ph type="title"/>
          </p:nvPr>
        </p:nvSpPr>
        <p:spPr>
          <a:xfrm>
            <a:off x="512291" y="196843"/>
            <a:ext cx="8883347" cy="249299"/>
          </a:xfrm>
        </p:spPr>
        <p:txBody>
          <a:bodyPr vert="horz"/>
          <a:lstStyle/>
          <a:p>
            <a:r>
              <a:rPr kumimoji="1" lang="ja-JP" altLang="en-US" sz="1800" b="1" dirty="0"/>
              <a:t>誓約事項</a:t>
            </a:r>
            <a:endParaRPr lang="ja-JP" altLang="en-US" sz="1800" b="1" dirty="0"/>
          </a:p>
        </p:txBody>
      </p:sp>
      <p:pic>
        <p:nvPicPr>
          <p:cNvPr id="6" name="図 5">
            <a:extLst>
              <a:ext uri="{FF2B5EF4-FFF2-40B4-BE49-F238E27FC236}">
                <a16:creationId xmlns:a16="http://schemas.microsoft.com/office/drawing/2014/main" id="{3C946614-EF11-8E55-3740-4C73040B82F2}"/>
              </a:ext>
            </a:extLst>
          </p:cNvPr>
          <p:cNvPicPr>
            <a:picLocks noChangeAspect="1"/>
          </p:cNvPicPr>
          <p:nvPr/>
        </p:nvPicPr>
        <p:blipFill>
          <a:blip r:embed="rId3"/>
          <a:stretch>
            <a:fillRect/>
          </a:stretch>
        </p:blipFill>
        <p:spPr>
          <a:xfrm>
            <a:off x="337739" y="764917"/>
            <a:ext cx="9230522" cy="4498650"/>
          </a:xfrm>
          <a:prstGeom prst="rect">
            <a:avLst/>
          </a:prstGeom>
        </p:spPr>
      </p:pic>
      <p:sp>
        <p:nvSpPr>
          <p:cNvPr id="2" name="四角形: 角を丸くする 1">
            <a:extLst>
              <a:ext uri="{FF2B5EF4-FFF2-40B4-BE49-F238E27FC236}">
                <a16:creationId xmlns:a16="http://schemas.microsoft.com/office/drawing/2014/main" id="{B8A7D857-2190-2378-4F1D-61C02DE45ED8}"/>
              </a:ext>
            </a:extLst>
          </p:cNvPr>
          <p:cNvSpPr/>
          <p:nvPr/>
        </p:nvSpPr>
        <p:spPr>
          <a:xfrm>
            <a:off x="5047715" y="123408"/>
            <a:ext cx="3968269" cy="480229"/>
          </a:xfrm>
          <a:prstGeom prst="round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dirty="0">
                <a:solidFill>
                  <a:schemeClr val="tx1"/>
                </a:solidFill>
                <a:latin typeface="Meiryo UI" panose="020B0604030504040204" pitchFamily="50" charset="-128"/>
                <a:ea typeface="Meiryo UI" panose="020B0604030504040204" pitchFamily="50" charset="-128"/>
              </a:rPr>
              <a:t>本スライドを削除してはいけません。</a:t>
            </a:r>
          </a:p>
        </p:txBody>
      </p:sp>
    </p:spTree>
    <p:extLst>
      <p:ext uri="{BB962C8B-B14F-4D97-AF65-F5344CB8AC3E}">
        <p14:creationId xmlns:p14="http://schemas.microsoft.com/office/powerpoint/2010/main" val="28114397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424753" y="502065"/>
            <a:ext cx="1464939" cy="756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0475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3250" dirty="0">
                <a:solidFill>
                  <a:schemeClr val="bg1"/>
                </a:solidFill>
                <a:latin typeface="Trebuchet MS" panose="020B0603020202020204" pitchFamily="34" charset="0"/>
                <a:ea typeface="Meiryo UI" panose="020B0604030504040204" pitchFamily="50" charset="-128"/>
              </a:rPr>
              <a:t> </a:t>
            </a:r>
            <a:endParaRPr kumimoji="1" lang="en-US" sz="3250" dirty="0">
              <a:solidFill>
                <a:schemeClr val="bg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1780635" y="522441"/>
            <a:ext cx="5945626" cy="6082475"/>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29250" rIns="74295" bIns="0" numCol="1" spcCol="0" rtlCol="0" fromWordArt="0" anchor="t" anchorCtr="0" forceAA="0" compatLnSpc="1">
            <a:prstTxWarp prst="textNoShape">
              <a:avLst/>
            </a:prstTxWarp>
            <a:spAutoFit/>
          </a:bodyPr>
          <a:lstStyle/>
          <a:p>
            <a:pPr marL="228600" indent="-228600">
              <a:spcBef>
                <a:spcPts val="163"/>
              </a:spcBef>
              <a:buFont typeface="+mj-ea"/>
              <a:buAutoNum type="circleNumDbPlain"/>
            </a:pPr>
            <a:r>
              <a:rPr kumimoji="1" lang="ja-JP" altLang="en-US" sz="1400" b="1" dirty="0">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長期成長ビジョン</a:t>
            </a: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現状分析の状況：外部環境</a:t>
            </a: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現状分析の状況：内部環境</a:t>
            </a: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事業戦略</a:t>
            </a: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推進体制</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85738" indent="-185738">
              <a:spcBef>
                <a:spcPts val="600"/>
              </a:spcBef>
              <a:buFont typeface="+mj-lt"/>
              <a:buAutoNum type="circleNumDbPlain"/>
            </a:pPr>
            <a:r>
              <a:rPr kumimoji="1" lang="ja-JP" altLang="en-US" sz="1400" b="1" dirty="0">
                <a:solidFill>
                  <a:schemeClr val="bg1"/>
                </a:solidFill>
                <a:latin typeface="Meiryo UI" panose="020B0604030504040204" pitchFamily="50" charset="-128"/>
                <a:ea typeface="Meiryo UI" panose="020B0604030504040204" pitchFamily="50" charset="-128"/>
              </a:rPr>
              <a:t>補助事業について</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marL="685800" lvl="1" indent="-228600">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補助事業の概要</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先進性・成長性</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製品・生産方式等の優位性確保</a:t>
            </a: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労働生産性向上の見込み</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売上向上の見込み</a:t>
            </a:r>
          </a:p>
          <a:p>
            <a:pPr marL="642938" lvl="1" indent="-185738">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地域への波及効果</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賃上げ計画</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参加企業や地域企業への波及効果</a:t>
            </a:r>
          </a:p>
          <a:p>
            <a:pPr marL="642938" lvl="1" indent="-185738">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大規模投資・費用対効果</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投資の規模</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費用対効果</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補助事業による行動変容への寄与</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642938" lvl="1" indent="-185738">
              <a:spcBef>
                <a:spcPts val="163"/>
              </a:spcBef>
              <a:buFont typeface="+mj-lt"/>
              <a:buAutoNum type="arabicPeriod"/>
            </a:pPr>
            <a:r>
              <a:rPr kumimoji="1" lang="ja-JP" altLang="en-US" sz="1400" dirty="0">
                <a:solidFill>
                  <a:schemeClr val="bg1"/>
                </a:solidFill>
                <a:latin typeface="Meiryo UI" panose="020B0604030504040204" pitchFamily="50" charset="-128"/>
                <a:ea typeface="Meiryo UI" panose="020B0604030504040204" pitchFamily="50" charset="-128"/>
              </a:rPr>
              <a:t>実現可能性</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実施体制</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財務状況</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スケジュール</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実施上の課題</a:t>
            </a:r>
            <a:endParaRPr kumimoji="1" lang="en-US" altLang="ja-JP" sz="1400" dirty="0">
              <a:solidFill>
                <a:schemeClr val="bg1"/>
              </a:solidFill>
              <a:latin typeface="Meiryo UI" panose="020B0604030504040204" pitchFamily="50" charset="-128"/>
              <a:ea typeface="Meiryo UI" panose="020B0604030504040204" pitchFamily="50" charset="-128"/>
            </a:endParaRPr>
          </a:p>
          <a:p>
            <a:pPr marL="1100138" lvl="2" indent="-185738">
              <a:spcBef>
                <a:spcPts val="163"/>
              </a:spcBef>
              <a:buFont typeface="Arial" panose="020B0604020202020204" pitchFamily="34" charset="0"/>
              <a:buChar char="•"/>
            </a:pPr>
            <a:r>
              <a:rPr kumimoji="1" lang="ja-JP" altLang="en-US" sz="1400" dirty="0">
                <a:solidFill>
                  <a:schemeClr val="bg1"/>
                </a:solidFill>
                <a:latin typeface="Meiryo UI" panose="020B0604030504040204" pitchFamily="50" charset="-128"/>
                <a:ea typeface="Meiryo UI" panose="020B0604030504040204" pitchFamily="50" charset="-128"/>
              </a:rPr>
              <a:t>製品・サービスの市場分析</a:t>
            </a:r>
            <a:endParaRPr kumimoji="1" lang="en-US" altLang="ja-JP" sz="1400" dirty="0">
              <a:solidFill>
                <a:schemeClr val="bg1"/>
              </a:solidFill>
              <a:latin typeface="Meiryo UI" panose="020B0604030504040204" pitchFamily="50" charset="-128"/>
              <a:ea typeface="Meiryo UI" panose="020B0604030504040204" pitchFamily="50" charset="-128"/>
            </a:endParaRPr>
          </a:p>
        </p:txBody>
      </p:sp>
      <p:sp>
        <p:nvSpPr>
          <p:cNvPr id="3" name="タイトル 3">
            <a:extLst>
              <a:ext uri="{FF2B5EF4-FFF2-40B4-BE49-F238E27FC236}">
                <a16:creationId xmlns:a16="http://schemas.microsoft.com/office/drawing/2014/main" id="{7F61D38F-9A01-CA14-E545-FEC6D7CB34D5}"/>
              </a:ext>
            </a:extLst>
          </p:cNvPr>
          <p:cNvSpPr txBox="1">
            <a:spLocks/>
          </p:cNvSpPr>
          <p:nvPr/>
        </p:nvSpPr>
        <p:spPr>
          <a:xfrm>
            <a:off x="511875" y="242563"/>
            <a:ext cx="8883347" cy="259502"/>
          </a:xfrm>
          <a:prstGeom prst="rect">
            <a:avLst/>
          </a:prstGeom>
        </p:spPr>
        <p:txBody>
          <a:bodyPr vert="horz"/>
          <a:lst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400" b="1" dirty="0">
                <a:solidFill>
                  <a:schemeClr val="bg1"/>
                </a:solidFill>
              </a:rPr>
              <a:t>目次</a:t>
            </a:r>
            <a:endParaRPr lang="ja-JP" altLang="en-US" sz="1400" b="1" dirty="0">
              <a:solidFill>
                <a:schemeClr val="bg1"/>
              </a:solidFill>
            </a:endParaRPr>
          </a:p>
        </p:txBody>
      </p:sp>
    </p:spTree>
    <p:custDataLst>
      <p:tags r:id="rId1"/>
    </p:custDataLst>
    <p:extLst>
      <p:ext uri="{BB962C8B-B14F-4D97-AF65-F5344CB8AC3E}">
        <p14:creationId xmlns:p14="http://schemas.microsoft.com/office/powerpoint/2010/main" val="99209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ABF19AF5-B648-0086-CA9A-CA6969FA6E61}"/>
              </a:ext>
            </a:extLst>
          </p:cNvPr>
          <p:cNvSpPr>
            <a:spLocks noGrp="1"/>
          </p:cNvSpPr>
          <p:nvPr>
            <p:ph type="body" sz="quarter" idx="13"/>
          </p:nvPr>
        </p:nvSpPr>
        <p:spPr/>
        <p:txBody>
          <a:bodyPr/>
          <a:lstStyle/>
          <a:p>
            <a:r>
              <a:rPr kumimoji="1" lang="ja-JP" altLang="en-US" b="1" dirty="0">
                <a:solidFill>
                  <a:schemeClr val="bg1"/>
                </a:solidFill>
              </a:rPr>
              <a:t>① </a:t>
            </a:r>
            <a:r>
              <a:rPr kumimoji="1" lang="ja-JP" altLang="en-US" sz="3200" b="1" dirty="0">
                <a:solidFill>
                  <a:schemeClr val="bg1"/>
                </a:solidFill>
                <a:latin typeface="Meiryo UI" panose="020B0604030504040204" pitchFamily="50" charset="-128"/>
                <a:ea typeface="Meiryo UI" panose="020B0604030504040204" pitchFamily="50" charset="-128"/>
              </a:rPr>
              <a:t>申請者の経営戦略について</a:t>
            </a:r>
            <a:endParaRPr kumimoji="1" lang="en-US" altLang="ja-JP" sz="3200" b="1" dirty="0">
              <a:solidFill>
                <a:schemeClr val="bg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a:extLst>
              <a:ext uri="{FF2B5EF4-FFF2-40B4-BE49-F238E27FC236}">
                <a16:creationId xmlns:a16="http://schemas.microsoft.com/office/drawing/2014/main" id="{77B052C4-F040-7544-4578-0E254AADF3C7}"/>
              </a:ext>
            </a:extLst>
          </p:cNvPr>
          <p:cNvSpPr/>
          <p:nvPr/>
        </p:nvSpPr>
        <p:spPr>
          <a:xfrm>
            <a:off x="503635" y="2131858"/>
            <a:ext cx="4306901" cy="4214669"/>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Aft>
                <a:spcPts val="600"/>
              </a:spcAft>
            </a:pPr>
            <a:r>
              <a:rPr kumimoji="1" lang="ja-JP" altLang="en-US" sz="1400" b="1" dirty="0">
                <a:solidFill>
                  <a:prstClr val="black"/>
                </a:solidFill>
                <a:latin typeface="Meiryo UI" panose="020B0604030504040204" pitchFamily="50" charset="-128"/>
                <a:ea typeface="Meiryo UI" panose="020B0604030504040204" pitchFamily="50" charset="-128"/>
              </a:rPr>
              <a:t>長期成長ビジョン（目指す姿・ビジネスモデル）</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（会社（又はグループ全体）が長期的（５～</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10</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年後）に目指す姿として、社会に対しどのような価値を提供するか等のビジョンについてご記載ください）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7" name="正方形/長方形 6">
            <a:extLst>
              <a:ext uri="{FF2B5EF4-FFF2-40B4-BE49-F238E27FC236}">
                <a16:creationId xmlns:a16="http://schemas.microsoft.com/office/drawing/2014/main" id="{22348DD3-C60C-7343-E60A-736891DAA783}"/>
              </a:ext>
            </a:extLst>
          </p:cNvPr>
          <p:cNvSpPr/>
          <p:nvPr/>
        </p:nvSpPr>
        <p:spPr>
          <a:xfrm>
            <a:off x="8101281" y="1"/>
            <a:ext cx="1804719" cy="334047"/>
          </a:xfrm>
          <a:prstGeom prst="rect">
            <a:avLst/>
          </a:prstGeom>
          <a:solidFill>
            <a:srgbClr val="DBEEF4"/>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dirty="0">
                <a:solidFill>
                  <a:srgbClr val="575757"/>
                </a:solidFill>
                <a:latin typeface="Meiryo UI" panose="020B0604030504040204" pitchFamily="50" charset="-128"/>
                <a:ea typeface="Meiryo UI" panose="020B0604030504040204" pitchFamily="50" charset="-128"/>
              </a:rPr>
              <a:t>本スライドは採択された場合、交付決定後に</a:t>
            </a:r>
            <a:r>
              <a:rPr kumimoji="1" lang="en-US" altLang="ja-JP" sz="900" dirty="0">
                <a:solidFill>
                  <a:srgbClr val="575757"/>
                </a:solidFill>
                <a:latin typeface="Meiryo UI" panose="020B0604030504040204" pitchFamily="50" charset="-128"/>
                <a:ea typeface="Meiryo UI" panose="020B0604030504040204" pitchFamily="50" charset="-128"/>
              </a:rPr>
              <a:t>HP</a:t>
            </a:r>
            <a:r>
              <a:rPr kumimoji="1" lang="ja-JP" altLang="en-US" sz="900" dirty="0">
                <a:solidFill>
                  <a:srgbClr val="575757"/>
                </a:solidFill>
                <a:latin typeface="Meiryo UI" panose="020B0604030504040204" pitchFamily="50" charset="-128"/>
                <a:ea typeface="Meiryo UI" panose="020B0604030504040204" pitchFamily="50" charset="-128"/>
              </a:rPr>
              <a:t>上で掲載します</a:t>
            </a:r>
          </a:p>
        </p:txBody>
      </p:sp>
      <p:sp>
        <p:nvSpPr>
          <p:cNvPr id="4" name="タイトル 3">
            <a:extLst>
              <a:ext uri="{FF2B5EF4-FFF2-40B4-BE49-F238E27FC236}">
                <a16:creationId xmlns:a16="http://schemas.microsoft.com/office/drawing/2014/main" id="{EE7BEE3E-4A5E-DA8A-E407-02B7733F2028}"/>
              </a:ext>
            </a:extLst>
          </p:cNvPr>
          <p:cNvSpPr>
            <a:spLocks noGrp="1"/>
          </p:cNvSpPr>
          <p:nvPr>
            <p:ph type="title"/>
          </p:nvPr>
        </p:nvSpPr>
        <p:spPr>
          <a:xfrm>
            <a:off x="511875" y="242563"/>
            <a:ext cx="8883347" cy="166199"/>
          </a:xfrm>
        </p:spPr>
        <p:txBody>
          <a:bodyPr vert="horz"/>
          <a:lstStyle/>
          <a:p>
            <a:r>
              <a:rPr lang="en-US" altLang="ja-JP" sz="1200" dirty="0"/>
              <a:t>1.</a:t>
            </a:r>
            <a:r>
              <a:rPr lang="ja-JP" altLang="en-US" sz="1200" dirty="0"/>
              <a:t>長期成長ビジョン</a:t>
            </a:r>
            <a:endParaRPr lang="ja-JP" altLang="en-US" dirty="0"/>
          </a:p>
        </p:txBody>
      </p:sp>
      <p:sp>
        <p:nvSpPr>
          <p:cNvPr id="5" name="テキスト プレースホルダー 4">
            <a:extLst>
              <a:ext uri="{FF2B5EF4-FFF2-40B4-BE49-F238E27FC236}">
                <a16:creationId xmlns:a16="http://schemas.microsoft.com/office/drawing/2014/main" id="{926AB434-B0D4-4931-F0FB-ACD3B44A822E}"/>
              </a:ext>
            </a:extLst>
          </p:cNvPr>
          <p:cNvSpPr>
            <a:spLocks noGrp="1"/>
          </p:cNvSpPr>
          <p:nvPr>
            <p:ph type="body" sz="quarter" idx="15"/>
          </p:nvPr>
        </p:nvSpPr>
        <p:spPr/>
        <p:txBody>
          <a:bodyPr/>
          <a:lstStyle/>
          <a:p>
            <a:endParaRPr lang="ja-JP" altLang="en-US" dirty="0">
              <a:solidFill>
                <a:schemeClr val="tx1"/>
              </a:solidFill>
            </a:endParaRPr>
          </a:p>
        </p:txBody>
      </p:sp>
      <p:sp>
        <p:nvSpPr>
          <p:cNvPr id="20" name="フリーフォーム: 図形 19">
            <a:extLst>
              <a:ext uri="{FF2B5EF4-FFF2-40B4-BE49-F238E27FC236}">
                <a16:creationId xmlns:a16="http://schemas.microsoft.com/office/drawing/2014/main" id="{F5A947A0-ED15-B83C-26C7-2B25C36B12C8}"/>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ア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イ ウ</a:t>
            </a:r>
          </a:p>
        </p:txBody>
      </p:sp>
      <p:sp>
        <p:nvSpPr>
          <p:cNvPr id="21" name="フリーフォーム: 図形 20">
            <a:extLst>
              <a:ext uri="{FF2B5EF4-FFF2-40B4-BE49-F238E27FC236}">
                <a16:creationId xmlns:a16="http://schemas.microsoft.com/office/drawing/2014/main" id="{F0E88995-DB62-D8F8-CBD6-25C27E355512}"/>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22" name="フリーフォーム: 図形 21">
            <a:extLst>
              <a:ext uri="{FF2B5EF4-FFF2-40B4-BE49-F238E27FC236}">
                <a16:creationId xmlns:a16="http://schemas.microsoft.com/office/drawing/2014/main" id="{4AE0B7E0-0A1A-D70F-4D1F-F058EB9E507A}"/>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3" name="フリーフォーム: 図形 22">
            <a:extLst>
              <a:ext uri="{FF2B5EF4-FFF2-40B4-BE49-F238E27FC236}">
                <a16:creationId xmlns:a16="http://schemas.microsoft.com/office/drawing/2014/main" id="{B5E7361A-BA58-5E0B-9B1C-F329D4CF7856}"/>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4" name="フリーフォーム: 図形 23">
            <a:extLst>
              <a:ext uri="{FF2B5EF4-FFF2-40B4-BE49-F238E27FC236}">
                <a16:creationId xmlns:a16="http://schemas.microsoft.com/office/drawing/2014/main" id="{39BB6464-0EAE-F2E2-5FB6-A173BA4D95D8}"/>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10" name="正方形/長方形 9">
            <a:extLst>
              <a:ext uri="{FF2B5EF4-FFF2-40B4-BE49-F238E27FC236}">
                <a16:creationId xmlns:a16="http://schemas.microsoft.com/office/drawing/2014/main" id="{90312C3D-3C69-D6CD-5E65-1F12F5924E7A}"/>
              </a:ext>
            </a:extLst>
          </p:cNvPr>
          <p:cNvSpPr/>
          <p:nvPr/>
        </p:nvSpPr>
        <p:spPr>
          <a:xfrm>
            <a:off x="5033024" y="4336070"/>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内発的動機</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（長期成長ビジョンを掲げるに至った、経営者の原体験や動機等の内発的動機をご記載ください）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正方形/長方形 16">
            <a:extLst>
              <a:ext uri="{FF2B5EF4-FFF2-40B4-BE49-F238E27FC236}">
                <a16:creationId xmlns:a16="http://schemas.microsoft.com/office/drawing/2014/main" id="{B1BB7866-8377-F802-B4A6-20FF2217758C}"/>
              </a:ext>
            </a:extLst>
          </p:cNvPr>
          <p:cNvSpPr/>
          <p:nvPr/>
        </p:nvSpPr>
        <p:spPr>
          <a:xfrm>
            <a:off x="5033024" y="2160855"/>
            <a:ext cx="4362198" cy="2010458"/>
          </a:xfrm>
          <a:prstGeom prst="rect">
            <a:avLst/>
          </a:prstGeom>
          <a:solidFill>
            <a:schemeClr val="bg1"/>
          </a:solidFill>
          <a:ln w="9525" cap="rnd" cmpd="sng" algn="ctr">
            <a:solidFill>
              <a:srgbClr val="00206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外発的動機</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（長期成長ビジョンを掲げるに至った、社会課題や顧客ニーズの変化等のメガトレンドに対する認識を外発的動機としてご記載ください）</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 name="二等辺三角形 5">
            <a:extLst>
              <a:ext uri="{FF2B5EF4-FFF2-40B4-BE49-F238E27FC236}">
                <a16:creationId xmlns:a16="http://schemas.microsoft.com/office/drawing/2014/main" id="{F3659218-8278-A956-4907-072AEA93AADA}"/>
              </a:ext>
            </a:extLst>
          </p:cNvPr>
          <p:cNvSpPr/>
          <p:nvPr/>
        </p:nvSpPr>
        <p:spPr>
          <a:xfrm rot="16200000">
            <a:off x="3955691" y="3015696"/>
            <a:ext cx="1932177"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二等辺三角形 7">
            <a:extLst>
              <a:ext uri="{FF2B5EF4-FFF2-40B4-BE49-F238E27FC236}">
                <a16:creationId xmlns:a16="http://schemas.microsoft.com/office/drawing/2014/main" id="{77AED3DD-8C0E-4D47-0111-6882C09002AE}"/>
              </a:ext>
            </a:extLst>
          </p:cNvPr>
          <p:cNvSpPr/>
          <p:nvPr/>
        </p:nvSpPr>
        <p:spPr>
          <a:xfrm rot="16200000">
            <a:off x="3933686" y="5227691"/>
            <a:ext cx="1976190" cy="222488"/>
          </a:xfrm>
          <a:prstGeom prst="triangle">
            <a:avLst>
              <a:gd name="adj" fmla="val 44369"/>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58FD074-D71A-D986-5F92-1517989EDF9C}"/>
              </a:ext>
            </a:extLst>
          </p:cNvPr>
          <p:cNvSpPr/>
          <p:nvPr/>
        </p:nvSpPr>
        <p:spPr>
          <a:xfrm>
            <a:off x="609600" y="4711485"/>
            <a:ext cx="4057650" cy="1470240"/>
          </a:xfrm>
          <a:prstGeom prst="rect">
            <a:avLst/>
          </a:prstGeom>
          <a:solidFill>
            <a:srgbClr val="FFFF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prstClr val="black"/>
                </a:solidFill>
                <a:latin typeface="Meiryo UI" panose="020B0604030504040204" pitchFamily="50" charset="-128"/>
                <a:ea typeface="Meiryo UI" panose="020B0604030504040204" pitchFamily="50" charset="-128"/>
              </a:rPr>
              <a:t>会社全体の売上成長目標（～</a:t>
            </a:r>
            <a:r>
              <a:rPr kumimoji="1" lang="en-US" altLang="ja-JP" sz="1400" b="1" dirty="0">
                <a:solidFill>
                  <a:prstClr val="black"/>
                </a:solidFill>
                <a:latin typeface="Meiryo UI" panose="020B0604030504040204" pitchFamily="50" charset="-128"/>
                <a:ea typeface="Meiryo UI" panose="020B0604030504040204" pitchFamily="50" charset="-128"/>
              </a:rPr>
              <a:t>XX</a:t>
            </a:r>
            <a:r>
              <a:rPr kumimoji="1" lang="ja-JP" altLang="en-US" sz="1400" b="1" dirty="0">
                <a:solidFill>
                  <a:prstClr val="black"/>
                </a:solidFill>
                <a:latin typeface="Meiryo UI" panose="020B0604030504040204" pitchFamily="50" charset="-128"/>
                <a:ea typeface="Meiryo UI" panose="020B0604030504040204" pitchFamily="50" charset="-128"/>
              </a:rPr>
              <a:t>年）</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売上高成長率</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71450" marR="0" lvl="0" indent="-171450" algn="l" defTabSz="914400" rtl="0" eaLnBrk="1" fontAlgn="auto" latinLnBrk="0" hangingPunct="1">
              <a:lnSpc>
                <a:spcPct val="100000"/>
              </a:lnSpc>
              <a:spcBef>
                <a:spcPts val="0"/>
              </a:spcBef>
              <a:spcAft>
                <a:spcPts val="0"/>
              </a:spcAft>
              <a:buClrTx/>
              <a:buSzTx/>
              <a:buFont typeface="EYInterstate" panose="02000503020000020004" pitchFamily="2" charset="0"/>
              <a:buChar char="•"/>
              <a:tabLst/>
              <a:defRPr/>
            </a:pP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売上高増加額</a:t>
            </a:r>
            <a:r>
              <a:rPr kumimoji="1"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a:t>
            </a:r>
            <a:r>
              <a:rPr kumimoji="1"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億円</a:t>
            </a:r>
            <a:endParaRPr kumimoji="1" lang="en-US" altLang="ja-JP" sz="12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R="0" lvl="0" fontAlgn="auto">
              <a:lnSpc>
                <a:spcPct val="100000"/>
              </a:lnSpc>
              <a:spcBef>
                <a:spcPts val="0"/>
              </a:spcBef>
              <a:spcAft>
                <a:spcPts val="0"/>
              </a:spcAft>
              <a:buClrTx/>
              <a:buSzTx/>
              <a:tabLst/>
              <a:defRPr/>
            </a:pPr>
            <a:r>
              <a:rPr kumimoji="1" lang="ja-JP" altLang="en-US" sz="1400" b="1" dirty="0">
                <a:solidFill>
                  <a:prstClr val="black"/>
                </a:solidFill>
                <a:latin typeface="Meiryo UI" panose="020B0604030504040204" pitchFamily="50" charset="-128"/>
                <a:ea typeface="Meiryo UI" panose="020B0604030504040204" pitchFamily="50" charset="-128"/>
              </a:rPr>
              <a:t>会社全体の賃上げ目標</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171450" indent="-171450">
              <a:buFont typeface="EYInterstate" panose="02000503020000020004" pitchFamily="2" charset="0"/>
              <a:buChar char="•"/>
              <a:defRPr/>
            </a:pPr>
            <a:r>
              <a:rPr kumimoji="1" lang="en-US" altLang="ja-JP" sz="1200" dirty="0">
                <a:solidFill>
                  <a:srgbClr val="575757"/>
                </a:solidFill>
                <a:latin typeface="Meiryo UI" panose="020B0604030504040204" pitchFamily="50" charset="-128"/>
                <a:ea typeface="Meiryo UI" panose="020B0604030504040204" pitchFamily="50" charset="-128"/>
              </a:rPr>
              <a:t>XX.X%</a:t>
            </a:r>
            <a:r>
              <a:rPr kumimoji="1" lang="ja-JP" altLang="en-US" sz="1200" dirty="0">
                <a:solidFill>
                  <a:srgbClr val="575757"/>
                </a:solidFill>
                <a:latin typeface="Meiryo UI" panose="020B0604030504040204" pitchFamily="50" charset="-128"/>
                <a:ea typeface="Meiryo UI" panose="020B0604030504040204" pitchFamily="50" charset="-128"/>
              </a:rPr>
              <a:t>（直近事業年度～基準年度）</a:t>
            </a:r>
            <a:endParaRPr kumimoji="1" lang="en-US" altLang="ja-JP" sz="1200" dirty="0">
              <a:solidFill>
                <a:srgbClr val="575757"/>
              </a:solidFill>
              <a:latin typeface="Meiryo UI" panose="020B0604030504040204" pitchFamily="50" charset="-128"/>
              <a:ea typeface="Meiryo UI" panose="020B0604030504040204" pitchFamily="50" charset="-128"/>
            </a:endParaRPr>
          </a:p>
          <a:p>
            <a:pPr marL="171450" indent="-171450">
              <a:buFont typeface="EYInterstate" panose="02000503020000020004" pitchFamily="2" charset="0"/>
              <a:buChar char="•"/>
              <a:defRPr/>
            </a:pPr>
            <a:r>
              <a:rPr kumimoji="1" lang="en-US" altLang="ja-JP" sz="1200" dirty="0">
                <a:solidFill>
                  <a:srgbClr val="575757"/>
                </a:solidFill>
                <a:latin typeface="Meiryo UI" panose="020B0604030504040204" pitchFamily="50" charset="-128"/>
                <a:ea typeface="Meiryo UI" panose="020B0604030504040204" pitchFamily="50" charset="-128"/>
              </a:rPr>
              <a:t>XX.X%</a:t>
            </a:r>
            <a:r>
              <a:rPr kumimoji="1" lang="ja-JP" altLang="en-US" sz="1200" dirty="0">
                <a:solidFill>
                  <a:srgbClr val="575757"/>
                </a:solidFill>
                <a:latin typeface="Meiryo UI" panose="020B0604030504040204" pitchFamily="50" charset="-128"/>
                <a:ea typeface="Meiryo UI" panose="020B0604030504040204" pitchFamily="50" charset="-128"/>
              </a:rPr>
              <a:t>（基準年度～事業化報告</a:t>
            </a:r>
            <a:r>
              <a:rPr kumimoji="1" lang="en-US" altLang="ja-JP" sz="1200" dirty="0">
                <a:solidFill>
                  <a:srgbClr val="575757"/>
                </a:solidFill>
                <a:latin typeface="Meiryo UI" panose="020B0604030504040204" pitchFamily="50" charset="-128"/>
                <a:ea typeface="Meiryo UI" panose="020B0604030504040204" pitchFamily="50" charset="-128"/>
              </a:rPr>
              <a:t>3</a:t>
            </a:r>
            <a:r>
              <a:rPr kumimoji="1" lang="ja-JP" altLang="en-US" sz="1200" dirty="0">
                <a:solidFill>
                  <a:srgbClr val="575757"/>
                </a:solidFill>
                <a:latin typeface="Meiryo UI" panose="020B0604030504040204" pitchFamily="50" charset="-128"/>
                <a:ea typeface="Meiryo UI" panose="020B0604030504040204" pitchFamily="50" charset="-128"/>
              </a:rPr>
              <a:t>年目）</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33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528DC17-09EE-2D9E-263F-F098DB269B0F}"/>
              </a:ext>
            </a:extLst>
          </p:cNvPr>
          <p:cNvSpPr>
            <a:spLocks noGrp="1"/>
          </p:cNvSpPr>
          <p:nvPr>
            <p:ph type="title"/>
          </p:nvPr>
        </p:nvSpPr>
        <p:spPr>
          <a:xfrm>
            <a:off x="511875" y="242563"/>
            <a:ext cx="8883347" cy="166199"/>
          </a:xfrm>
        </p:spPr>
        <p:txBody>
          <a:bodyPr vert="horz"/>
          <a:lstStyle/>
          <a:p>
            <a:r>
              <a:rPr lang="en-US" altLang="ja-JP" sz="1200" dirty="0"/>
              <a:t>2.</a:t>
            </a:r>
            <a:r>
              <a:rPr lang="ja-JP" altLang="en-US" sz="1200" dirty="0"/>
              <a:t>現状分析の状況：外部環境</a:t>
            </a:r>
            <a:endParaRPr lang="ja-JP" altLang="en-US"/>
          </a:p>
        </p:txBody>
      </p:sp>
      <p:sp>
        <p:nvSpPr>
          <p:cNvPr id="5" name="テキスト プレースホルダー 4">
            <a:extLst>
              <a:ext uri="{FF2B5EF4-FFF2-40B4-BE49-F238E27FC236}">
                <a16:creationId xmlns:a16="http://schemas.microsoft.com/office/drawing/2014/main" id="{4D7BE84E-A228-7716-C463-9A4EE5AFC70A}"/>
              </a:ext>
            </a:extLst>
          </p:cNvPr>
          <p:cNvSpPr>
            <a:spLocks noGrp="1"/>
          </p:cNvSpPr>
          <p:nvPr>
            <p:ph type="body" sz="quarter" idx="15"/>
          </p:nvPr>
        </p:nvSpPr>
        <p:spPr/>
        <p:txBody>
          <a:bodyPr/>
          <a:lstStyle/>
          <a:p>
            <a:endParaRPr lang="ja-JP" altLang="en-US" dirty="0">
              <a:solidFill>
                <a:schemeClr val="tx1"/>
              </a:solidFill>
            </a:endParaRPr>
          </a:p>
        </p:txBody>
      </p:sp>
      <p:cxnSp>
        <p:nvCxnSpPr>
          <p:cNvPr id="49" name="直線コネクタ 48">
            <a:extLst>
              <a:ext uri="{FF2B5EF4-FFF2-40B4-BE49-F238E27FC236}">
                <a16:creationId xmlns:a16="http://schemas.microsoft.com/office/drawing/2014/main" id="{10CE6AE7-526C-582A-B47B-0366841C9C4F}"/>
              </a:ext>
            </a:extLst>
          </p:cNvPr>
          <p:cNvCxnSpPr>
            <a:cxnSpLocks/>
          </p:cNvCxnSpPr>
          <p:nvPr/>
        </p:nvCxnSpPr>
        <p:spPr>
          <a:xfrm>
            <a:off x="4457975" y="2082332"/>
            <a:ext cx="0" cy="4078756"/>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52" name="フリーフォーム: 図形 51">
            <a:extLst>
              <a:ext uri="{FF2B5EF4-FFF2-40B4-BE49-F238E27FC236}">
                <a16:creationId xmlns:a16="http://schemas.microsoft.com/office/drawing/2014/main" id="{20BBDBF3-62E6-5D6E-AE3B-8F465D0CA616}"/>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53" name="フリーフォーム: 図形 52">
            <a:extLst>
              <a:ext uri="{FF2B5EF4-FFF2-40B4-BE49-F238E27FC236}">
                <a16:creationId xmlns:a16="http://schemas.microsoft.com/office/drawing/2014/main" id="{2EBFC580-E7C5-C213-23D5-84C62BC9E690}"/>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54" name="フリーフォーム: 図形 53">
            <a:extLst>
              <a:ext uri="{FF2B5EF4-FFF2-40B4-BE49-F238E27FC236}">
                <a16:creationId xmlns:a16="http://schemas.microsoft.com/office/drawing/2014/main" id="{E1920A8F-1C55-A75F-0294-322D3680852B}"/>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55" name="フリーフォーム: 図形 54">
            <a:extLst>
              <a:ext uri="{FF2B5EF4-FFF2-40B4-BE49-F238E27FC236}">
                <a16:creationId xmlns:a16="http://schemas.microsoft.com/office/drawing/2014/main" id="{32F4C4BE-4569-A869-4881-3B29F5E02D99}"/>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2" name="正方形/長方形 1">
            <a:extLst>
              <a:ext uri="{FF2B5EF4-FFF2-40B4-BE49-F238E27FC236}">
                <a16:creationId xmlns:a16="http://schemas.microsoft.com/office/drawing/2014/main" id="{1E6796D6-DA7C-FE18-679A-F7E21C9CAC78}"/>
              </a:ext>
            </a:extLst>
          </p:cNvPr>
          <p:cNvSpPr/>
          <p:nvPr/>
        </p:nvSpPr>
        <p:spPr>
          <a:xfrm>
            <a:off x="535651" y="2875295"/>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政治</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0C383EC-77B7-3B05-412B-50DD2408AAC2}"/>
              </a:ext>
            </a:extLst>
          </p:cNvPr>
          <p:cNvSpPr/>
          <p:nvPr/>
        </p:nvSpPr>
        <p:spPr>
          <a:xfrm>
            <a:off x="535651" y="3692247"/>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経済</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6A40E6FA-7E9F-DF78-4BDC-8BD0E98AF211}"/>
              </a:ext>
            </a:extLst>
          </p:cNvPr>
          <p:cNvSpPr/>
          <p:nvPr/>
        </p:nvSpPr>
        <p:spPr>
          <a:xfrm>
            <a:off x="535651" y="4509199"/>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社会</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60C8026C-A422-0B19-6D3F-EC2D52DF4951}"/>
              </a:ext>
            </a:extLst>
          </p:cNvPr>
          <p:cNvSpPr/>
          <p:nvPr/>
        </p:nvSpPr>
        <p:spPr>
          <a:xfrm>
            <a:off x="535651" y="5326151"/>
            <a:ext cx="761340" cy="755467"/>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技術</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grpSp>
        <p:nvGrpSpPr>
          <p:cNvPr id="47" name="グループ化 46">
            <a:extLst>
              <a:ext uri="{FF2B5EF4-FFF2-40B4-BE49-F238E27FC236}">
                <a16:creationId xmlns:a16="http://schemas.microsoft.com/office/drawing/2014/main" id="{FB9FCC60-8B8B-35E4-A766-9316C5994E71}"/>
              </a:ext>
            </a:extLst>
          </p:cNvPr>
          <p:cNvGrpSpPr/>
          <p:nvPr/>
        </p:nvGrpSpPr>
        <p:grpSpPr>
          <a:xfrm>
            <a:off x="1356103" y="2875295"/>
            <a:ext cx="2846724" cy="3206323"/>
            <a:chOff x="535651" y="2875295"/>
            <a:chExt cx="880910" cy="3094817"/>
          </a:xfrm>
          <a:noFill/>
        </p:grpSpPr>
        <p:sp>
          <p:nvSpPr>
            <p:cNvPr id="48" name="正方形/長方形 47">
              <a:extLst>
                <a:ext uri="{FF2B5EF4-FFF2-40B4-BE49-F238E27FC236}">
                  <a16:creationId xmlns:a16="http://schemas.microsoft.com/office/drawing/2014/main" id="{CF7CA954-4470-81D5-6EE6-BA6400032C9D}"/>
                </a:ext>
              </a:extLst>
            </p:cNvPr>
            <p:cNvSpPr/>
            <p:nvPr/>
          </p:nvSpPr>
          <p:spPr>
            <a:xfrm>
              <a:off x="535651" y="2875295"/>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50" name="正方形/長方形 49">
              <a:extLst>
                <a:ext uri="{FF2B5EF4-FFF2-40B4-BE49-F238E27FC236}">
                  <a16:creationId xmlns:a16="http://schemas.microsoft.com/office/drawing/2014/main" id="{B553C3A7-0CA2-B8C4-FACD-C90E3E2995D1}"/>
                </a:ext>
              </a:extLst>
            </p:cNvPr>
            <p:cNvSpPr/>
            <p:nvPr/>
          </p:nvSpPr>
          <p:spPr>
            <a:xfrm>
              <a:off x="535651" y="3663836"/>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56" name="正方形/長方形 55">
              <a:extLst>
                <a:ext uri="{FF2B5EF4-FFF2-40B4-BE49-F238E27FC236}">
                  <a16:creationId xmlns:a16="http://schemas.microsoft.com/office/drawing/2014/main" id="{42896FF3-61AF-E50F-E041-B902D65A05A5}"/>
                </a:ext>
              </a:extLst>
            </p:cNvPr>
            <p:cNvSpPr/>
            <p:nvPr/>
          </p:nvSpPr>
          <p:spPr>
            <a:xfrm>
              <a:off x="535651" y="4452377"/>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7946FEFF-7BA4-9678-CBF9-3DC54AA6F289}"/>
                </a:ext>
              </a:extLst>
            </p:cNvPr>
            <p:cNvSpPr/>
            <p:nvPr/>
          </p:nvSpPr>
          <p:spPr>
            <a:xfrm>
              <a:off x="535651" y="5240918"/>
              <a:ext cx="880910" cy="729194"/>
            </a:xfrm>
            <a:prstGeom prst="rect">
              <a:avLst/>
            </a:prstGeom>
            <a:grp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p>
          </p:txBody>
        </p:sp>
      </p:grpSp>
      <p:sp>
        <p:nvSpPr>
          <p:cNvPr id="23" name="テキスト ボックス 22">
            <a:extLst>
              <a:ext uri="{FF2B5EF4-FFF2-40B4-BE49-F238E27FC236}">
                <a16:creationId xmlns:a16="http://schemas.microsoft.com/office/drawing/2014/main" id="{8B2056D2-E09B-09D6-809E-01D0D582CCE8}"/>
              </a:ext>
            </a:extLst>
          </p:cNvPr>
          <p:cNvSpPr txBox="1"/>
          <p:nvPr/>
        </p:nvSpPr>
        <p:spPr>
          <a:xfrm>
            <a:off x="4681858" y="4901569"/>
            <a:ext cx="697718"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500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CD75AD15-183E-5220-0599-838833D11BAA}"/>
              </a:ext>
            </a:extLst>
          </p:cNvPr>
          <p:cNvSpPr txBox="1"/>
          <p:nvPr/>
        </p:nvSpPr>
        <p:spPr>
          <a:xfrm>
            <a:off x="4664324" y="4229872"/>
            <a:ext cx="715252" cy="2046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1,000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217C64-A735-51F4-65EE-C44D0E16A6CF}"/>
              </a:ext>
            </a:extLst>
          </p:cNvPr>
          <p:cNvSpPr/>
          <p:nvPr/>
        </p:nvSpPr>
        <p:spPr>
          <a:xfrm>
            <a:off x="8373997" y="4369400"/>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dirty="0">
                <a:solidFill>
                  <a:srgbClr val="575757"/>
                </a:solidFill>
                <a:latin typeface="Meiryo UI" panose="020B0604030504040204" pitchFamily="50" charset="-128"/>
                <a:ea typeface="Meiryo UI" panose="020B0604030504040204" pitchFamily="50" charset="-128"/>
              </a:rPr>
              <a:t>対象業界の市場規模</a:t>
            </a:r>
          </a:p>
        </p:txBody>
      </p:sp>
      <p:cxnSp>
        <p:nvCxnSpPr>
          <p:cNvPr id="10" name="直線矢印コネクタ 9">
            <a:extLst>
              <a:ext uri="{FF2B5EF4-FFF2-40B4-BE49-F238E27FC236}">
                <a16:creationId xmlns:a16="http://schemas.microsoft.com/office/drawing/2014/main" id="{CC879BCE-4027-44A4-D8C5-2E9DD3EDBFAD}"/>
              </a:ext>
            </a:extLst>
          </p:cNvPr>
          <p:cNvCxnSpPr>
            <a:cxnSpLocks/>
          </p:cNvCxnSpPr>
          <p:nvPr/>
        </p:nvCxnSpPr>
        <p:spPr>
          <a:xfrm>
            <a:off x="5412243" y="5810971"/>
            <a:ext cx="29392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E1E2D783-F00C-1F8D-AC50-411FD94FD949}"/>
              </a:ext>
            </a:extLst>
          </p:cNvPr>
          <p:cNvCxnSpPr>
            <a:cxnSpLocks/>
          </p:cNvCxnSpPr>
          <p:nvPr/>
        </p:nvCxnSpPr>
        <p:spPr>
          <a:xfrm flipV="1">
            <a:off x="5412243"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1ADB33E1-4209-7078-B8B1-B3400578A376}"/>
              </a:ext>
            </a:extLst>
          </p:cNvPr>
          <p:cNvSpPr txBox="1"/>
          <p:nvPr/>
        </p:nvSpPr>
        <p:spPr>
          <a:xfrm>
            <a:off x="4782441"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自社売上（億円）</a:t>
            </a:r>
          </a:p>
        </p:txBody>
      </p:sp>
      <p:cxnSp>
        <p:nvCxnSpPr>
          <p:cNvPr id="14" name="直線矢印コネクタ 13">
            <a:extLst>
              <a:ext uri="{FF2B5EF4-FFF2-40B4-BE49-F238E27FC236}">
                <a16:creationId xmlns:a16="http://schemas.microsoft.com/office/drawing/2014/main" id="{9F98B24C-7127-3FCA-2565-5AF3FA913C73}"/>
              </a:ext>
            </a:extLst>
          </p:cNvPr>
          <p:cNvCxnSpPr>
            <a:cxnSpLocks/>
          </p:cNvCxnSpPr>
          <p:nvPr/>
        </p:nvCxnSpPr>
        <p:spPr>
          <a:xfrm flipV="1">
            <a:off x="691205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D7538572-DBB6-5057-159A-9F7EF36F42A2}"/>
              </a:ext>
            </a:extLst>
          </p:cNvPr>
          <p:cNvSpPr txBox="1"/>
          <p:nvPr/>
        </p:nvSpPr>
        <p:spPr>
          <a:xfrm>
            <a:off x="654024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2025</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6" name="直線矢印コネクタ 15">
            <a:extLst>
              <a:ext uri="{FF2B5EF4-FFF2-40B4-BE49-F238E27FC236}">
                <a16:creationId xmlns:a16="http://schemas.microsoft.com/office/drawing/2014/main" id="{384F4343-2F1A-309A-ECB3-A21AA6E69B68}"/>
              </a:ext>
            </a:extLst>
          </p:cNvPr>
          <p:cNvCxnSpPr>
            <a:cxnSpLocks/>
          </p:cNvCxnSpPr>
          <p:nvPr/>
        </p:nvCxnSpPr>
        <p:spPr>
          <a:xfrm flipV="1">
            <a:off x="6894514" y="5008282"/>
            <a:ext cx="563295" cy="42118"/>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585913C9-A183-FF9E-2870-E8EA01A6473A}"/>
              </a:ext>
            </a:extLst>
          </p:cNvPr>
          <p:cNvCxnSpPr>
            <a:cxnSpLocks/>
          </p:cNvCxnSpPr>
          <p:nvPr/>
        </p:nvCxnSpPr>
        <p:spPr>
          <a:xfrm>
            <a:off x="5597771" y="4999990"/>
            <a:ext cx="1296742" cy="50409"/>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84B6C941-2BE7-C375-5F4C-C2984284E327}"/>
              </a:ext>
            </a:extLst>
          </p:cNvPr>
          <p:cNvSpPr txBox="1"/>
          <p:nvPr/>
        </p:nvSpPr>
        <p:spPr>
          <a:xfrm>
            <a:off x="5199841"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167EBC5E-443B-0494-A62D-47E63A9AA0A5}"/>
              </a:ext>
            </a:extLst>
          </p:cNvPr>
          <p:cNvCxnSpPr>
            <a:cxnSpLocks/>
          </p:cNvCxnSpPr>
          <p:nvPr/>
        </p:nvCxnSpPr>
        <p:spPr>
          <a:xfrm flipV="1">
            <a:off x="5580231"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C4CB87CB-28C0-93C1-CCAC-8A20805A060D}"/>
              </a:ext>
            </a:extLst>
          </p:cNvPr>
          <p:cNvCxnSpPr>
            <a:cxnSpLocks/>
          </p:cNvCxnSpPr>
          <p:nvPr/>
        </p:nvCxnSpPr>
        <p:spPr>
          <a:xfrm flipV="1">
            <a:off x="8356183"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0620E76-82AF-0260-1676-8D8454E6C153}"/>
              </a:ext>
            </a:extLst>
          </p:cNvPr>
          <p:cNvSpPr txBox="1"/>
          <p:nvPr/>
        </p:nvSpPr>
        <p:spPr>
          <a:xfrm>
            <a:off x="7984370"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rgbClr val="575757"/>
                </a:solidFill>
                <a:latin typeface="Meiryo UI" panose="020B0604030504040204" pitchFamily="50" charset="-128"/>
                <a:ea typeface="Meiryo UI" panose="020B0604030504040204" pitchFamily="50" charset="-128"/>
              </a:rPr>
              <a:t>2030</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114FB9D9-89F3-EA09-AD2F-B7D0708928D7}"/>
              </a:ext>
            </a:extLst>
          </p:cNvPr>
          <p:cNvCxnSpPr>
            <a:cxnSpLocks/>
          </p:cNvCxnSpPr>
          <p:nvPr/>
        </p:nvCxnSpPr>
        <p:spPr>
          <a:xfrm flipH="1" flipV="1">
            <a:off x="5412243" y="4908637"/>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0D5A3F9-C3E7-A3B5-BD28-6438EE301758}"/>
              </a:ext>
            </a:extLst>
          </p:cNvPr>
          <p:cNvCxnSpPr>
            <a:cxnSpLocks/>
          </p:cNvCxnSpPr>
          <p:nvPr/>
        </p:nvCxnSpPr>
        <p:spPr>
          <a:xfrm flipV="1">
            <a:off x="5584894" y="4791007"/>
            <a:ext cx="1331008" cy="40509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120EDC19-1856-377B-0010-53C211F18609}"/>
              </a:ext>
            </a:extLst>
          </p:cNvPr>
          <p:cNvCxnSpPr>
            <a:cxnSpLocks/>
          </p:cNvCxnSpPr>
          <p:nvPr/>
        </p:nvCxnSpPr>
        <p:spPr>
          <a:xfrm flipH="1" flipV="1">
            <a:off x="5412243" y="4147540"/>
            <a:ext cx="2943939" cy="770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493A7A73-C899-9BC9-0BCC-3C1A2F2374CF}"/>
              </a:ext>
            </a:extLst>
          </p:cNvPr>
          <p:cNvSpPr/>
          <p:nvPr/>
        </p:nvSpPr>
        <p:spPr>
          <a:xfrm>
            <a:off x="8373997" y="3919918"/>
            <a:ext cx="892387" cy="40176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100" dirty="0">
                <a:solidFill>
                  <a:srgbClr val="575757"/>
                </a:solidFill>
                <a:latin typeface="Meiryo UI" panose="020B0604030504040204" pitchFamily="50" charset="-128"/>
                <a:ea typeface="Meiryo UI" panose="020B0604030504040204" pitchFamily="50" charset="-128"/>
              </a:rPr>
              <a:t>当社の事業売上高</a:t>
            </a:r>
          </a:p>
        </p:txBody>
      </p:sp>
      <p:cxnSp>
        <p:nvCxnSpPr>
          <p:cNvPr id="37" name="直線矢印コネクタ 36">
            <a:extLst>
              <a:ext uri="{FF2B5EF4-FFF2-40B4-BE49-F238E27FC236}">
                <a16:creationId xmlns:a16="http://schemas.microsoft.com/office/drawing/2014/main" id="{8B095B6D-F740-00CC-F408-71038DF50A2F}"/>
              </a:ext>
            </a:extLst>
          </p:cNvPr>
          <p:cNvCxnSpPr>
            <a:cxnSpLocks/>
          </p:cNvCxnSpPr>
          <p:nvPr/>
        </p:nvCxnSpPr>
        <p:spPr>
          <a:xfrm flipV="1">
            <a:off x="7457809" y="3789726"/>
            <a:ext cx="0" cy="2008559"/>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E1DFD552-90C0-816F-30A3-6E6E2B71745E}"/>
              </a:ext>
            </a:extLst>
          </p:cNvPr>
          <p:cNvSpPr/>
          <p:nvPr/>
        </p:nvSpPr>
        <p:spPr>
          <a:xfrm>
            <a:off x="6915902" y="5296086"/>
            <a:ext cx="554103" cy="358279"/>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dirty="0">
                <a:solidFill>
                  <a:srgbClr val="575757"/>
                </a:solidFill>
                <a:latin typeface="Meiryo UI" panose="020B0604030504040204" pitchFamily="50" charset="-128"/>
                <a:ea typeface="Meiryo UI" panose="020B0604030504040204" pitchFamily="50" charset="-128"/>
              </a:rPr>
              <a:t>設備投資期間</a:t>
            </a:r>
          </a:p>
        </p:txBody>
      </p:sp>
      <p:sp>
        <p:nvSpPr>
          <p:cNvPr id="40" name="テキスト ボックス 39">
            <a:extLst>
              <a:ext uri="{FF2B5EF4-FFF2-40B4-BE49-F238E27FC236}">
                <a16:creationId xmlns:a16="http://schemas.microsoft.com/office/drawing/2014/main" id="{011FCBD3-70CB-0104-2F3A-489AC5C7EB9D}"/>
              </a:ext>
            </a:extLst>
          </p:cNvPr>
          <p:cNvSpPr txBox="1"/>
          <p:nvPr/>
        </p:nvSpPr>
        <p:spPr>
          <a:xfrm>
            <a:off x="7094342" y="5893729"/>
            <a:ext cx="751326"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Meiryo UI" panose="020B0604030504040204" pitchFamily="50" charset="-128"/>
                <a:ea typeface="Meiryo UI" panose="020B0604030504040204" pitchFamily="50" charset="-128"/>
              </a:rPr>
              <a:t>2027</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F93E66E2-4AB2-1E8C-1CCB-94A7EEC07DBE}"/>
              </a:ext>
            </a:extLst>
          </p:cNvPr>
          <p:cNvCxnSpPr>
            <a:cxnSpLocks/>
          </p:cNvCxnSpPr>
          <p:nvPr/>
        </p:nvCxnSpPr>
        <p:spPr>
          <a:xfrm flipV="1">
            <a:off x="7470005" y="4155246"/>
            <a:ext cx="881516" cy="853036"/>
          </a:xfrm>
          <a:prstGeom prst="straightConnector1">
            <a:avLst/>
          </a:prstGeom>
          <a:ln w="28575" cap="rnd">
            <a:solidFill>
              <a:srgbClr val="002060"/>
            </a:solidFill>
            <a:prstDash val="solid"/>
            <a:round/>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C89FE0B0-5AAA-6E4D-24A8-3F763989ED92}"/>
              </a:ext>
            </a:extLst>
          </p:cNvPr>
          <p:cNvCxnSpPr>
            <a:cxnSpLocks/>
          </p:cNvCxnSpPr>
          <p:nvPr/>
        </p:nvCxnSpPr>
        <p:spPr>
          <a:xfrm flipV="1">
            <a:off x="6903594" y="4519299"/>
            <a:ext cx="1437721" cy="274201"/>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93" name="正方形/長方形 92">
            <a:extLst>
              <a:ext uri="{FF2B5EF4-FFF2-40B4-BE49-F238E27FC236}">
                <a16:creationId xmlns:a16="http://schemas.microsoft.com/office/drawing/2014/main" id="{B669DFEF-77A1-5AE0-43BC-AB7D04E00CCB}"/>
              </a:ext>
            </a:extLst>
          </p:cNvPr>
          <p:cNvSpPr/>
          <p:nvPr/>
        </p:nvSpPr>
        <p:spPr>
          <a:xfrm>
            <a:off x="5890346" y="4628318"/>
            <a:ext cx="892387" cy="11061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dirty="0">
                <a:solidFill>
                  <a:srgbClr val="575757"/>
                </a:solidFill>
                <a:latin typeface="Meiryo UI" panose="020B0604030504040204" pitchFamily="50" charset="-128"/>
                <a:ea typeface="Meiryo UI" panose="020B0604030504040204" pitchFamily="50" charset="-128"/>
              </a:rPr>
              <a:t>CAGR</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6" name="直線矢印コネクタ 5">
            <a:extLst>
              <a:ext uri="{FF2B5EF4-FFF2-40B4-BE49-F238E27FC236}">
                <a16:creationId xmlns:a16="http://schemas.microsoft.com/office/drawing/2014/main" id="{D606A31D-900D-FAAB-48A0-756E9C4BFCFF}"/>
              </a:ext>
            </a:extLst>
          </p:cNvPr>
          <p:cNvCxnSpPr>
            <a:cxnSpLocks/>
          </p:cNvCxnSpPr>
          <p:nvPr/>
        </p:nvCxnSpPr>
        <p:spPr>
          <a:xfrm flipV="1">
            <a:off x="8351521" y="3601557"/>
            <a:ext cx="0" cy="2209415"/>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97E2FEEA-D9D4-DBE8-A634-83C085398805}"/>
              </a:ext>
            </a:extLst>
          </p:cNvPr>
          <p:cNvSpPr txBox="1"/>
          <p:nvPr/>
        </p:nvSpPr>
        <p:spPr>
          <a:xfrm>
            <a:off x="7753595" y="3346678"/>
            <a:ext cx="1212875" cy="2267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rgbClr val="575757"/>
                </a:solidFill>
                <a:latin typeface="Meiryo UI" panose="020B0604030504040204" pitchFamily="50" charset="-128"/>
                <a:ea typeface="Meiryo UI" panose="020B0604030504040204" pitchFamily="50" charset="-128"/>
              </a:rPr>
              <a:t>市場規模</a:t>
            </a:r>
          </a:p>
        </p:txBody>
      </p:sp>
      <p:sp>
        <p:nvSpPr>
          <p:cNvPr id="3" name="テキスト ボックス 2">
            <a:extLst>
              <a:ext uri="{FF2B5EF4-FFF2-40B4-BE49-F238E27FC236}">
                <a16:creationId xmlns:a16="http://schemas.microsoft.com/office/drawing/2014/main" id="{0B2806FF-83AC-B0B5-A09C-17ABFBB06EFB}"/>
              </a:ext>
            </a:extLst>
          </p:cNvPr>
          <p:cNvSpPr txBox="1"/>
          <p:nvPr/>
        </p:nvSpPr>
        <p:spPr>
          <a:xfrm>
            <a:off x="8537896" y="5874685"/>
            <a:ext cx="595081" cy="2648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rgbClr val="575757"/>
                </a:solidFill>
                <a:latin typeface="Meiryo UI" panose="020B0604030504040204" pitchFamily="50" charset="-128"/>
                <a:ea typeface="Meiryo UI" panose="020B0604030504040204" pitchFamily="50" charset="-128"/>
              </a:rPr>
              <a:t>(</a:t>
            </a:r>
            <a:r>
              <a:rPr kumimoji="1" lang="ja-JP" altLang="en-US" sz="1000" dirty="0">
                <a:solidFill>
                  <a:srgbClr val="575757"/>
                </a:solidFill>
                <a:latin typeface="Meiryo UI" panose="020B0604030504040204" pitchFamily="50" charset="-128"/>
                <a:ea typeface="Meiryo UI" panose="020B0604030504040204" pitchFamily="50" charset="-128"/>
              </a:rPr>
              <a:t>年度</a:t>
            </a:r>
            <a:r>
              <a:rPr kumimoji="1" lang="en-US" altLang="ja-JP" sz="1000" dirty="0">
                <a:solidFill>
                  <a:srgbClr val="575757"/>
                </a:solidFill>
                <a:latin typeface="Meiryo UI" panose="020B0604030504040204" pitchFamily="50" charset="-128"/>
                <a:ea typeface="Meiryo UI" panose="020B0604030504040204" pitchFamily="50" charset="-128"/>
              </a:rPr>
              <a:t>)</a:t>
            </a:r>
            <a:endParaRPr kumimoji="1" lang="ja-JP" altLang="en-US" sz="1000"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91B2D099-1E62-01B4-D5A0-E20FAA45C58B}"/>
              </a:ext>
            </a:extLst>
          </p:cNvPr>
          <p:cNvSpPr txBox="1"/>
          <p:nvPr/>
        </p:nvSpPr>
        <p:spPr>
          <a:xfrm>
            <a:off x="584491" y="2162477"/>
            <a:ext cx="3785616" cy="5760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自社の経営・事業に影響を与える外部環境について、</a:t>
            </a:r>
            <a:br>
              <a:rPr kumimoji="1" lang="en-US" altLang="ja-JP" sz="1200" dirty="0">
                <a:solidFill>
                  <a:srgbClr val="575757"/>
                </a:solidFill>
                <a:latin typeface="Meiryo UI" panose="020B0604030504040204" pitchFamily="50" charset="-128"/>
                <a:ea typeface="Meiryo UI" panose="020B0604030504040204" pitchFamily="50" charset="-128"/>
              </a:rPr>
            </a:br>
            <a:r>
              <a:rPr kumimoji="1" lang="ja-JP" altLang="en-US" sz="1200" dirty="0">
                <a:solidFill>
                  <a:srgbClr val="575757"/>
                </a:solidFill>
                <a:latin typeface="Meiryo UI" panose="020B0604030504040204" pitchFamily="50" charset="-128"/>
                <a:ea typeface="Meiryo UI" panose="020B0604030504040204" pitchFamily="50" charset="-128"/>
              </a:rPr>
              <a:t>政治・経済・社会・技術の観点でご記載ください</a:t>
            </a:r>
          </a:p>
        </p:txBody>
      </p:sp>
      <p:sp>
        <p:nvSpPr>
          <p:cNvPr id="26" name="テキスト ボックス 25">
            <a:extLst>
              <a:ext uri="{FF2B5EF4-FFF2-40B4-BE49-F238E27FC236}">
                <a16:creationId xmlns:a16="http://schemas.microsoft.com/office/drawing/2014/main" id="{6A004A68-EBC3-8926-C94B-210DFB5FCFC3}"/>
              </a:ext>
            </a:extLst>
          </p:cNvPr>
          <p:cNvSpPr txBox="1"/>
          <p:nvPr/>
        </p:nvSpPr>
        <p:spPr>
          <a:xfrm>
            <a:off x="4792055" y="2237591"/>
            <a:ext cx="4603165" cy="5927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自社の主要事業、市場全体の伸びの見通し、競合の事業の売上高をグラフ等で表現ください</a:t>
            </a:r>
          </a:p>
          <a:p>
            <a:pPr marL="171450" indent="-1714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上記を整理した上で、自社を取り巻く外部環境の認識をご記載ください</a:t>
            </a:r>
            <a:endParaRPr kumimoji="1" lang="en-US" altLang="ja-JP" sz="1200" dirty="0">
              <a:solidFill>
                <a:srgbClr val="575757"/>
              </a:solidFill>
              <a:latin typeface="Meiryo UI" panose="020B0604030504040204" pitchFamily="50" charset="-128"/>
              <a:ea typeface="Meiryo UI" panose="020B0604030504040204" pitchFamily="50" charset="-128"/>
            </a:endParaRPr>
          </a:p>
        </p:txBody>
      </p:sp>
      <p:sp>
        <p:nvSpPr>
          <p:cNvPr id="30" name="フリーフォーム: 図形 29">
            <a:extLst>
              <a:ext uri="{FF2B5EF4-FFF2-40B4-BE49-F238E27FC236}">
                <a16:creationId xmlns:a16="http://schemas.microsoft.com/office/drawing/2014/main" id="{C47543F1-40AF-95E0-C527-CC8CDD79E617}"/>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1140360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6564539-26D3-AFF0-0968-5CB90C1719E4}"/>
              </a:ext>
            </a:extLst>
          </p:cNvPr>
          <p:cNvSpPr>
            <a:spLocks noGrp="1"/>
          </p:cNvSpPr>
          <p:nvPr>
            <p:ph type="title"/>
          </p:nvPr>
        </p:nvSpPr>
        <p:spPr>
          <a:xfrm>
            <a:off x="511875" y="239100"/>
            <a:ext cx="8883347" cy="166199"/>
          </a:xfrm>
        </p:spPr>
        <p:txBody>
          <a:bodyPr vert="horz"/>
          <a:lstStyle/>
          <a:p>
            <a:r>
              <a:rPr lang="en-US" altLang="ja-JP" sz="1200" dirty="0"/>
              <a:t>3.</a:t>
            </a:r>
            <a:r>
              <a:rPr lang="ja-JP" altLang="en-US" sz="1200" dirty="0"/>
              <a:t>現状分析の状況：内部環境</a:t>
            </a:r>
            <a:endParaRPr lang="ja-JP" altLang="en-US"/>
          </a:p>
        </p:txBody>
      </p:sp>
      <p:sp>
        <p:nvSpPr>
          <p:cNvPr id="5" name="テキスト プレースホルダー 4">
            <a:extLst>
              <a:ext uri="{FF2B5EF4-FFF2-40B4-BE49-F238E27FC236}">
                <a16:creationId xmlns:a16="http://schemas.microsoft.com/office/drawing/2014/main" id="{AF0F6003-1053-239C-B78E-B987BD07F164}"/>
              </a:ext>
            </a:extLst>
          </p:cNvPr>
          <p:cNvSpPr>
            <a:spLocks noGrp="1"/>
          </p:cNvSpPr>
          <p:nvPr>
            <p:ph type="body" sz="quarter" idx="15"/>
          </p:nvPr>
        </p:nvSpPr>
        <p:spPr/>
        <p:txBody>
          <a:bodyPr/>
          <a:lstStyle/>
          <a:p>
            <a:endParaRPr lang="ja-JP" altLang="en-US"/>
          </a:p>
        </p:txBody>
      </p:sp>
      <p:sp>
        <p:nvSpPr>
          <p:cNvPr id="6" name="正方形/長方形 5">
            <a:extLst>
              <a:ext uri="{FF2B5EF4-FFF2-40B4-BE49-F238E27FC236}">
                <a16:creationId xmlns:a16="http://schemas.microsoft.com/office/drawing/2014/main" id="{B7992D1A-464F-14C7-AB0E-6F6D68367C2C}"/>
              </a:ext>
            </a:extLst>
          </p:cNvPr>
          <p:cNvSpPr/>
          <p:nvPr/>
        </p:nvSpPr>
        <p:spPr>
          <a:xfrm>
            <a:off x="1077485" y="2090360"/>
            <a:ext cx="4140000" cy="360000"/>
          </a:xfrm>
          <a:prstGeom prst="rect">
            <a:avLst/>
          </a:prstGeom>
          <a:solidFill>
            <a:srgbClr val="DBEEF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dirty="0">
                <a:solidFill>
                  <a:srgbClr val="575757"/>
                </a:solidFill>
                <a:latin typeface="Meiryo UI" panose="020B0604030504040204" pitchFamily="50" charset="-128"/>
                <a:ea typeface="Meiryo UI" panose="020B0604030504040204" pitchFamily="50" charset="-128"/>
              </a:rPr>
              <a:t>強み</a:t>
            </a:r>
          </a:p>
        </p:txBody>
      </p:sp>
      <p:sp>
        <p:nvSpPr>
          <p:cNvPr id="7" name="正方形/長方形 6">
            <a:extLst>
              <a:ext uri="{FF2B5EF4-FFF2-40B4-BE49-F238E27FC236}">
                <a16:creationId xmlns:a16="http://schemas.microsoft.com/office/drawing/2014/main" id="{19B67C17-938B-E4D5-B542-D86841BE67EF}"/>
              </a:ext>
            </a:extLst>
          </p:cNvPr>
          <p:cNvSpPr/>
          <p:nvPr/>
        </p:nvSpPr>
        <p:spPr>
          <a:xfrm>
            <a:off x="5255222" y="2090360"/>
            <a:ext cx="4140000" cy="360000"/>
          </a:xfrm>
          <a:prstGeom prst="rect">
            <a:avLst/>
          </a:prstGeom>
          <a:solidFill>
            <a:schemeClr val="bg2">
              <a:lumMod val="9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200" b="1" dirty="0">
                <a:solidFill>
                  <a:srgbClr val="575757"/>
                </a:solidFill>
                <a:latin typeface="Meiryo UI" panose="020B0604030504040204" pitchFamily="50" charset="-128"/>
                <a:ea typeface="Meiryo UI" panose="020B0604030504040204" pitchFamily="50" charset="-128"/>
              </a:rPr>
              <a:t>弱み</a:t>
            </a:r>
          </a:p>
        </p:txBody>
      </p:sp>
      <p:sp>
        <p:nvSpPr>
          <p:cNvPr id="10" name="正方形/長方形 9">
            <a:extLst>
              <a:ext uri="{FF2B5EF4-FFF2-40B4-BE49-F238E27FC236}">
                <a16:creationId xmlns:a16="http://schemas.microsoft.com/office/drawing/2014/main" id="{A0BD21E3-3E6E-A74B-8C8D-DA09DEF80F8F}"/>
              </a:ext>
            </a:extLst>
          </p:cNvPr>
          <p:cNvSpPr/>
          <p:nvPr/>
        </p:nvSpPr>
        <p:spPr>
          <a:xfrm>
            <a:off x="510777" y="2467778"/>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ヒト</a:t>
            </a:r>
          </a:p>
        </p:txBody>
      </p:sp>
      <p:sp>
        <p:nvSpPr>
          <p:cNvPr id="11" name="正方形/長方形 10">
            <a:extLst>
              <a:ext uri="{FF2B5EF4-FFF2-40B4-BE49-F238E27FC236}">
                <a16:creationId xmlns:a16="http://schemas.microsoft.com/office/drawing/2014/main" id="{9D69790D-F0A1-C176-ABEE-732A5BFEE476}"/>
              </a:ext>
            </a:extLst>
          </p:cNvPr>
          <p:cNvSpPr/>
          <p:nvPr/>
        </p:nvSpPr>
        <p:spPr>
          <a:xfrm>
            <a:off x="510777" y="3464687"/>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モノ</a:t>
            </a:r>
          </a:p>
        </p:txBody>
      </p:sp>
      <p:sp>
        <p:nvSpPr>
          <p:cNvPr id="12" name="正方形/長方形 11">
            <a:extLst>
              <a:ext uri="{FF2B5EF4-FFF2-40B4-BE49-F238E27FC236}">
                <a16:creationId xmlns:a16="http://schemas.microsoft.com/office/drawing/2014/main" id="{B3B3693A-85A1-9689-189E-8B63D6F60076}"/>
              </a:ext>
            </a:extLst>
          </p:cNvPr>
          <p:cNvSpPr/>
          <p:nvPr/>
        </p:nvSpPr>
        <p:spPr>
          <a:xfrm>
            <a:off x="510777" y="446159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カネ</a:t>
            </a:r>
          </a:p>
        </p:txBody>
      </p:sp>
      <p:sp>
        <p:nvSpPr>
          <p:cNvPr id="13" name="正方形/長方形 12">
            <a:extLst>
              <a:ext uri="{FF2B5EF4-FFF2-40B4-BE49-F238E27FC236}">
                <a16:creationId xmlns:a16="http://schemas.microsoft.com/office/drawing/2014/main" id="{1A7EF8FA-A5D8-F9D5-B800-319F7542F5CB}"/>
              </a:ext>
            </a:extLst>
          </p:cNvPr>
          <p:cNvSpPr/>
          <p:nvPr/>
        </p:nvSpPr>
        <p:spPr>
          <a:xfrm>
            <a:off x="510777" y="5458506"/>
            <a:ext cx="540000" cy="972000"/>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dirty="0">
                <a:solidFill>
                  <a:srgbClr val="575757"/>
                </a:solidFill>
                <a:latin typeface="Meiryo UI" panose="020B0604030504040204" pitchFamily="50" charset="-128"/>
                <a:ea typeface="Meiryo UI" panose="020B0604030504040204" pitchFamily="50" charset="-128"/>
              </a:rPr>
              <a:t>情報</a:t>
            </a:r>
          </a:p>
        </p:txBody>
      </p:sp>
      <p:sp>
        <p:nvSpPr>
          <p:cNvPr id="25" name="フリーフォーム: 図形 24">
            <a:extLst>
              <a:ext uri="{FF2B5EF4-FFF2-40B4-BE49-F238E27FC236}">
                <a16:creationId xmlns:a16="http://schemas.microsoft.com/office/drawing/2014/main" id="{157CEF4C-0E6A-2F35-4049-FE9CFD3B68F4}"/>
              </a:ext>
            </a:extLst>
          </p:cNvPr>
          <p:cNvSpPr/>
          <p:nvPr/>
        </p:nvSpPr>
        <p:spPr>
          <a:xfrm>
            <a:off x="1639762"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先進性・成長性　ア イ ウ</a:t>
            </a:r>
          </a:p>
        </p:txBody>
      </p:sp>
      <p:sp>
        <p:nvSpPr>
          <p:cNvPr id="26" name="フリーフォーム: 図形 25">
            <a:extLst>
              <a:ext uri="{FF2B5EF4-FFF2-40B4-BE49-F238E27FC236}">
                <a16:creationId xmlns:a16="http://schemas.microsoft.com/office/drawing/2014/main" id="{DDB9C20A-E231-936C-30A9-DB9F2036D4D7}"/>
              </a:ext>
            </a:extLst>
          </p:cNvPr>
          <p:cNvSpPr/>
          <p:nvPr/>
        </p:nvSpPr>
        <p:spPr>
          <a:xfrm>
            <a:off x="3255141"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地域への波及効果　ア イ </a:t>
            </a:r>
          </a:p>
        </p:txBody>
      </p:sp>
      <p:sp>
        <p:nvSpPr>
          <p:cNvPr id="27" name="フリーフォーム: 図形 26">
            <a:extLst>
              <a:ext uri="{FF2B5EF4-FFF2-40B4-BE49-F238E27FC236}">
                <a16:creationId xmlns:a16="http://schemas.microsoft.com/office/drawing/2014/main" id="{1EEE2DF9-FD50-3B4E-8AC4-77C25A235C0D}"/>
              </a:ext>
            </a:extLst>
          </p:cNvPr>
          <p:cNvSpPr/>
          <p:nvPr/>
        </p:nvSpPr>
        <p:spPr>
          <a:xfrm>
            <a:off x="4870519"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大規模投資・費用対効果　ア イ ウ</a:t>
            </a:r>
          </a:p>
        </p:txBody>
      </p:sp>
      <p:sp>
        <p:nvSpPr>
          <p:cNvPr id="28" name="フリーフォーム: 図形 27">
            <a:extLst>
              <a:ext uri="{FF2B5EF4-FFF2-40B4-BE49-F238E27FC236}">
                <a16:creationId xmlns:a16="http://schemas.microsoft.com/office/drawing/2014/main" id="{58937B0D-814C-6AEE-09ED-4479FE5A5BCF}"/>
              </a:ext>
            </a:extLst>
          </p:cNvPr>
          <p:cNvSpPr/>
          <p:nvPr/>
        </p:nvSpPr>
        <p:spPr>
          <a:xfrm>
            <a:off x="6485900"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実現可能性　ア イ ウ </a:t>
            </a:r>
          </a:p>
        </p:txBody>
      </p:sp>
      <p:sp>
        <p:nvSpPr>
          <p:cNvPr id="31" name="正方形/長方形 30">
            <a:extLst>
              <a:ext uri="{FF2B5EF4-FFF2-40B4-BE49-F238E27FC236}">
                <a16:creationId xmlns:a16="http://schemas.microsoft.com/office/drawing/2014/main" id="{536830B0-CC04-1844-AC72-D53FD1C2645E}"/>
              </a:ext>
            </a:extLst>
          </p:cNvPr>
          <p:cNvSpPr/>
          <p:nvPr/>
        </p:nvSpPr>
        <p:spPr>
          <a:xfrm>
            <a:off x="1077486" y="2465614"/>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a:solidFill>
                  <a:srgbClr val="575757"/>
                </a:solidFill>
                <a:latin typeface="Meiryo UI" panose="020B0604030504040204" pitchFamily="50" charset="-128"/>
                <a:ea typeface="Meiryo UI" panose="020B0604030504040204" pitchFamily="50" charset="-128"/>
              </a:rPr>
              <a:t>（例：</a:t>
            </a:r>
            <a:r>
              <a:rPr kumimoji="1" lang="en-US" altLang="ja-JP" sz="1200">
                <a:solidFill>
                  <a:srgbClr val="575757"/>
                </a:solidFill>
                <a:latin typeface="Meiryo UI" panose="020B0604030504040204" pitchFamily="50" charset="-128"/>
                <a:ea typeface="Meiryo UI" panose="020B0604030504040204" pitchFamily="50" charset="-128"/>
              </a:rPr>
              <a:t>OJT</a:t>
            </a:r>
            <a:r>
              <a:rPr kumimoji="1" lang="ja-JP" altLang="en-US" sz="1200">
                <a:solidFill>
                  <a:srgbClr val="575757"/>
                </a:solidFill>
                <a:latin typeface="Meiryo UI" panose="020B0604030504040204" pitchFamily="50" charset="-128"/>
                <a:ea typeface="Meiryo UI" panose="020B0604030504040204" pitchFamily="50" charset="-128"/>
              </a:rPr>
              <a:t>に力を入れており離職率が低く</a:t>
            </a:r>
            <a:r>
              <a:rPr kumimoji="1" lang="ja-JP" altLang="en-US" sz="1200" dirty="0">
                <a:solidFill>
                  <a:srgbClr val="575757"/>
                </a:solidFill>
                <a:latin typeface="Meiryo UI" panose="020B0604030504040204" pitchFamily="50" charset="-128"/>
                <a:ea typeface="Meiryo UI" panose="020B0604030504040204" pitchFamily="50" charset="-128"/>
              </a:rPr>
              <a:t>優秀</a:t>
            </a:r>
            <a:r>
              <a:rPr kumimoji="1" lang="ja-JP" altLang="en-US" sz="1200">
                <a:solidFill>
                  <a:srgbClr val="575757"/>
                </a:solidFill>
                <a:latin typeface="Meiryo UI" panose="020B0604030504040204" pitchFamily="50" charset="-128"/>
                <a:ea typeface="Meiryo UI" panose="020B0604030504040204" pitchFamily="50" charset="-128"/>
              </a:rPr>
              <a:t>な</a:t>
            </a:r>
            <a:r>
              <a:rPr kumimoji="1" lang="ja-JP" altLang="en-US" sz="1200" dirty="0">
                <a:solidFill>
                  <a:srgbClr val="575757"/>
                </a:solidFill>
                <a:latin typeface="Meiryo UI" panose="020B0604030504040204" pitchFamily="50" charset="-128"/>
                <a:ea typeface="Meiryo UI" panose="020B0604030504040204" pitchFamily="50" charset="-128"/>
              </a:rPr>
              <a:t>人材がそろっている、業界における</a:t>
            </a:r>
            <a:r>
              <a:rPr kumimoji="1" lang="ja-JP" altLang="en-US" sz="1200">
                <a:solidFill>
                  <a:srgbClr val="575757"/>
                </a:solidFill>
                <a:latin typeface="Meiryo UI" panose="020B0604030504040204" pitchFamily="50" charset="-128"/>
                <a:ea typeface="Meiryo UI" panose="020B0604030504040204" pitchFamily="50" charset="-128"/>
              </a:rPr>
              <a:t>専門知識を持ち合わせた</a:t>
            </a:r>
            <a:r>
              <a:rPr kumimoji="1" lang="ja-JP" altLang="en-US" sz="1200" dirty="0">
                <a:solidFill>
                  <a:srgbClr val="575757"/>
                </a:solidFill>
                <a:latin typeface="Meiryo UI" panose="020B0604030504040204" pitchFamily="50" charset="-128"/>
                <a:ea typeface="Meiryo UI" panose="020B0604030504040204" pitchFamily="50" charset="-128"/>
              </a:rPr>
              <a:t>人材が多く、</a:t>
            </a:r>
            <a:r>
              <a:rPr kumimoji="1" lang="ja-JP" altLang="en-US" sz="1200">
                <a:solidFill>
                  <a:srgbClr val="575757"/>
                </a:solidFill>
                <a:latin typeface="Meiryo UI" panose="020B0604030504040204" pitchFamily="50" charset="-128"/>
                <a:ea typeface="Meiryo UI" panose="020B0604030504040204" pitchFamily="50" charset="-128"/>
              </a:rPr>
              <a:t>競合他社に勝る</a:t>
            </a:r>
            <a:r>
              <a:rPr kumimoji="1" lang="ja-JP" altLang="en-US" sz="1200" dirty="0">
                <a:solidFill>
                  <a:srgbClr val="575757"/>
                </a:solidFill>
                <a:latin typeface="Meiryo UI" panose="020B0604030504040204" pitchFamily="50" charset="-128"/>
                <a:ea typeface="Meiryo UI" panose="020B0604030504040204" pitchFamily="50" charset="-128"/>
              </a:rPr>
              <a:t>効率的な生産体制を有している</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7" name="正方形/長方形 96">
            <a:extLst>
              <a:ext uri="{FF2B5EF4-FFF2-40B4-BE49-F238E27FC236}">
                <a16:creationId xmlns:a16="http://schemas.microsoft.com/office/drawing/2014/main" id="{BD987A3E-34BB-E7F5-1E67-A9CE641984AD}"/>
              </a:ext>
            </a:extLst>
          </p:cNvPr>
          <p:cNvSpPr/>
          <p:nvPr/>
        </p:nvSpPr>
        <p:spPr>
          <a:xfrm>
            <a:off x="1077486"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3F572EE-9B99-71B9-2BB2-58ADE3D1043E}"/>
              </a:ext>
            </a:extLst>
          </p:cNvPr>
          <p:cNvSpPr/>
          <p:nvPr/>
        </p:nvSpPr>
        <p:spPr>
          <a:xfrm>
            <a:off x="1077486"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F09D232E-2F90-5980-542E-E661B012503D}"/>
              </a:ext>
            </a:extLst>
          </p:cNvPr>
          <p:cNvSpPr/>
          <p:nvPr/>
        </p:nvSpPr>
        <p:spPr>
          <a:xfrm>
            <a:off x="1077486"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7945FE10-B9AE-2285-28F8-E07FC0B00E9B}"/>
              </a:ext>
            </a:extLst>
          </p:cNvPr>
          <p:cNvSpPr/>
          <p:nvPr/>
        </p:nvSpPr>
        <p:spPr>
          <a:xfrm>
            <a:off x="5255223" y="2467778"/>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ja-JP" altLang="en-US" sz="1200" dirty="0">
                <a:solidFill>
                  <a:srgbClr val="575757"/>
                </a:solidFill>
                <a:latin typeface="Meiryo UI" panose="020B0604030504040204" pitchFamily="50" charset="-128"/>
                <a:ea typeface="Meiryo UI" panose="020B0604030504040204" pitchFamily="50" charset="-128"/>
              </a:rPr>
              <a:t>（例：</a:t>
            </a:r>
            <a:r>
              <a:rPr kumimoji="1" lang="ja-JP" altLang="en-US" sz="1200">
                <a:solidFill>
                  <a:srgbClr val="575757"/>
                </a:solidFill>
                <a:latin typeface="Meiryo UI" panose="020B0604030504040204" pitchFamily="50" charset="-128"/>
                <a:ea typeface="Meiryo UI" panose="020B0604030504040204" pitchFamily="50" charset="-128"/>
              </a:rPr>
              <a:t>新卒採用を開始したのが</a:t>
            </a:r>
            <a:r>
              <a:rPr kumimoji="1" lang="ja-JP" altLang="en-US" sz="1200" dirty="0">
                <a:solidFill>
                  <a:srgbClr val="575757"/>
                </a:solidFill>
                <a:latin typeface="Meiryo UI" panose="020B0604030504040204" pitchFamily="50" charset="-128"/>
                <a:ea typeface="Meiryo UI" panose="020B0604030504040204" pitchFamily="50" charset="-128"/>
              </a:rPr>
              <a:t>最近で</a:t>
            </a:r>
            <a:r>
              <a:rPr kumimoji="1" lang="ja-JP" altLang="en-US" sz="1200">
                <a:solidFill>
                  <a:srgbClr val="575757"/>
                </a:solidFill>
                <a:latin typeface="Meiryo UI" panose="020B0604030504040204" pitchFamily="50" charset="-128"/>
                <a:ea typeface="Meiryo UI" panose="020B0604030504040204" pitchFamily="50" charset="-128"/>
              </a:rPr>
              <a:t>あり、</a:t>
            </a:r>
            <a:r>
              <a:rPr kumimoji="1" lang="ja-JP" altLang="en-US" sz="1200" dirty="0">
                <a:solidFill>
                  <a:srgbClr val="575757"/>
                </a:solidFill>
                <a:latin typeface="Meiryo UI" panose="020B0604030504040204" pitchFamily="50" charset="-128"/>
                <a:ea typeface="Meiryo UI" panose="020B0604030504040204" pitchFamily="50" charset="-128"/>
              </a:rPr>
              <a:t>自社の平均年齢が</a:t>
            </a:r>
            <a:r>
              <a:rPr kumimoji="1" lang="ja-JP" altLang="en-US" sz="1200">
                <a:solidFill>
                  <a:srgbClr val="575757"/>
                </a:solidFill>
                <a:latin typeface="Meiryo UI" panose="020B0604030504040204" pitchFamily="50" charset="-128"/>
                <a:ea typeface="Meiryo UI" panose="020B0604030504040204" pitchFamily="50" charset="-128"/>
              </a:rPr>
              <a:t>高い</a:t>
            </a:r>
            <a:r>
              <a:rPr kumimoji="1" lang="ja-JP" altLang="en-US" sz="1200" dirty="0">
                <a:solidFill>
                  <a:srgbClr val="575757"/>
                </a:solidFill>
                <a:latin typeface="Meiryo UI" panose="020B0604030504040204" pitchFamily="50" charset="-128"/>
                <a:ea typeface="Meiryo UI" panose="020B0604030504040204" pitchFamily="50" charset="-128"/>
              </a:rPr>
              <a:t>（業界内比）</a:t>
            </a:r>
            <a:r>
              <a:rPr kumimoji="1" lang="ja-JP" altLang="en-US" sz="1200">
                <a:solidFill>
                  <a:srgbClr val="575757"/>
                </a:solidFill>
                <a:latin typeface="Meiryo UI" panose="020B0604030504040204" pitchFamily="50" charset="-128"/>
                <a:ea typeface="Meiryo UI" panose="020B0604030504040204" pitchFamily="50" charset="-128"/>
              </a:rPr>
              <a:t>実情から</a:t>
            </a:r>
            <a:r>
              <a:rPr kumimoji="1" lang="ja-JP" altLang="en-US" sz="1200" dirty="0">
                <a:solidFill>
                  <a:srgbClr val="575757"/>
                </a:solidFill>
                <a:latin typeface="Meiryo UI" panose="020B0604030504040204" pitchFamily="50" charset="-128"/>
                <a:ea typeface="Meiryo UI" panose="020B0604030504040204" pitchFamily="50" charset="-128"/>
              </a:rPr>
              <a:t>人材の高齢化が懸念</a:t>
            </a:r>
            <a:r>
              <a:rPr kumimoji="1" lang="ja-JP" altLang="en-US" sz="1200">
                <a:solidFill>
                  <a:srgbClr val="575757"/>
                </a:solidFill>
                <a:latin typeface="Meiryo UI" panose="020B0604030504040204" pitchFamily="50" charset="-128"/>
                <a:ea typeface="Meiryo UI" panose="020B0604030504040204" pitchFamily="50" charset="-128"/>
              </a:rPr>
              <a:t>される</a:t>
            </a:r>
            <a:r>
              <a:rPr kumimoji="1" lang="en-US" altLang="ja-JP" sz="1200" dirty="0">
                <a:solidFill>
                  <a:srgbClr val="575757"/>
                </a:solidFill>
                <a:latin typeface="Meiryo UI" panose="020B0604030504040204" pitchFamily="50" charset="-128"/>
                <a:ea typeface="Meiryo UI" panose="020B0604030504040204" pitchFamily="50" charset="-128"/>
              </a:rPr>
              <a:t>…</a:t>
            </a:r>
            <a:r>
              <a:rPr kumimoji="1" lang="ja-JP" altLang="en-US" sz="1200">
                <a:solidFill>
                  <a:srgbClr val="575757"/>
                </a:solidFill>
                <a:latin typeface="Meiryo UI" panose="020B0604030504040204" pitchFamily="50" charset="-128"/>
                <a:ea typeface="Meiryo UI" panose="020B0604030504040204" pitchFamily="50" charset="-128"/>
              </a:rPr>
              <a:t>）</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4F861E8-D462-CBAF-0A14-BB52DE5514C3}"/>
              </a:ext>
            </a:extLst>
          </p:cNvPr>
          <p:cNvSpPr/>
          <p:nvPr/>
        </p:nvSpPr>
        <p:spPr>
          <a:xfrm>
            <a:off x="5255223" y="3464687"/>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31EEEF07-6DB8-B05D-08AE-13890AE93218}"/>
              </a:ext>
            </a:extLst>
          </p:cNvPr>
          <p:cNvSpPr/>
          <p:nvPr/>
        </p:nvSpPr>
        <p:spPr>
          <a:xfrm>
            <a:off x="5255223" y="446159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FDC14661-2A73-25EF-AAB1-624812E4A04F}"/>
              </a:ext>
            </a:extLst>
          </p:cNvPr>
          <p:cNvSpPr/>
          <p:nvPr/>
        </p:nvSpPr>
        <p:spPr>
          <a:xfrm>
            <a:off x="5255223" y="5458506"/>
            <a:ext cx="4139999" cy="972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EYInterstate" panose="02000503020000020004" pitchFamily="2" charset="0"/>
              <a:buChar char="•"/>
            </a:pPr>
            <a:r>
              <a:rPr kumimoji="1" lang="en-US" altLang="ja-JP" sz="1200" dirty="0">
                <a:solidFill>
                  <a:srgbClr val="575757"/>
                </a:solidFill>
                <a:latin typeface="Meiryo UI" panose="020B0604030504040204" pitchFamily="50" charset="-128"/>
                <a:ea typeface="Meiryo UI" panose="020B0604030504040204" pitchFamily="50" charset="-128"/>
              </a:rPr>
              <a:t>XXX</a:t>
            </a: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フリーフォーム: 図形 7">
            <a:extLst>
              <a:ext uri="{FF2B5EF4-FFF2-40B4-BE49-F238E27FC236}">
                <a16:creationId xmlns:a16="http://schemas.microsoft.com/office/drawing/2014/main" id="{30F55054-1D81-8AC5-4933-0BBF98EF2615}"/>
              </a:ext>
            </a:extLst>
          </p:cNvPr>
          <p:cNvSpPr/>
          <p:nvPr/>
        </p:nvSpPr>
        <p:spPr>
          <a:xfrm>
            <a:off x="24384" y="-7155"/>
            <a:ext cx="1560820" cy="197655"/>
          </a:xfrm>
          <a:custGeom>
            <a:avLst/>
            <a:gdLst>
              <a:gd name="connsiteX0" fmla="*/ 0 w 1112520"/>
              <a:gd name="connsiteY0" fmla="*/ 0 h 212897"/>
              <a:gd name="connsiteX1" fmla="*/ 1112520 w 1112520"/>
              <a:gd name="connsiteY1" fmla="*/ 0 h 212897"/>
              <a:gd name="connsiteX2" fmla="*/ 1112520 w 1112520"/>
              <a:gd name="connsiteY2" fmla="*/ 59418 h 212897"/>
              <a:gd name="connsiteX3" fmla="*/ 959041 w 1112520"/>
              <a:gd name="connsiteY3" fmla="*/ 212897 h 212897"/>
              <a:gd name="connsiteX4" fmla="*/ 153479 w 1112520"/>
              <a:gd name="connsiteY4" fmla="*/ 212897 h 212897"/>
              <a:gd name="connsiteX5" fmla="*/ 0 w 1112520"/>
              <a:gd name="connsiteY5" fmla="*/ 59418 h 2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520" h="212897">
                <a:moveTo>
                  <a:pt x="0" y="0"/>
                </a:moveTo>
                <a:lnTo>
                  <a:pt x="1112520" y="0"/>
                </a:lnTo>
                <a:lnTo>
                  <a:pt x="1112520" y="59418"/>
                </a:lnTo>
                <a:cubicBezTo>
                  <a:pt x="1112520" y="144182"/>
                  <a:pt x="1043805" y="212897"/>
                  <a:pt x="959041" y="212897"/>
                </a:cubicBezTo>
                <a:lnTo>
                  <a:pt x="153479" y="212897"/>
                </a:lnTo>
                <a:cubicBezTo>
                  <a:pt x="68715" y="212897"/>
                  <a:pt x="0" y="144182"/>
                  <a:pt x="0" y="59418"/>
                </a:cubicBezTo>
                <a:close/>
              </a:path>
            </a:pathLst>
          </a:cu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r>
              <a:rPr kumimoji="1" lang="ja-JP" altLang="en-US" sz="800" b="1" dirty="0">
                <a:solidFill>
                  <a:schemeClr val="bg1"/>
                </a:solidFill>
                <a:latin typeface="Meiryo UI" panose="020B0604030504040204" pitchFamily="50" charset="-128"/>
                <a:ea typeface="Meiryo UI" panose="020B0604030504040204" pitchFamily="50" charset="-128"/>
              </a:rPr>
              <a:t>経営力　</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ア</a:t>
            </a:r>
            <a:r>
              <a:rPr kumimoji="1" lang="ja-JP" altLang="en-US" sz="800" b="1" dirty="0">
                <a:solidFill>
                  <a:schemeClr val="bg1"/>
                </a:solidFill>
                <a:latin typeface="Meiryo UI" panose="020B0604030504040204" pitchFamily="50" charset="-128"/>
                <a:ea typeface="Meiryo UI" panose="020B0604030504040204" pitchFamily="50" charset="-128"/>
              </a:rPr>
              <a:t> イ</a:t>
            </a:r>
            <a:r>
              <a:rPr kumimoji="1" lang="ja-JP" altLang="en-US" sz="800" b="1" dirty="0">
                <a:solidFill>
                  <a:schemeClr val="bg1">
                    <a:lumMod val="50000"/>
                  </a:schemeClr>
                </a:solidFill>
                <a:latin typeface="Meiryo UI" panose="020B0604030504040204" pitchFamily="50" charset="-128"/>
                <a:ea typeface="Meiryo UI" panose="020B0604030504040204" pitchFamily="50" charset="-128"/>
              </a:rPr>
              <a:t> ウ</a:t>
            </a:r>
          </a:p>
        </p:txBody>
      </p:sp>
    </p:spTree>
    <p:extLst>
      <p:ext uri="{BB962C8B-B14F-4D97-AF65-F5344CB8AC3E}">
        <p14:creationId xmlns:p14="http://schemas.microsoft.com/office/powerpoint/2010/main" val="17201469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1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1_１">
  <a:themeElements>
    <a:clrScheme name="ユーザー定義 1">
      <a:dk1>
        <a:sysClr val="windowText" lastClr="000000"/>
      </a:dk1>
      <a:lt1>
        <a:sysClr val="window" lastClr="FFFFFF"/>
      </a:lt1>
      <a:dk2>
        <a:srgbClr val="505046"/>
      </a:dk2>
      <a:lt2>
        <a:srgbClr val="EEECE1"/>
      </a:lt2>
      <a:accent1>
        <a:srgbClr val="F08300"/>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AFDF83F1FEBDA4BB86887C24DDE633E" ma:contentTypeVersion="14" ma:contentTypeDescription="新しいドキュメントを作成します。" ma:contentTypeScope="" ma:versionID="3dfac1fe36458eda95e7591ac838d134">
  <xsd:schema xmlns:xsd="http://www.w3.org/2001/XMLSchema" xmlns:xs="http://www.w3.org/2001/XMLSchema" xmlns:p="http://schemas.microsoft.com/office/2006/metadata/properties" xmlns:ns2="2386446a-c0b8-475b-98d2-f559b15829c5" xmlns:ns3="f7509037-eb30-442c-93c9-734b73738437" targetNamespace="http://schemas.microsoft.com/office/2006/metadata/properties" ma:root="true" ma:fieldsID="6ba357ed36d4de6b8a9bcf0141179284" ns2:_="" ns3:_="">
    <xsd:import namespace="2386446a-c0b8-475b-98d2-f559b15829c5"/>
    <xsd:import namespace="f7509037-eb30-442c-93c9-734b7373843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86446a-c0b8-475b-98d2-f559b15829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509037-eb30-442c-93c9-734b73738437"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ecfb74cc-0efc-496b-86f4-806050d40666}" ma:internalName="TaxCatchAll" ma:showField="CatchAllData" ma:web="f7509037-eb30-442c-93c9-734b7373843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f7509037-eb30-442c-93c9-734b73738437">
      <UserInfo>
        <DisplayName>Tadaomi Igarashi</DisplayName>
        <AccountId>12</AccountId>
        <AccountType/>
      </UserInfo>
      <UserInfo>
        <DisplayName>Satoshi Nanri</DisplayName>
        <AccountId>16</AccountId>
        <AccountType/>
      </UserInfo>
      <UserInfo>
        <DisplayName>Takuya Funahashi</DisplayName>
        <AccountId>287</AccountId>
        <AccountType/>
      </UserInfo>
      <UserInfo>
        <DisplayName>Shiomi Matsumoto</DisplayName>
        <AccountId>290</AccountId>
        <AccountType/>
      </UserInfo>
    </SharedWithUsers>
    <lcf76f155ced4ddcb4097134ff3c332f xmlns="2386446a-c0b8-475b-98d2-f559b15829c5">
      <Terms xmlns="http://schemas.microsoft.com/office/infopath/2007/PartnerControls"/>
    </lcf76f155ced4ddcb4097134ff3c332f>
    <TaxCatchAll xmlns="f7509037-eb30-442c-93c9-734b73738437" xsi:nil="true"/>
  </documentManagement>
</p:properties>
</file>

<file path=customXml/itemProps1.xml><?xml version="1.0" encoding="utf-8"?>
<ds:datastoreItem xmlns:ds="http://schemas.openxmlformats.org/officeDocument/2006/customXml" ds:itemID="{37C1725E-ED9B-4D6D-AA79-67D347304B62}">
  <ds:schemaRefs>
    <ds:schemaRef ds:uri="http://schemas.microsoft.com/sharepoint/v3/contenttype/forms"/>
  </ds:schemaRefs>
</ds:datastoreItem>
</file>

<file path=customXml/itemProps2.xml><?xml version="1.0" encoding="utf-8"?>
<ds:datastoreItem xmlns:ds="http://schemas.openxmlformats.org/officeDocument/2006/customXml" ds:itemID="{BE8BA053-DF2D-44BD-A5C8-F92124F0E8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86446a-c0b8-475b-98d2-f559b15829c5"/>
    <ds:schemaRef ds:uri="f7509037-eb30-442c-93c9-734b737384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60607FA-542D-4D02-B5B1-E841A038CB25}">
  <ds:schemaRefs>
    <ds:schemaRef ds:uri="http://schemas.microsoft.com/office/2006/metadata/properties"/>
    <ds:schemaRef ds:uri="http://schemas.microsoft.com/office/infopath/2007/PartnerControls"/>
    <ds:schemaRef ds:uri="f7509037-eb30-442c-93c9-734b73738437"/>
    <ds:schemaRef ds:uri="2386446a-c0b8-475b-98d2-f559b15829c5"/>
  </ds:schemaRefs>
</ds:datastoreItem>
</file>

<file path=docProps/app.xml><?xml version="1.0" encoding="utf-8"?>
<Properties xmlns="http://schemas.openxmlformats.org/officeDocument/2006/extended-properties" xmlns:vt="http://schemas.openxmlformats.org/officeDocument/2006/docPropsVTypes">
  <Template/>
  <TotalTime>0</TotalTime>
  <Words>4440</Words>
  <Application>Microsoft Office PowerPoint</Application>
  <PresentationFormat>A4 210 x 297 mm</PresentationFormat>
  <Paragraphs>751</Paragraphs>
  <Slides>27</Slides>
  <Notes>0</Notes>
  <HiddenSlides>0</HiddenSlides>
  <MMClips>0</MMClips>
  <ScaleCrop>false</ScaleCrop>
  <HeadingPairs>
    <vt:vector size="10"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6" baseType="lpstr">
      <vt:lpstr>Meiryo UI</vt:lpstr>
      <vt:lpstr>Yu Gothic UI</vt:lpstr>
      <vt:lpstr>Arial</vt:lpstr>
      <vt:lpstr>EYInterstate</vt:lpstr>
      <vt:lpstr>Trebuchet MS</vt:lpstr>
      <vt:lpstr>Wingdings</vt:lpstr>
      <vt:lpstr>1_１</vt:lpstr>
      <vt:lpstr>think-cellスライド</vt:lpstr>
      <vt:lpstr>PowerPoint プレゼンテーション</vt:lpstr>
      <vt:lpstr>PowerPoint プレゼンテーション</vt:lpstr>
      <vt:lpstr>成長投資計画書</vt:lpstr>
      <vt:lpstr>誓約事項</vt:lpstr>
      <vt:lpstr>PowerPoint プレゼンテーション</vt:lpstr>
      <vt:lpstr>PowerPoint プレゼンテーション</vt:lpstr>
      <vt:lpstr>1.長期成長ビジョン</vt:lpstr>
      <vt:lpstr>2.現状分析の状況：外部環境</vt:lpstr>
      <vt:lpstr>3.現状分析の状況：内部環境</vt:lpstr>
      <vt:lpstr>4.事業戦略</vt:lpstr>
      <vt:lpstr>5.推進体制</vt:lpstr>
      <vt:lpstr>PowerPoint プレゼンテーション</vt:lpstr>
      <vt:lpstr>１.補助事業の概要</vt:lpstr>
      <vt:lpstr>２.先進性・成長性／製品・生産方式等の優位性確保</vt:lpstr>
      <vt:lpstr>２.先進性・成長性／労働生産性向上の見込み</vt:lpstr>
      <vt:lpstr>２.先進性・成長性／売上向上の見込み</vt:lpstr>
      <vt:lpstr>２.先進性・成長性／売上向上の見込み</vt:lpstr>
      <vt:lpstr>３.地域への波及効果／賃上げ計画</vt:lpstr>
      <vt:lpstr>３.地域への波及効果／参加企業や地域企業への波及効果</vt:lpstr>
      <vt:lpstr>４.大規模投資・費用対効果／投資の規模</vt:lpstr>
      <vt:lpstr>４.大規模投資・費用対効果／費用対効果</vt:lpstr>
      <vt:lpstr>４.大規模投資・費用対効果／補助事業による行動変容への寄与</vt:lpstr>
      <vt:lpstr>５.実現可能性／実施体制1/2</vt:lpstr>
      <vt:lpstr>５.実現可能性／実施体制2/2</vt:lpstr>
      <vt:lpstr>５.実現可能性／スケジュール</vt:lpstr>
      <vt:lpstr>５.実現可能性／実施上の課題</vt:lpstr>
      <vt:lpstr>５.実現可能性／製品・サービスの市場分析</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成長投資計画書（様式1）</dc:title>
  <dc:creator/>
  <cp:lastModifiedBy/>
  <cp:revision>1</cp:revision>
  <dcterms:created xsi:type="dcterms:W3CDTF">2025-03-14T05:25:07Z</dcterms:created>
  <dcterms:modified xsi:type="dcterms:W3CDTF">2025-03-14T06:02:48Z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WppReportIsTocUpdateRecommended">
    <vt:bool>true</vt:bool>
  </property>
  <property fmtid="{D5CDD505-2E9C-101B-9397-08002B2CF9AE}" pid="3" name="WppReportVersion">
    <vt:lpwstr>Version 1.0</vt:lpwstr>
  </property>
  <property fmtid="{D5CDD505-2E9C-101B-9397-08002B2CF9AE}" pid="4" name="WppReportDraft">
    <vt:lpwstr>(Draft)</vt:lpwstr>
  </property>
  <property fmtid="{D5CDD505-2E9C-101B-9397-08002B2CF9AE}" pid="5" name="MediaServiceImageTags">
    <vt:lpwstr/>
  </property>
  <property fmtid="{D5CDD505-2E9C-101B-9397-08002B2CF9AE}" pid="6" name="ContentTypeId">
    <vt:lpwstr>0x0101003AFDF83F1FEBDA4BB86887C24DDE633E</vt:lpwstr>
  </property>
  <property fmtid="{D5CDD505-2E9C-101B-9397-08002B2CF9AE}" pid="7" name="WppReportTocTitleText">
    <vt:lpwstr>Table of contents</vt:lpwstr>
  </property>
  <property fmtid="{D5CDD505-2E9C-101B-9397-08002B2CF9AE}" pid="8" name="WppReportCurrencySymbol">
    <vt:lpwstr>¥</vt:lpwstr>
  </property>
  <property fmtid="{D5CDD505-2E9C-101B-9397-08002B2CF9AE}" pid="9" name="WppReportShortPageNumberFormat">
    <vt:lpwstr>Page &lt;#&gt;</vt:lpwstr>
  </property>
  <property fmtid="{D5CDD505-2E9C-101B-9397-08002B2CF9AE}" pid="10" name="WppReportDashboardTitleText">
    <vt:lpwstr>Dashboard</vt:lpwstr>
  </property>
  <property fmtid="{D5CDD505-2E9C-101B-9397-08002B2CF9AE}" pid="11" name="WppReportLongPageNumberFormat">
    <vt:lpwstr>Page &lt;#&gt; of &lt;PageCount&gt;</vt:lpwstr>
  </property>
  <property fmtid="{D5CDD505-2E9C-101B-9397-08002B2CF9AE}" pid="12" name="WppReportDate">
    <vt:lpwstr/>
  </property>
  <property fmtid="{D5CDD505-2E9C-101B-9397-08002B2CF9AE}" pid="13" name="WppReportPropertiesLastWrittenToDocument">
    <vt:filetime>2024-03-08T01:58:54Z</vt:filetime>
  </property>
</Properties>
</file>