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20" r:id="rId4"/>
  </p:sldMasterIdLst>
  <p:notesMasterIdLst>
    <p:notesMasterId r:id="rId33"/>
  </p:notesMasterIdLst>
  <p:handoutMasterIdLst>
    <p:handoutMasterId r:id="rId34"/>
  </p:handoutMasterIdLst>
  <p:sldIdLst>
    <p:sldId id="2145705357" r:id="rId5"/>
    <p:sldId id="2145705348" r:id="rId6"/>
    <p:sldId id="2145705059" r:id="rId7"/>
    <p:sldId id="2145705305" r:id="rId8"/>
    <p:sldId id="2145705299" r:id="rId9"/>
    <p:sldId id="267" r:id="rId10"/>
    <p:sldId id="2145705353" r:id="rId11"/>
    <p:sldId id="2145705360" r:id="rId12"/>
    <p:sldId id="2145705291" r:id="rId13"/>
    <p:sldId id="2145705361" r:id="rId14"/>
    <p:sldId id="2145705315" r:id="rId15"/>
    <p:sldId id="2145705318" r:id="rId16"/>
    <p:sldId id="2145705363" r:id="rId17"/>
    <p:sldId id="2145705349" r:id="rId18"/>
    <p:sldId id="2145705362" r:id="rId19"/>
    <p:sldId id="2145705321" r:id="rId20"/>
    <p:sldId id="2145705359" r:id="rId21"/>
    <p:sldId id="2145705323" r:id="rId22"/>
    <p:sldId id="2145705336" r:id="rId23"/>
    <p:sldId id="2145705364" r:id="rId24"/>
    <p:sldId id="2145705338" r:id="rId25"/>
    <p:sldId id="2145705319" r:id="rId26"/>
    <p:sldId id="2145705337" r:id="rId27"/>
    <p:sldId id="2145705347" r:id="rId28"/>
    <p:sldId id="2145705341" r:id="rId29"/>
    <p:sldId id="2145705351" r:id="rId30"/>
    <p:sldId id="2145705342" r:id="rId31"/>
    <p:sldId id="2145705356" r:id="rId32"/>
  </p:sldIdLst>
  <p:sldSz cx="9906000" cy="6858000" type="A4"/>
  <p:notesSz cx="6735763" cy="9866313"/>
  <p:custShowLst>
    <p:custShow name="Format Guide Workshop" id="0">
      <p:sldLst/>
    </p:custShow>
  </p:custShowLst>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B03176F7-FD0E-4D45-98BD-00A3B3CA74BA}">
          <p14:sldIdLst>
            <p14:sldId id="2145705357"/>
          </p14:sldIdLst>
        </p14:section>
        <p14:section name="タイトルなしのセクション" id="{1FEC251B-ADC6-4D31-9D6D-72D6C2C14C54}">
          <p14:sldIdLst>
            <p14:sldId id="2145705348"/>
            <p14:sldId id="2145705059"/>
            <p14:sldId id="2145705305"/>
            <p14:sldId id="2145705299"/>
            <p14:sldId id="267"/>
            <p14:sldId id="2145705353"/>
            <p14:sldId id="2145705360"/>
            <p14:sldId id="2145705291"/>
            <p14:sldId id="2145705361"/>
            <p14:sldId id="2145705315"/>
            <p14:sldId id="2145705318"/>
            <p14:sldId id="2145705363"/>
            <p14:sldId id="2145705349"/>
            <p14:sldId id="2145705362"/>
            <p14:sldId id="2145705321"/>
            <p14:sldId id="2145705359"/>
            <p14:sldId id="2145705323"/>
            <p14:sldId id="2145705336"/>
            <p14:sldId id="2145705364"/>
            <p14:sldId id="2145705338"/>
            <p14:sldId id="2145705319"/>
            <p14:sldId id="2145705337"/>
            <p14:sldId id="2145705347"/>
            <p14:sldId id="2145705341"/>
            <p14:sldId id="2145705351"/>
            <p14:sldId id="2145705342"/>
            <p14:sldId id="2145705356"/>
          </p14:sldIdLst>
        </p14:section>
      </p14:sectionLst>
    </p:ext>
    <p:ext uri="{EFAFB233-063F-42B5-8137-9DF3F51BA10A}">
      <p15:sldGuideLst xmlns:p15="http://schemas.microsoft.com/office/powerpoint/2012/main">
        <p15:guide id="1" orient="horz" pos="4320" userDrawn="1">
          <p15:clr>
            <a:srgbClr val="A4A3A4"/>
          </p15:clr>
        </p15:guide>
        <p15:guide id="2" pos="219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EF4"/>
    <a:srgbClr val="DEFAD6"/>
    <a:srgbClr val="FFBD47"/>
    <a:srgbClr val="002060"/>
    <a:srgbClr val="F2F2F2"/>
    <a:srgbClr val="FFFFFF"/>
    <a:srgbClr val="FF9E29"/>
    <a:srgbClr val="575757"/>
    <a:srgbClr val="FFCEA9"/>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0566CA-1C10-49B8-BF6D-2D7CAC7E0442}" v="1" dt="2025-07-25T05:24:09.2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051" autoAdjust="0"/>
  </p:normalViewPr>
  <p:slideViewPr>
    <p:cSldViewPr snapToGrid="0">
      <p:cViewPr varScale="1">
        <p:scale>
          <a:sx n="74" d="100"/>
          <a:sy n="74" d="100"/>
        </p:scale>
        <p:origin x="280" y="64"/>
      </p:cViewPr>
      <p:guideLst>
        <p:guide orient="horz" pos="4320"/>
        <p:guide pos="219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handoutMaster" Target="handoutMasters/handoutMaster1.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7/25/2025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7/25/2025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rgbClr val="002060"/>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Box 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511875" y="2851842"/>
            <a:ext cx="4014858" cy="778597"/>
          </a:xfr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２">
    <p:bg>
      <p:bgPr>
        <a:solidFill>
          <a:srgbClr val="002060"/>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a:p>
        </p:txBody>
      </p:sp>
      <p:sp>
        <p:nvSpPr>
          <p:cNvPr id="8" name="正方形/長方形 7">
            <a:extLst>
              <a:ext uri="{FF2B5EF4-FFF2-40B4-BE49-F238E27FC236}">
                <a16:creationId xmlns:a16="http://schemas.microsoft.com/office/drawing/2014/main" id="{5E44E9A4-A74A-302E-3F0E-9209E88AD7A9}"/>
              </a:ext>
            </a:extLst>
          </p:cNvPr>
          <p:cNvSpPr/>
          <p:nvPr userDrawn="1"/>
        </p:nvSpPr>
        <p:spPr>
          <a:xfrm>
            <a:off x="0" y="2770188"/>
            <a:ext cx="415925" cy="1204912"/>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26662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２">
    <p:bg>
      <p:bgPr>
        <a:solidFill>
          <a:srgbClr val="002060"/>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574299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hasCustomPrompt="1"/>
          </p:nvPr>
        </p:nvSpPr>
        <p:spPr>
          <a:xfrm>
            <a:off x="512291" y="511472"/>
            <a:ext cx="8891587" cy="604071"/>
          </a:xfrm>
        </p:spPr>
        <p:txBody>
          <a:bodyPr anchor="t"/>
          <a:lstStyle>
            <a:lvl1pPr>
              <a:spcBef>
                <a:spcPts val="0"/>
              </a:spcBef>
              <a:spcAft>
                <a:spcPts val="0"/>
              </a:spcAft>
              <a:buNone/>
              <a:defRPr sz="16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r>
              <a:rPr lang="ja-JP" altLang="en-US">
                <a:solidFill>
                  <a:schemeClr val="tx1"/>
                </a:solidFill>
              </a:rPr>
              <a:t>（スライドの内容を簡潔に記載）</a:t>
            </a:r>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a:t>Click to add title</a:t>
            </a:r>
          </a:p>
        </p:txBody>
      </p:sp>
      <p:sp>
        <p:nvSpPr>
          <p:cNvPr id="5" name="正方形/長方形 4">
            <a:extLst>
              <a:ext uri="{FF2B5EF4-FFF2-40B4-BE49-F238E27FC236}">
                <a16:creationId xmlns:a16="http://schemas.microsoft.com/office/drawing/2014/main" id="{2AECBFDB-61A4-82B9-EA7F-E6BAAB8829E3}"/>
              </a:ext>
            </a:extLst>
          </p:cNvPr>
          <p:cNvSpPr/>
          <p:nvPr userDrawn="1"/>
        </p:nvSpPr>
        <p:spPr>
          <a:xfrm>
            <a:off x="9144000" y="341508"/>
            <a:ext cx="762000" cy="157297"/>
          </a:xfrm>
          <a:prstGeom prst="rect">
            <a:avLst/>
          </a:prstGeom>
          <a:solidFill>
            <a:srgbClr val="002060"/>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900" b="1">
                <a:solidFill>
                  <a:schemeClr val="bg1"/>
                </a:solidFill>
                <a:latin typeface="Meiryo UI" panose="020B0604030504040204" pitchFamily="50" charset="-128"/>
                <a:ea typeface="Meiryo UI" panose="020B0604030504040204" pitchFamily="50" charset="-128"/>
              </a:rPr>
              <a:t>4</a:t>
            </a:r>
            <a:r>
              <a:rPr kumimoji="1" lang="ja-JP" altLang="en-US" sz="900" b="1">
                <a:solidFill>
                  <a:schemeClr val="bg1"/>
                </a:solidFill>
                <a:latin typeface="Meiryo UI" panose="020B0604030504040204" pitchFamily="50" charset="-128"/>
                <a:ea typeface="Meiryo UI" panose="020B0604030504040204" pitchFamily="50" charset="-128"/>
              </a:rPr>
              <a:t>次公募用</a:t>
            </a: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a:t>Click to add title</a:t>
            </a:r>
          </a:p>
        </p:txBody>
      </p:sp>
      <p:sp>
        <p:nvSpPr>
          <p:cNvPr id="3" name="正方形/長方形 2">
            <a:extLst>
              <a:ext uri="{FF2B5EF4-FFF2-40B4-BE49-F238E27FC236}">
                <a16:creationId xmlns:a16="http://schemas.microsoft.com/office/drawing/2014/main" id="{BF9D2969-B7CD-223F-FC63-5241A8A5BA2E}"/>
              </a:ext>
            </a:extLst>
          </p:cNvPr>
          <p:cNvSpPr/>
          <p:nvPr userDrawn="1"/>
        </p:nvSpPr>
        <p:spPr>
          <a:xfrm>
            <a:off x="9144000" y="341508"/>
            <a:ext cx="762000" cy="157297"/>
          </a:xfrm>
          <a:prstGeom prst="rect">
            <a:avLst/>
          </a:prstGeom>
          <a:solidFill>
            <a:srgbClr val="002060"/>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900" b="1">
                <a:solidFill>
                  <a:schemeClr val="bg1"/>
                </a:solidFill>
                <a:latin typeface="Meiryo UI" panose="020B0604030504040204" pitchFamily="50" charset="-128"/>
                <a:ea typeface="Meiryo UI" panose="020B0604030504040204" pitchFamily="50" charset="-128"/>
              </a:rPr>
              <a:t>4</a:t>
            </a:r>
            <a:r>
              <a:rPr kumimoji="1" lang="ja-JP" altLang="en-US" sz="900" b="1">
                <a:solidFill>
                  <a:schemeClr val="bg1"/>
                </a:solidFill>
                <a:latin typeface="Meiryo UI" panose="020B0604030504040204" pitchFamily="50" charset="-128"/>
                <a:ea typeface="Meiryo UI" panose="020B0604030504040204" pitchFamily="50" charset="-128"/>
              </a:rPr>
              <a:t>次公募用</a:t>
            </a:r>
          </a:p>
        </p:txBody>
      </p:sp>
    </p:spTree>
    <p:extLst>
      <p:ext uri="{BB962C8B-B14F-4D97-AF65-F5344CB8AC3E}">
        <p14:creationId xmlns:p14="http://schemas.microsoft.com/office/powerpoint/2010/main" val="4066949229"/>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7"/>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8" imgW="395" imgH="396" progId="TCLayout.ActiveDocument.1">
                  <p:embed/>
                </p:oleObj>
              </mc:Choice>
              <mc:Fallback>
                <p:oleObj name="think-cellスライド" r:id="rId8"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242563"/>
            <a:ext cx="8883347" cy="1661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4" r:id="rId2"/>
    <p:sldLayoutId id="2147485122" r:id="rId3"/>
    <p:sldLayoutId id="2147485123" r:id="rId4"/>
    <p:sldLayoutId id="2147485125" r:id="rId5"/>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262" userDrawn="1">
          <p15:clr>
            <a:srgbClr val="F26B43"/>
          </p15:clr>
        </p15:guide>
        <p15:guide id="3" pos="4808"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a:solidFill>
                  <a:schemeClr val="bg1"/>
                </a:solidFill>
                <a:latin typeface="Meiryo UI" panose="020B0604030504040204" pitchFamily="50" charset="-128"/>
                <a:ea typeface="Meiryo UI" panose="020B0604030504040204" pitchFamily="50" charset="-128"/>
              </a:rPr>
              <a:t>更新履歴</a:t>
            </a:r>
            <a:r>
              <a:rPr kumimoji="1" lang="en-US" altLang="ja-JP" b="1">
                <a:solidFill>
                  <a:schemeClr val="bg1"/>
                </a:solidFill>
                <a:latin typeface="Meiryo UI" panose="020B0604030504040204" pitchFamily="50" charset="-128"/>
                <a:ea typeface="Meiryo UI" panose="020B0604030504040204" pitchFamily="50" charset="-128"/>
              </a:rPr>
              <a:t>【</a:t>
            </a:r>
            <a:r>
              <a:rPr kumimoji="1" lang="ja-JP" altLang="en-US" b="1">
                <a:solidFill>
                  <a:srgbClr val="FFFF00"/>
                </a:solidFill>
                <a:latin typeface="Meiryo UI" panose="020B0604030504040204" pitchFamily="50" charset="-128"/>
                <a:ea typeface="Meiryo UI" panose="020B0604030504040204" pitchFamily="50" charset="-128"/>
              </a:rPr>
              <a:t>本スライドは提出前に削除してください</a:t>
            </a:r>
            <a:r>
              <a:rPr kumimoji="1" lang="en-US" altLang="ja-JP" b="1">
                <a:solidFill>
                  <a:schemeClr val="bg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208015"/>
            <a:ext cx="9348651" cy="5166659"/>
          </a:xfrm>
          <a:prstGeom prst="rect">
            <a:avLst/>
          </a:prstGeom>
        </p:spPr>
        <p:txBody>
          <a:bodyPr lIns="91440" tIns="45720" rIns="91440" bIns="45720" anchor="t"/>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2024/6/26</a:t>
            </a:r>
            <a:r>
              <a:rPr kumimoji="1" lang="ja-JP" altLang="en-US" sz="1600" b="1" u="sng" dirty="0">
                <a:latin typeface="Meiryo UI"/>
                <a:ea typeface="Meiryo UI"/>
              </a:rPr>
              <a:t>更新</a:t>
            </a:r>
            <a:endParaRPr kumimoji="1" lang="en-US" altLang="ja-JP" sz="1600" b="1" u="sng" dirty="0">
              <a:latin typeface="Meiryo UI"/>
              <a:ea typeface="Meiryo UI"/>
            </a:endParaRPr>
          </a:p>
          <a:p>
            <a:pPr marL="509681" lvl="1" indent="-278606" defTabSz="490538">
              <a:lnSpc>
                <a:spcPct val="100000"/>
              </a:lnSpc>
              <a:spcAft>
                <a:spcPts val="0"/>
              </a:spcAft>
            </a:pPr>
            <a:r>
              <a:rPr kumimoji="1" lang="ja-JP" altLang="en-US" sz="1600" dirty="0"/>
              <a:t>２次公募用に全体更新</a:t>
            </a:r>
            <a:endParaRPr kumimoji="1" lang="en-US" altLang="ja-JP" sz="1600" dirty="0"/>
          </a:p>
          <a:p>
            <a:pPr>
              <a:lnSpc>
                <a:spcPct val="100000"/>
              </a:lnSpc>
              <a:spcBef>
                <a:spcPts val="0"/>
              </a:spcBef>
              <a:spcAft>
                <a:spcPts val="600"/>
              </a:spcAft>
              <a:buNone/>
            </a:pPr>
            <a:endParaRPr kumimoji="1" lang="en-US" altLang="ja-JP" sz="1600" b="1" u="sng" dirty="0">
              <a:latin typeface="Meiryo UI"/>
              <a:ea typeface="Meiryo UI"/>
            </a:endParaRPr>
          </a:p>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2025/3/14</a:t>
            </a:r>
            <a:r>
              <a:rPr kumimoji="1" lang="ja-JP" altLang="en-US" sz="1600" b="1" u="sng" dirty="0">
                <a:latin typeface="Meiryo UI"/>
                <a:ea typeface="Meiryo UI"/>
              </a:rPr>
              <a:t>更新</a:t>
            </a:r>
            <a:endParaRPr kumimoji="1" lang="en-US" altLang="ja-JP" sz="1600" b="1" u="sng" dirty="0">
              <a:latin typeface="Meiryo UI"/>
              <a:ea typeface="Meiryo UI"/>
            </a:endParaRPr>
          </a:p>
          <a:p>
            <a:pPr marL="509681" lvl="1" indent="-278606" defTabSz="490538">
              <a:lnSpc>
                <a:spcPct val="100000"/>
              </a:lnSpc>
              <a:spcAft>
                <a:spcPts val="0"/>
              </a:spcAft>
            </a:pPr>
            <a:r>
              <a:rPr kumimoji="1" lang="ja-JP" altLang="en-US" sz="1600" dirty="0"/>
              <a:t>３次公募用に全体更新</a:t>
            </a:r>
            <a:endParaRPr kumimoji="1" lang="en-US" altLang="ja-JP" sz="1600" dirty="0"/>
          </a:p>
          <a:p>
            <a:pPr>
              <a:lnSpc>
                <a:spcPct val="100000"/>
              </a:lnSpc>
              <a:spcBef>
                <a:spcPts val="0"/>
              </a:spcBef>
              <a:spcAft>
                <a:spcPts val="600"/>
              </a:spcAft>
              <a:buNone/>
            </a:pPr>
            <a:endParaRPr kumimoji="1" lang="en-US" altLang="ja-JP" sz="1600" b="1" u="sng" dirty="0">
              <a:latin typeface="Meiryo UI"/>
              <a:ea typeface="Meiryo UI"/>
            </a:endParaRPr>
          </a:p>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2025/7/7</a:t>
            </a:r>
            <a:r>
              <a:rPr kumimoji="1" lang="ja-JP" altLang="en-US" sz="1600" b="1" u="sng" dirty="0">
                <a:latin typeface="Meiryo UI"/>
                <a:ea typeface="Meiryo UI"/>
              </a:rPr>
              <a:t>更新</a:t>
            </a:r>
            <a:endParaRPr kumimoji="1" lang="en-US" altLang="ja-JP" sz="1600" b="1" u="sng" dirty="0">
              <a:latin typeface="Meiryo UI"/>
              <a:ea typeface="Meiryo UI"/>
            </a:endParaRPr>
          </a:p>
          <a:p>
            <a:pPr marL="509681" lvl="1" indent="-278606" defTabSz="490538">
              <a:lnSpc>
                <a:spcPct val="100000"/>
              </a:lnSpc>
              <a:spcAft>
                <a:spcPts val="0"/>
              </a:spcAft>
            </a:pPr>
            <a:r>
              <a:rPr kumimoji="1" lang="en-US" altLang="ja-JP" sz="1600" dirty="0"/>
              <a:t>4</a:t>
            </a:r>
            <a:r>
              <a:rPr kumimoji="1" lang="ja-JP" altLang="en-US" sz="1600" dirty="0"/>
              <a:t>次公募用に全体更新</a:t>
            </a:r>
            <a:endParaRPr kumimoji="1" lang="en-US" altLang="ja-JP" sz="1600" dirty="0"/>
          </a:p>
          <a:p>
            <a:pPr marL="509681" lvl="1" indent="-278606" defTabSz="490538">
              <a:lnSpc>
                <a:spcPct val="100000"/>
              </a:lnSpc>
              <a:spcAft>
                <a:spcPts val="0"/>
              </a:spcAft>
            </a:pPr>
            <a:endParaRPr kumimoji="1" lang="en-US" altLang="ja-JP" sz="1600" dirty="0"/>
          </a:p>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2025/7/25</a:t>
            </a:r>
            <a:r>
              <a:rPr kumimoji="1" lang="ja-JP" altLang="en-US" sz="1600" b="1" u="sng" dirty="0">
                <a:latin typeface="Meiryo UI"/>
                <a:ea typeface="Meiryo UI"/>
              </a:rPr>
              <a:t>更新</a:t>
            </a:r>
            <a:endParaRPr kumimoji="1" lang="en-US" altLang="ja-JP" sz="1600" b="1" u="sng" dirty="0">
              <a:latin typeface="Meiryo UI"/>
              <a:ea typeface="Meiryo UI"/>
            </a:endParaRPr>
          </a:p>
          <a:p>
            <a:pPr marL="509681" lvl="1" indent="-278606" defTabSz="490538">
              <a:lnSpc>
                <a:spcPct val="100000"/>
              </a:lnSpc>
              <a:spcAft>
                <a:spcPts val="0"/>
              </a:spcAft>
            </a:pPr>
            <a:r>
              <a:rPr kumimoji="1" lang="en-US" altLang="ja-JP" sz="1600" dirty="0"/>
              <a:t>P19</a:t>
            </a:r>
            <a:r>
              <a:rPr kumimoji="1" lang="ja-JP" altLang="en-US" sz="1600"/>
              <a:t>にスライドを</a:t>
            </a:r>
            <a:r>
              <a:rPr kumimoji="1" lang="ja-JP" altLang="en-US" sz="1600" dirty="0"/>
              <a:t>追加</a:t>
            </a:r>
            <a:endParaRPr kumimoji="1" lang="en-US" altLang="ja-JP" sz="1600" dirty="0"/>
          </a:p>
          <a:p>
            <a:pPr marL="509681" lvl="1" indent="-278606" defTabSz="490538">
              <a:lnSpc>
                <a:spcPct val="100000"/>
              </a:lnSpc>
              <a:spcAft>
                <a:spcPts val="0"/>
              </a:spcAft>
            </a:pPr>
            <a:endParaRPr kumimoji="1" lang="en-US" altLang="ja-JP" sz="1600" dirty="0"/>
          </a:p>
        </p:txBody>
      </p:sp>
      <p:sp>
        <p:nvSpPr>
          <p:cNvPr id="2" name="正方形/長方形 1">
            <a:extLst>
              <a:ext uri="{FF2B5EF4-FFF2-40B4-BE49-F238E27FC236}">
                <a16:creationId xmlns:a16="http://schemas.microsoft.com/office/drawing/2014/main" id="{21937D38-8BCF-E4F0-723D-F01ACF27887D}"/>
              </a:ext>
            </a:extLst>
          </p:cNvPr>
          <p:cNvSpPr/>
          <p:nvPr/>
        </p:nvSpPr>
        <p:spPr>
          <a:xfrm>
            <a:off x="300445" y="791767"/>
            <a:ext cx="9348651" cy="399470"/>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600">
                <a:solidFill>
                  <a:schemeClr val="tx1"/>
                </a:solidFill>
                <a:latin typeface="Meiryo UI" panose="020B0604030504040204" pitchFamily="50" charset="-128"/>
                <a:ea typeface="Meiryo UI" panose="020B0604030504040204" pitchFamily="50" charset="-128"/>
              </a:rPr>
              <a:t>次の項目に更新があるためご確認お願いいたします</a:t>
            </a:r>
            <a:endParaRPr kumimoji="1" lang="en-US" altLang="ja-JP" sz="16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7910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BF1BF-2EB9-0296-78EC-800CA707B04A}"/>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EDF2AA72-121A-AD67-758A-84D360AD3D2F}"/>
              </a:ext>
            </a:extLst>
          </p:cNvPr>
          <p:cNvSpPr>
            <a:spLocks noGrp="1"/>
          </p:cNvSpPr>
          <p:nvPr>
            <p:ph type="title"/>
          </p:nvPr>
        </p:nvSpPr>
        <p:spPr>
          <a:xfrm>
            <a:off x="511875" y="239100"/>
            <a:ext cx="8883347" cy="166199"/>
          </a:xfrm>
        </p:spPr>
        <p:txBody>
          <a:bodyPr vert="horz"/>
          <a:lstStyle/>
          <a:p>
            <a:r>
              <a:rPr lang="en-US" altLang="ja-JP" sz="1200"/>
              <a:t>4.</a:t>
            </a:r>
            <a:r>
              <a:rPr lang="ja-JP" altLang="en-US" sz="1200"/>
              <a:t>事業戦略</a:t>
            </a:r>
            <a:endParaRPr lang="ja-JP" altLang="en-US"/>
          </a:p>
        </p:txBody>
      </p:sp>
      <p:sp>
        <p:nvSpPr>
          <p:cNvPr id="24" name="テキスト プレースホルダー 23">
            <a:extLst>
              <a:ext uri="{FF2B5EF4-FFF2-40B4-BE49-F238E27FC236}">
                <a16:creationId xmlns:a16="http://schemas.microsoft.com/office/drawing/2014/main" id="{081B5BD1-4A8F-3B20-0DD4-F7C9845C388E}"/>
              </a:ext>
            </a:extLst>
          </p:cNvPr>
          <p:cNvSpPr>
            <a:spLocks noGrp="1"/>
          </p:cNvSpPr>
          <p:nvPr>
            <p:ph type="body" sz="quarter" idx="15"/>
          </p:nvPr>
        </p:nvSpPr>
        <p:spPr/>
        <p:txBody>
          <a:bodyPr/>
          <a:lstStyle/>
          <a:p>
            <a:endParaRPr lang="ja-JP" altLang="en-US"/>
          </a:p>
        </p:txBody>
      </p:sp>
      <p:sp>
        <p:nvSpPr>
          <p:cNvPr id="16" name="フリーフォーム: 図形 15">
            <a:extLst>
              <a:ext uri="{FF2B5EF4-FFF2-40B4-BE49-F238E27FC236}">
                <a16:creationId xmlns:a16="http://schemas.microsoft.com/office/drawing/2014/main" id="{5A714035-6287-6AE5-E291-FA3735655BE6}"/>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7" name="フリーフォーム: 図形 16">
            <a:extLst>
              <a:ext uri="{FF2B5EF4-FFF2-40B4-BE49-F238E27FC236}">
                <a16:creationId xmlns:a16="http://schemas.microsoft.com/office/drawing/2014/main" id="{D55306DE-5B25-945E-D4B7-06610B0A2F9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8" name="フリーフォーム: 図形 17">
            <a:extLst>
              <a:ext uri="{FF2B5EF4-FFF2-40B4-BE49-F238E27FC236}">
                <a16:creationId xmlns:a16="http://schemas.microsoft.com/office/drawing/2014/main" id="{402DD3B2-6C6B-79DA-2F2E-135E68EC891B}"/>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9" name="フリーフォーム: 図形 18">
            <a:extLst>
              <a:ext uri="{FF2B5EF4-FFF2-40B4-BE49-F238E27FC236}">
                <a16:creationId xmlns:a16="http://schemas.microsoft.com/office/drawing/2014/main" id="{FA02BDBA-3FE0-175C-38A4-4DAAEB07574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40" name="Rectangle 68">
            <a:extLst>
              <a:ext uri="{FF2B5EF4-FFF2-40B4-BE49-F238E27FC236}">
                <a16:creationId xmlns:a16="http://schemas.microsoft.com/office/drawing/2014/main" id="{498BD8C1-09DC-EAC1-6B93-7459D048E2A6}"/>
              </a:ext>
            </a:extLst>
          </p:cNvPr>
          <p:cNvSpPr/>
          <p:nvPr/>
        </p:nvSpPr>
        <p:spPr>
          <a:xfrm>
            <a:off x="613024" y="32673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ndParaRPr>
          </a:p>
        </p:txBody>
      </p:sp>
      <p:cxnSp>
        <p:nvCxnSpPr>
          <p:cNvPr id="55" name="Straight Connector 138">
            <a:extLst>
              <a:ext uri="{FF2B5EF4-FFF2-40B4-BE49-F238E27FC236}">
                <a16:creationId xmlns:a16="http://schemas.microsoft.com/office/drawing/2014/main" id="{1267B265-65A5-7436-5A59-77AF5F7B71C8}"/>
              </a:ext>
            </a:extLst>
          </p:cNvPr>
          <p:cNvCxnSpPr/>
          <p:nvPr/>
        </p:nvCxnSpPr>
        <p:spPr>
          <a:xfrm>
            <a:off x="590136" y="5546861"/>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Box 140" descr="ｔ">
            <a:extLst>
              <a:ext uri="{FF2B5EF4-FFF2-40B4-BE49-F238E27FC236}">
                <a16:creationId xmlns:a16="http://schemas.microsoft.com/office/drawing/2014/main" id="{C1A5DD69-1DD1-722E-9886-0BE4B517E3E1}"/>
              </a:ext>
            </a:extLst>
          </p:cNvPr>
          <p:cNvSpPr txBox="1"/>
          <p:nvPr/>
        </p:nvSpPr>
        <p:spPr>
          <a:xfrm>
            <a:off x="258616" y="3890512"/>
            <a:ext cx="343542" cy="80239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市場成長率（％）</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7" name="TextBox 141">
            <a:extLst>
              <a:ext uri="{FF2B5EF4-FFF2-40B4-BE49-F238E27FC236}">
                <a16:creationId xmlns:a16="http://schemas.microsoft.com/office/drawing/2014/main" id="{C4B7E086-7823-AEDE-3EE9-AE0727F491A9}"/>
              </a:ext>
            </a:extLst>
          </p:cNvPr>
          <p:cNvSpPr txBox="1"/>
          <p:nvPr/>
        </p:nvSpPr>
        <p:spPr>
          <a:xfrm>
            <a:off x="1342881" y="5564612"/>
            <a:ext cx="2041234"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市場シェア率（％）</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2" name="TextBox 160">
            <a:extLst>
              <a:ext uri="{FF2B5EF4-FFF2-40B4-BE49-F238E27FC236}">
                <a16:creationId xmlns:a16="http://schemas.microsoft.com/office/drawing/2014/main" id="{CDD2A875-C59D-82B7-534D-D2F3FA9B922C}"/>
              </a:ext>
            </a:extLst>
          </p:cNvPr>
          <p:cNvSpPr txBox="1"/>
          <p:nvPr/>
        </p:nvSpPr>
        <p:spPr>
          <a:xfrm>
            <a:off x="3200582" y="3598856"/>
            <a:ext cx="674410" cy="649578"/>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1"/>
                </a:solidFill>
                <a:latin typeface="Meiryo UI" panose="020B0604030504040204" pitchFamily="50" charset="-128"/>
                <a:ea typeface="Meiryo UI" panose="020B0604030504040204" pitchFamily="50" charset="-128"/>
              </a:rPr>
              <a:t>C</a:t>
            </a:r>
            <a:r>
              <a:rPr kumimoji="1" lang="ja-JP" altLang="en-US" sz="900">
                <a:solidFill>
                  <a:schemeClr val="tx1"/>
                </a:solidFill>
                <a:latin typeface="Meiryo UI" panose="020B0604030504040204" pitchFamily="50" charset="-128"/>
                <a:ea typeface="Meiryo UI" panose="020B0604030504040204" pitchFamily="50" charset="-128"/>
              </a:rPr>
              <a:t>事業</a:t>
            </a:r>
          </a:p>
          <a:p>
            <a:pPr algn="ctr"/>
            <a:r>
              <a:rPr kumimoji="1" lang="en-US" altLang="ja-JP" sz="900">
                <a:solidFill>
                  <a:schemeClr val="tx1"/>
                </a:solidFill>
                <a:latin typeface="Meiryo UI" panose="020B0604030504040204" pitchFamily="50" charset="-128"/>
                <a:ea typeface="Meiryo UI" panose="020B0604030504040204" pitchFamily="50" charset="-128"/>
              </a:rPr>
              <a:t>X</a:t>
            </a: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a:t>
            </a:r>
            <a:br>
              <a:rPr kumimoji="1" lang="en-US" altLang="ja-JP" sz="900">
                <a:solidFill>
                  <a:schemeClr val="tx1"/>
                </a:solidFill>
                <a:latin typeface="Meiryo UI" panose="020B0604030504040204" pitchFamily="50" charset="-128"/>
                <a:ea typeface="Meiryo UI" panose="020B0604030504040204" pitchFamily="50" charset="-128"/>
              </a:rPr>
            </a:br>
            <a:r>
              <a:rPr kumimoji="1" lang="en-US" altLang="ja-JP" sz="900">
                <a:solidFill>
                  <a:schemeClr val="tx1"/>
                </a:solidFill>
                <a:latin typeface="Meiryo UI" panose="020B0604030504040204" pitchFamily="50" charset="-128"/>
                <a:ea typeface="Meiryo UI" panose="020B0604030504040204" pitchFamily="50" charset="-128"/>
              </a:rPr>
              <a:t>X%</a:t>
            </a:r>
          </a:p>
        </p:txBody>
      </p:sp>
      <p:cxnSp>
        <p:nvCxnSpPr>
          <p:cNvPr id="63" name="Straight Connector 57">
            <a:extLst>
              <a:ext uri="{FF2B5EF4-FFF2-40B4-BE49-F238E27FC236}">
                <a16:creationId xmlns:a16="http://schemas.microsoft.com/office/drawing/2014/main" id="{DC67D3D3-D788-C0BA-7058-679825AEA00B}"/>
              </a:ext>
            </a:extLst>
          </p:cNvPr>
          <p:cNvCxnSpPr>
            <a:cxnSpLocks/>
          </p:cNvCxnSpPr>
          <p:nvPr/>
        </p:nvCxnSpPr>
        <p:spPr>
          <a:xfrm flipV="1">
            <a:off x="590136" y="3027344"/>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Connector 59">
            <a:extLst>
              <a:ext uri="{FF2B5EF4-FFF2-40B4-BE49-F238E27FC236}">
                <a16:creationId xmlns:a16="http://schemas.microsoft.com/office/drawing/2014/main" id="{EE8F441C-D084-DE23-1077-719A10619B7F}"/>
              </a:ext>
            </a:extLst>
          </p:cNvPr>
          <p:cNvCxnSpPr>
            <a:cxnSpLocks/>
          </p:cNvCxnSpPr>
          <p:nvPr/>
        </p:nvCxnSpPr>
        <p:spPr>
          <a:xfrm flipV="1">
            <a:off x="2249766" y="3062602"/>
            <a:ext cx="0" cy="2484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0">
            <a:extLst>
              <a:ext uri="{FF2B5EF4-FFF2-40B4-BE49-F238E27FC236}">
                <a16:creationId xmlns:a16="http://schemas.microsoft.com/office/drawing/2014/main" id="{BC1D0905-D1B5-44BF-1B8A-A2349A3E5997}"/>
              </a:ext>
            </a:extLst>
          </p:cNvPr>
          <p:cNvCxnSpPr/>
          <p:nvPr/>
        </p:nvCxnSpPr>
        <p:spPr>
          <a:xfrm>
            <a:off x="613024" y="4357939"/>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157">
            <a:extLst>
              <a:ext uri="{FF2B5EF4-FFF2-40B4-BE49-F238E27FC236}">
                <a16:creationId xmlns:a16="http://schemas.microsoft.com/office/drawing/2014/main" id="{1A445AB0-1663-FF48-749F-A5936888CDFB}"/>
              </a:ext>
            </a:extLst>
          </p:cNvPr>
          <p:cNvSpPr txBox="1"/>
          <p:nvPr/>
        </p:nvSpPr>
        <p:spPr>
          <a:xfrm>
            <a:off x="2864152" y="4397653"/>
            <a:ext cx="919372" cy="873401"/>
          </a:xfrm>
          <a:prstGeom prst="ellipse">
            <a:avLst/>
          </a:prstGeom>
          <a:solidFill>
            <a:srgbClr val="DBEEF4"/>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defRPr lang="en-US"/>
            </a:defPPr>
            <a:lvl1pPr algn="ctr">
              <a:defRPr kumimoji="1" sz="900">
                <a:solidFill>
                  <a:schemeClr val="tx1"/>
                </a:solidFill>
                <a:latin typeface="Meiryo UI" panose="020B0604030504040204" pitchFamily="50" charset="-128"/>
                <a:ea typeface="Meiryo UI" panose="020B0604030504040204" pitchFamily="50" charset="-128"/>
              </a:defRPr>
            </a:lvl1pPr>
          </a:lstStyle>
          <a:p>
            <a:r>
              <a:rPr lang="en-US" altLang="ja-JP"/>
              <a:t>A</a:t>
            </a:r>
            <a:r>
              <a:rPr lang="ja-JP" altLang="en-US"/>
              <a:t>事業</a:t>
            </a:r>
            <a:br>
              <a:rPr lang="en-US" altLang="ja-JP"/>
            </a:br>
            <a:r>
              <a:rPr lang="ja-JP" altLang="en-US"/>
              <a:t>（主要事業）</a:t>
            </a:r>
            <a:endParaRPr lang="en-US" altLang="ja-JP"/>
          </a:p>
          <a:p>
            <a:r>
              <a:rPr lang="en-US" altLang="ja-JP"/>
              <a:t>X</a:t>
            </a:r>
            <a:r>
              <a:rPr lang="ja-JP" altLang="en-US"/>
              <a:t>％</a:t>
            </a:r>
            <a:r>
              <a:rPr lang="en-US" altLang="ja-JP"/>
              <a:t>/</a:t>
            </a:r>
            <a:br>
              <a:rPr lang="en-US" altLang="ja-JP"/>
            </a:br>
            <a:r>
              <a:rPr lang="en-US" altLang="ja-JP"/>
              <a:t>X%</a:t>
            </a:r>
          </a:p>
        </p:txBody>
      </p:sp>
      <p:sp>
        <p:nvSpPr>
          <p:cNvPr id="72" name="TextBox 155">
            <a:extLst>
              <a:ext uri="{FF2B5EF4-FFF2-40B4-BE49-F238E27FC236}">
                <a16:creationId xmlns:a16="http://schemas.microsoft.com/office/drawing/2014/main" id="{275EAEAC-75FA-268C-8092-74171C550EED}"/>
              </a:ext>
            </a:extLst>
          </p:cNvPr>
          <p:cNvSpPr txBox="1"/>
          <p:nvPr/>
        </p:nvSpPr>
        <p:spPr>
          <a:xfrm>
            <a:off x="1201166" y="3515193"/>
            <a:ext cx="774000" cy="774810"/>
          </a:xfrm>
          <a:prstGeom prst="ellipse">
            <a:avLst/>
          </a:prstGeom>
          <a:solidFill>
            <a:srgbClr val="002060"/>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defRPr lang="en-US"/>
            </a:defPPr>
            <a:lvl1pPr algn="ctr">
              <a:defRPr kumimoji="1" sz="900">
                <a:solidFill>
                  <a:schemeClr val="bg1"/>
                </a:solidFill>
                <a:latin typeface="Meiryo UI" panose="020B0604030504040204" pitchFamily="50" charset="-128"/>
                <a:ea typeface="Meiryo UI" panose="020B0604030504040204" pitchFamily="50" charset="-128"/>
              </a:defRPr>
            </a:lvl1pPr>
          </a:lstStyle>
          <a:p>
            <a:r>
              <a:rPr lang="en-US" altLang="ja-JP"/>
              <a:t>B</a:t>
            </a:r>
            <a:r>
              <a:rPr lang="ja-JP" altLang="en-US"/>
              <a:t>事業</a:t>
            </a:r>
            <a:br>
              <a:rPr lang="en-US" altLang="ja-JP"/>
            </a:br>
            <a:r>
              <a:rPr lang="ja-JP" altLang="en-US"/>
              <a:t>（補助事業）</a:t>
            </a:r>
          </a:p>
          <a:p>
            <a:r>
              <a:rPr lang="en-US" altLang="ja-JP"/>
              <a:t>X</a:t>
            </a:r>
            <a:r>
              <a:rPr lang="ja-JP" altLang="en-US"/>
              <a:t>％</a:t>
            </a:r>
            <a:r>
              <a:rPr lang="en-US" altLang="ja-JP"/>
              <a:t>/</a:t>
            </a:r>
            <a:br>
              <a:rPr lang="en-US" altLang="ja-JP"/>
            </a:br>
            <a:r>
              <a:rPr lang="en-US" altLang="ja-JP"/>
              <a:t>X%</a:t>
            </a:r>
          </a:p>
        </p:txBody>
      </p:sp>
      <p:graphicFrame>
        <p:nvGraphicFramePr>
          <p:cNvPr id="81" name="表 81">
            <a:extLst>
              <a:ext uri="{FF2B5EF4-FFF2-40B4-BE49-F238E27FC236}">
                <a16:creationId xmlns:a16="http://schemas.microsoft.com/office/drawing/2014/main" id="{90B50882-F89A-5C03-EC43-AF153401FE1D}"/>
              </a:ext>
            </a:extLst>
          </p:cNvPr>
          <p:cNvGraphicFramePr>
            <a:graphicFrameLocks noGrp="1"/>
          </p:cNvGraphicFramePr>
          <p:nvPr>
            <p:extLst>
              <p:ext uri="{D42A27DB-BD31-4B8C-83A1-F6EECF244321}">
                <p14:modId xmlns:p14="http://schemas.microsoft.com/office/powerpoint/2010/main" val="3263986687"/>
              </p:ext>
            </p:extLst>
          </p:nvPr>
        </p:nvGraphicFramePr>
        <p:xfrm>
          <a:off x="4343561" y="2341388"/>
          <a:ext cx="5199271" cy="4004640"/>
        </p:xfrm>
        <a:graphic>
          <a:graphicData uri="http://schemas.openxmlformats.org/drawingml/2006/table">
            <a:tbl>
              <a:tblPr firstRow="1">
                <a:tableStyleId>{5C22544A-7EE6-4342-B048-85BDC9FD1C3A}</a:tableStyleId>
              </a:tblPr>
              <a:tblGrid>
                <a:gridCol w="1537338">
                  <a:extLst>
                    <a:ext uri="{9D8B030D-6E8A-4147-A177-3AD203B41FA5}">
                      <a16:colId xmlns:a16="http://schemas.microsoft.com/office/drawing/2014/main" val="4010310140"/>
                    </a:ext>
                  </a:extLst>
                </a:gridCol>
                <a:gridCol w="1537338">
                  <a:extLst>
                    <a:ext uri="{9D8B030D-6E8A-4147-A177-3AD203B41FA5}">
                      <a16:colId xmlns:a16="http://schemas.microsoft.com/office/drawing/2014/main" val="2862914630"/>
                    </a:ext>
                  </a:extLst>
                </a:gridCol>
                <a:gridCol w="216935">
                  <a:extLst>
                    <a:ext uri="{9D8B030D-6E8A-4147-A177-3AD203B41FA5}">
                      <a16:colId xmlns:a16="http://schemas.microsoft.com/office/drawing/2014/main" val="1836368729"/>
                    </a:ext>
                  </a:extLst>
                </a:gridCol>
                <a:gridCol w="953830">
                  <a:extLst>
                    <a:ext uri="{9D8B030D-6E8A-4147-A177-3AD203B41FA5}">
                      <a16:colId xmlns:a16="http://schemas.microsoft.com/office/drawing/2014/main" val="191541354"/>
                    </a:ext>
                  </a:extLst>
                </a:gridCol>
                <a:gridCol w="953830">
                  <a:extLst>
                    <a:ext uri="{9D8B030D-6E8A-4147-A177-3AD203B41FA5}">
                      <a16:colId xmlns:a16="http://schemas.microsoft.com/office/drawing/2014/main" val="294060451"/>
                    </a:ext>
                  </a:extLst>
                </a:gridCol>
              </a:tblGrid>
              <a:tr h="252000">
                <a:tc rowSpan="2">
                  <a:txBody>
                    <a:bodyPr/>
                    <a:lstStyle/>
                    <a:p>
                      <a:pPr marL="0" algn="ctr" defTabSz="742950" rtl="0" eaLnBrk="1" latinLnBrk="0" hangingPunct="1"/>
                      <a:r>
                        <a:rPr kumimoji="1" lang="ja-JP" altLang="en-US" sz="1200" b="1" kern="1200">
                          <a:solidFill>
                            <a:schemeClr val="lt1"/>
                          </a:solidFill>
                          <a:latin typeface="Meiryo UI" panose="020B0604030504040204" pitchFamily="50" charset="-128"/>
                          <a:ea typeface="Meiryo UI" panose="020B0604030504040204" pitchFamily="50" charset="-128"/>
                          <a:cs typeface="+mn-cs"/>
                        </a:rPr>
                        <a:t>事業名</a:t>
                      </a:r>
                      <a:r>
                        <a:rPr kumimoji="1" lang="en-US" altLang="ja-JP" sz="1200" b="1" kern="1200">
                          <a:solidFill>
                            <a:schemeClr val="lt1"/>
                          </a:solidFill>
                          <a:latin typeface="Meiryo UI" panose="020B0604030504040204" pitchFamily="50" charset="-128"/>
                          <a:ea typeface="Meiryo UI" panose="020B0604030504040204" pitchFamily="50" charset="-128"/>
                          <a:cs typeface="+mn-cs"/>
                        </a:rPr>
                        <a:t>/</a:t>
                      </a:r>
                      <a:br>
                        <a:rPr kumimoji="1" lang="en-US" altLang="ja-JP" sz="1200" b="1" kern="1200">
                          <a:solidFill>
                            <a:schemeClr val="lt1"/>
                          </a:solidFill>
                          <a:latin typeface="Meiryo UI" panose="020B0604030504040204" pitchFamily="50" charset="-128"/>
                          <a:ea typeface="Meiryo UI" panose="020B0604030504040204" pitchFamily="50" charset="-128"/>
                          <a:cs typeface="+mn-cs"/>
                        </a:rPr>
                      </a:br>
                      <a:r>
                        <a:rPr kumimoji="1" lang="ja-JP" altLang="en-US" sz="1200" b="1" kern="1200">
                          <a:solidFill>
                            <a:schemeClr val="lt1"/>
                          </a:solidFill>
                          <a:latin typeface="Meiryo UI" panose="020B0604030504040204" pitchFamily="50" charset="-128"/>
                          <a:ea typeface="Meiryo UI" panose="020B0604030504040204" pitchFamily="50" charset="-128"/>
                          <a:cs typeface="+mn-cs"/>
                        </a:rPr>
                        <a:t>事業概要</a:t>
                      </a:r>
                    </a:p>
                  </a:txBody>
                  <a:tcPr>
                    <a:lnL w="12700" cap="flat" cmpd="sng" algn="ctr">
                      <a:solidFill>
                        <a:schemeClr val="bg1">
                          <a:lumMod val="5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50000"/>
                      </a:schemeClr>
                    </a:solidFill>
                  </a:tcPr>
                </a:tc>
                <a:tc rowSpan="2">
                  <a:txBody>
                    <a:bodyPr/>
                    <a:lstStyle/>
                    <a:p>
                      <a:pPr marL="0" algn="ctr" defTabSz="742950" rtl="0" eaLnBrk="1" latinLnBrk="0" hangingPunct="1"/>
                      <a:r>
                        <a:rPr kumimoji="1" lang="ja-JP" altLang="en-US" sz="1200" b="1" kern="1200">
                          <a:solidFill>
                            <a:schemeClr val="lt1"/>
                          </a:solidFill>
                          <a:latin typeface="Meiryo UI" panose="020B0604030504040204" pitchFamily="50" charset="-128"/>
                          <a:ea typeface="Meiryo UI" panose="020B0604030504040204" pitchFamily="50" charset="-128"/>
                          <a:cs typeface="+mn-cs"/>
                        </a:rPr>
                        <a:t>事業戦略</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50000"/>
                      </a:schemeClr>
                    </a:solidFill>
                  </a:tcPr>
                </a:tc>
                <a:tc gridSpan="3">
                  <a:txBody>
                    <a:bodyPr/>
                    <a:lstStyle/>
                    <a:p>
                      <a:pPr marL="0" algn="ctr" defTabSz="742950" rtl="0" eaLnBrk="1" latinLnBrk="0" hangingPunct="1"/>
                      <a:r>
                        <a:rPr kumimoji="1" lang="ja-JP" altLang="en-US" sz="1200" b="1" kern="1200">
                          <a:solidFill>
                            <a:schemeClr val="lt1"/>
                          </a:solidFill>
                          <a:latin typeface="Meiryo UI" panose="020B0604030504040204" pitchFamily="50" charset="-128"/>
                          <a:ea typeface="Meiryo UI" panose="020B0604030504040204" pitchFamily="50" charset="-128"/>
                          <a:cs typeface="+mn-cs"/>
                        </a:rPr>
                        <a:t>定量目標</a:t>
                      </a:r>
                      <a:endParaRPr kumimoji="1" lang="en-US" altLang="ja-JP" sz="1200" b="1" kern="1200">
                        <a:solidFill>
                          <a:schemeClr val="lt1"/>
                        </a:solidFill>
                        <a:latin typeface="Meiryo UI" panose="020B0604030504040204" pitchFamily="50" charset="-128"/>
                        <a:ea typeface="Meiryo UI" panose="020B0604030504040204" pitchFamily="50" charset="-128"/>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en-US" altLang="ja-JP" sz="1200">
                        <a:latin typeface="Meiryo UI" panose="020B0604030504040204" pitchFamily="50" charset="-128"/>
                        <a:ea typeface="Meiryo UI" panose="020B0604030504040204" pitchFamily="50" charset="-128"/>
                      </a:endParaRPr>
                    </a:p>
                  </a:txBody>
                  <a:tcPr>
                    <a:lnL w="12700" cap="flat" cmpd="sng" algn="ctr">
                      <a:solidFill>
                        <a:schemeClr val="bg1"/>
                      </a:solidFill>
                      <a:prstDash val="solid"/>
                      <a:round/>
                      <a:headEnd type="none" w="med" len="med"/>
                      <a:tailEnd type="none" w="med" len="med"/>
                    </a:lnL>
                    <a:solidFill>
                      <a:srgbClr val="002060"/>
                    </a:solidFill>
                  </a:tcPr>
                </a:tc>
                <a:extLst>
                  <a:ext uri="{0D108BD9-81ED-4DB2-BD59-A6C34878D82A}">
                    <a16:rowId xmlns:a16="http://schemas.microsoft.com/office/drawing/2014/main" val="210137822"/>
                  </a:ext>
                </a:extLst>
              </a:tr>
              <a:tr h="252000">
                <a:tc vMerge="1">
                  <a:txBody>
                    <a:bodyPr/>
                    <a:lstStyle/>
                    <a:p>
                      <a:endParaRPr kumimoji="1" lang="ja-JP" altLang="en-US"/>
                    </a:p>
                  </a:txBody>
                  <a:tcPr/>
                </a:tc>
                <a:tc vMerge="1">
                  <a:txBody>
                    <a:bodyPr/>
                    <a:lstStyle/>
                    <a:p>
                      <a:endParaRPr kumimoji="1" lang="ja-JP" altLang="en-US"/>
                    </a:p>
                  </a:txBody>
                  <a:tcPr/>
                </a:tc>
                <a:tc>
                  <a:txBody>
                    <a:bodyPr/>
                    <a:lstStyle/>
                    <a:p>
                      <a:pPr marL="0" algn="ctr" defTabSz="742950" rtl="0" eaLnBrk="1" latinLnBrk="0" hangingPunct="1"/>
                      <a:endParaRPr kumimoji="1" lang="en-US" altLang="ja-JP" sz="1200" b="1" kern="1200">
                        <a:solidFill>
                          <a:schemeClr val="lt1"/>
                        </a:solidFill>
                        <a:latin typeface="Meiryo UI" panose="020B0604030504040204" pitchFamily="50" charset="-128"/>
                        <a:ea typeface="Meiryo UI" panose="020B0604030504040204" pitchFamily="50" charset="-128"/>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algn="ctr" defTabSz="742950" rtl="0" eaLnBrk="1" latinLnBrk="0" hangingPunct="1"/>
                      <a:r>
                        <a:rPr kumimoji="1" lang="ja-JP" altLang="en-US" sz="1000" b="1" kern="1200">
                          <a:solidFill>
                            <a:schemeClr val="lt1"/>
                          </a:solidFill>
                          <a:latin typeface="Meiryo UI" panose="020B0604030504040204" pitchFamily="50" charset="-128"/>
                          <a:ea typeface="Meiryo UI" panose="020B0604030504040204" pitchFamily="50" charset="-128"/>
                          <a:cs typeface="+mn-cs"/>
                        </a:rPr>
                        <a:t>最新決算期</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algn="ctr" defTabSz="742950" rtl="0" eaLnBrk="1" latinLnBrk="0" hangingPunct="1"/>
                      <a:r>
                        <a:rPr kumimoji="1" lang="en-US" altLang="ja-JP" sz="1000" b="1" kern="1200">
                          <a:solidFill>
                            <a:schemeClr val="lt1"/>
                          </a:solidFill>
                          <a:latin typeface="Meiryo UI" panose="020B0604030504040204" pitchFamily="50" charset="-128"/>
                          <a:ea typeface="Meiryo UI" panose="020B0604030504040204" pitchFamily="50" charset="-128"/>
                          <a:cs typeface="+mn-cs"/>
                        </a:rPr>
                        <a:t>XX</a:t>
                      </a:r>
                      <a:r>
                        <a:rPr kumimoji="1" lang="ja-JP" altLang="en-US" sz="1000" b="1" kern="1200">
                          <a:solidFill>
                            <a:schemeClr val="lt1"/>
                          </a:solidFill>
                          <a:latin typeface="Meiryo UI" panose="020B0604030504040204" pitchFamily="50" charset="-128"/>
                          <a:ea typeface="Meiryo UI" panose="020B0604030504040204" pitchFamily="50" charset="-128"/>
                          <a:cs typeface="+mn-cs"/>
                        </a:rPr>
                        <a:t>年</a:t>
                      </a:r>
                      <a:endParaRPr kumimoji="1" lang="en-US" altLang="ja-JP" sz="1000" b="1" kern="1200">
                        <a:solidFill>
                          <a:schemeClr val="lt1"/>
                        </a:solidFill>
                        <a:latin typeface="Meiryo UI" panose="020B0604030504040204" pitchFamily="50" charset="-128"/>
                        <a:ea typeface="Meiryo UI" panose="020B0604030504040204" pitchFamily="50" charset="-128"/>
                        <a:cs typeface="+mn-cs"/>
                      </a:endParaRP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908620252"/>
                  </a:ext>
                </a:extLst>
              </a:tr>
              <a:tr h="432000">
                <a:tc rowSpan="2">
                  <a:txBody>
                    <a:bodyPr/>
                    <a:lstStyle/>
                    <a:p>
                      <a:r>
                        <a:rPr kumimoji="1" lang="en-US" altLang="ja-JP" sz="1000">
                          <a:latin typeface="Meiryo UI" panose="020B0604030504040204" pitchFamily="50" charset="-128"/>
                          <a:ea typeface="Meiryo UI" panose="020B0604030504040204" pitchFamily="50" charset="-128"/>
                        </a:rPr>
                        <a:t>XXX</a:t>
                      </a:r>
                    </a:p>
                    <a:p>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主要事業</a:t>
                      </a:r>
                      <a:r>
                        <a:rPr kumimoji="1" lang="en-US" altLang="ja-JP" sz="900">
                          <a:latin typeface="Meiryo UI" panose="020B0604030504040204" pitchFamily="50" charset="-128"/>
                          <a:ea typeface="Meiryo UI" panose="020B0604030504040204" pitchFamily="50" charset="-128"/>
                        </a:rPr>
                        <a:t>)</a:t>
                      </a:r>
                    </a:p>
                    <a:p>
                      <a:pPr marL="171450" marR="0" lvl="0" indent="-171450" algn="l" defTabSz="74295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000" kern="1200">
                          <a:solidFill>
                            <a:schemeClr val="dk1"/>
                          </a:solidFill>
                          <a:latin typeface="Meiryo UI" panose="020B0604030504040204" pitchFamily="50" charset="-128"/>
                          <a:ea typeface="Meiryo UI" panose="020B0604030504040204" pitchFamily="50" charset="-128"/>
                          <a:cs typeface="+mn-cs"/>
                        </a:rPr>
                        <a:t>XXX</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rowSpan="2">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売上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dirty="0">
                          <a:latin typeface="Meiryo UI" panose="020B0604030504040204" pitchFamily="50" charset="-128"/>
                          <a:ea typeface="Meiryo UI" panose="020B0604030504040204" pitchFamily="50" charset="-128"/>
                        </a:rPr>
                        <a:t>XX</a:t>
                      </a:r>
                      <a:r>
                        <a:rPr kumimoji="1" lang="ja-JP" altLang="en-US" sz="1000" dirty="0">
                          <a:latin typeface="Meiryo UI" panose="020B0604030504040204" pitchFamily="50" charset="-128"/>
                          <a:ea typeface="Meiryo UI" panose="020B0604030504040204" pitchFamily="50" charset="-128"/>
                        </a:rPr>
                        <a:t>百万円</a:t>
                      </a:r>
                      <a:endParaRPr kumimoji="1" lang="ja-JP" altLang="en-US" dirty="0"/>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dirty="0">
                          <a:latin typeface="Meiryo UI" panose="020B0604030504040204" pitchFamily="50" charset="-128"/>
                          <a:ea typeface="Meiryo UI" panose="020B0604030504040204" pitchFamily="50" charset="-128"/>
                        </a:rPr>
                        <a:t>XX</a:t>
                      </a:r>
                      <a:r>
                        <a:rPr kumimoji="1" lang="ja-JP" altLang="en-US" sz="1000" dirty="0">
                          <a:latin typeface="Meiryo UI" panose="020B0604030504040204" pitchFamily="50" charset="-128"/>
                          <a:ea typeface="Meiryo UI" panose="020B0604030504040204" pitchFamily="50" charset="-128"/>
                        </a:rPr>
                        <a:t>百万円</a:t>
                      </a:r>
                      <a:endParaRPr kumimoji="1" lang="en-US" altLang="ja-JP" sz="1000" dirty="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dirty="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16412253"/>
                  </a:ext>
                </a:extLst>
              </a:tr>
              <a:tr h="432000">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利益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76558656"/>
                  </a:ext>
                </a:extLst>
              </a:tr>
              <a:tr h="432000">
                <a:tc rowSpan="2">
                  <a:txBody>
                    <a:bodyPr/>
                    <a:lstStyle/>
                    <a:p>
                      <a:r>
                        <a:rPr kumimoji="1" lang="en-US" altLang="ja-JP" sz="1000">
                          <a:latin typeface="Meiryo UI" panose="020B0604030504040204" pitchFamily="50" charset="-128"/>
                          <a:ea typeface="Meiryo UI" panose="020B0604030504040204" pitchFamily="50" charset="-128"/>
                        </a:rPr>
                        <a:t>XXX</a:t>
                      </a:r>
                    </a:p>
                    <a:p>
                      <a:pPr marL="171450" marR="0" lvl="0" indent="-171450" algn="l" defTabSz="74295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000" kern="1200">
                          <a:solidFill>
                            <a:schemeClr val="dk1"/>
                          </a:solidFill>
                          <a:latin typeface="Meiryo UI" panose="020B0604030504040204" pitchFamily="50" charset="-128"/>
                          <a:ea typeface="Meiryo UI" panose="020B0604030504040204" pitchFamily="50" charset="-128"/>
                          <a:cs typeface="+mn-cs"/>
                        </a:rPr>
                        <a:t>XXX</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rowSpan="2">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売上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521614"/>
                  </a:ext>
                </a:extLst>
              </a:tr>
              <a:tr h="432000">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利益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82165931"/>
                  </a:ext>
                </a:extLst>
              </a:tr>
              <a:tr h="432000">
                <a:tc rowSpan="2">
                  <a:txBody>
                    <a:bodyPr/>
                    <a:lstStyle/>
                    <a:p>
                      <a:r>
                        <a:rPr kumimoji="1" lang="en-US" altLang="ja-JP" sz="1000">
                          <a:latin typeface="Meiryo UI" panose="020B0604030504040204" pitchFamily="50" charset="-128"/>
                          <a:ea typeface="Meiryo UI" panose="020B0604030504040204" pitchFamily="50" charset="-128"/>
                        </a:rPr>
                        <a:t>XXX</a:t>
                      </a:r>
                    </a:p>
                    <a:p>
                      <a:r>
                        <a:rPr kumimoji="1" lang="en-US" altLang="ja-JP" sz="900">
                          <a:solidFill>
                            <a:srgbClr val="FF0000"/>
                          </a:solidFill>
                          <a:latin typeface="Meiryo UI" panose="020B0604030504040204" pitchFamily="50" charset="-128"/>
                          <a:ea typeface="Meiryo UI" panose="020B0604030504040204" pitchFamily="50" charset="-128"/>
                        </a:rPr>
                        <a:t>(</a:t>
                      </a:r>
                      <a:r>
                        <a:rPr kumimoji="1" lang="ja-JP" altLang="en-US" sz="900">
                          <a:solidFill>
                            <a:srgbClr val="FF0000"/>
                          </a:solidFill>
                          <a:latin typeface="Meiryo UI" panose="020B0604030504040204" pitchFamily="50" charset="-128"/>
                          <a:ea typeface="Meiryo UI" panose="020B0604030504040204" pitchFamily="50" charset="-128"/>
                        </a:rPr>
                        <a:t>補助事業</a:t>
                      </a:r>
                      <a:r>
                        <a:rPr kumimoji="1" lang="en-US" altLang="ja-JP" sz="900">
                          <a:solidFill>
                            <a:srgbClr val="FF0000"/>
                          </a:solidFill>
                          <a:latin typeface="Meiryo UI" panose="020B0604030504040204" pitchFamily="50" charset="-128"/>
                          <a:ea typeface="Meiryo UI" panose="020B0604030504040204" pitchFamily="50" charset="-128"/>
                        </a:rPr>
                        <a:t>)</a:t>
                      </a:r>
                    </a:p>
                    <a:p>
                      <a:pPr marL="171450" marR="0" lvl="0" indent="-171450" algn="l" defTabSz="74295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000" kern="1200">
                          <a:solidFill>
                            <a:schemeClr val="dk1"/>
                          </a:solidFill>
                          <a:latin typeface="Meiryo UI" panose="020B0604030504040204" pitchFamily="50" charset="-128"/>
                          <a:ea typeface="Meiryo UI" panose="020B0604030504040204" pitchFamily="50" charset="-128"/>
                          <a:cs typeface="+mn-cs"/>
                        </a:rPr>
                        <a:t>XXX</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rowSpan="2">
                  <a:txBody>
                    <a:bodyPr/>
                    <a:lstStyle/>
                    <a:p>
                      <a:pPr marL="171450" marR="0" lvl="0" indent="-171450" algn="l" defTabSz="74295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売上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27264471"/>
                  </a:ext>
                </a:extLst>
              </a:tr>
              <a:tr h="432000">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利益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89590759"/>
                  </a:ext>
                </a:extLst>
              </a:tr>
              <a:tr h="432000">
                <a:tc rowSpan="2">
                  <a:txBody>
                    <a:bodyPr/>
                    <a:lstStyle/>
                    <a:p>
                      <a:r>
                        <a:rPr kumimoji="1" lang="ja-JP" altLang="en-US" sz="1000" b="1">
                          <a:latin typeface="Meiryo UI" panose="020B0604030504040204" pitchFamily="50" charset="-128"/>
                          <a:ea typeface="Meiryo UI" panose="020B0604030504040204" pitchFamily="50" charset="-128"/>
                        </a:rPr>
                        <a:t>会社全体</a:t>
                      </a:r>
                      <a:endParaRPr kumimoji="1" lang="en-US" altLang="ja-JP" sz="1000" b="1">
                        <a:latin typeface="Meiryo UI" panose="020B0604030504040204" pitchFamily="50" charset="-128"/>
                        <a:ea typeface="Meiryo UI" panose="020B0604030504040204" pitchFamily="50" charset="-128"/>
                      </a:endParaRPr>
                    </a:p>
                  </a:txBody>
                  <a:tcPr anchor="ctr">
                    <a:lnL w="12700" cap="flat" cmpd="sng" algn="ctr">
                      <a:solidFill>
                        <a:schemeClr val="bg1">
                          <a:lumMod val="9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rowSpan="2">
                  <a:txBody>
                    <a:bodyPr/>
                    <a:lstStyle/>
                    <a:p>
                      <a:pPr marL="0" indent="0">
                        <a:buFont typeface="Arial" panose="020B0604020202020204" pitchFamily="34" charset="0"/>
                        <a:buNone/>
                      </a:pPr>
                      <a:endParaRPr kumimoji="1" lang="ja-JP" altLang="en-US" sz="1000" b="1">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売上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en-US" altLang="ja-JP" sz="100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32607077"/>
                  </a:ext>
                </a:extLst>
              </a:tr>
              <a:tr h="432000">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a:latin typeface="Meiryo UI" panose="020B0604030504040204" pitchFamily="50" charset="-128"/>
                          <a:ea typeface="Meiryo UI" panose="020B0604030504040204" pitchFamily="50" charset="-128"/>
                        </a:rPr>
                        <a:t>利益</a:t>
                      </a:r>
                      <a:endParaRPr kumimoji="1" lang="en-US" altLang="ja-JP" sz="1000">
                        <a:latin typeface="Meiryo UI" panose="020B0604030504040204" pitchFamily="50" charset="-128"/>
                        <a:ea typeface="Meiryo UI" panose="020B0604030504040204" pitchFamily="50" charset="-128"/>
                      </a:endParaRPr>
                    </a:p>
                  </a:txBody>
                  <a:tcPr marL="36000" marR="36000" marT="36000" marB="36000" vert="eaVert"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百万円</a:t>
                      </a:r>
                      <a:endParaRPr kumimoji="1" lang="ja-JP" altLang="en-US"/>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dirty="0">
                          <a:latin typeface="Meiryo UI" panose="020B0604030504040204" pitchFamily="50" charset="-128"/>
                          <a:ea typeface="Meiryo UI" panose="020B0604030504040204" pitchFamily="50" charset="-128"/>
                        </a:rPr>
                        <a:t>XX</a:t>
                      </a:r>
                      <a:r>
                        <a:rPr kumimoji="1" lang="ja-JP" altLang="en-US" sz="1000" dirty="0">
                          <a:latin typeface="Meiryo UI" panose="020B0604030504040204" pitchFamily="50" charset="-128"/>
                          <a:ea typeface="Meiryo UI" panose="020B0604030504040204" pitchFamily="50" charset="-128"/>
                        </a:rPr>
                        <a:t>百万円</a:t>
                      </a:r>
                      <a:endParaRPr kumimoji="1" lang="en-US" altLang="ja-JP" sz="1000" dirty="0">
                        <a:latin typeface="Meiryo UI" panose="020B0604030504040204" pitchFamily="50" charset="-128"/>
                        <a:ea typeface="Meiryo UI" panose="020B0604030504040204" pitchFamily="50" charset="-128"/>
                      </a:endParaRPr>
                    </a:p>
                    <a:p>
                      <a:pPr marL="0" marR="0" lvl="0" indent="0" algn="r"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00" dirty="0">
                          <a:latin typeface="Meiryo UI" panose="020B0604030504040204" pitchFamily="50" charset="-128"/>
                          <a:ea typeface="Meiryo UI" panose="020B0604030504040204" pitchFamily="50" charset="-128"/>
                        </a:rPr>
                        <a:t>(+XX%)</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96280956"/>
                  </a:ext>
                </a:extLst>
              </a:tr>
            </a:tbl>
          </a:graphicData>
        </a:graphic>
      </p:graphicFrame>
      <p:sp>
        <p:nvSpPr>
          <p:cNvPr id="83" name="TextBox 11">
            <a:extLst>
              <a:ext uri="{FF2B5EF4-FFF2-40B4-BE49-F238E27FC236}">
                <a16:creationId xmlns:a16="http://schemas.microsoft.com/office/drawing/2014/main" id="{DD69670C-5C7C-3478-9B8C-D1C454E070A9}"/>
              </a:ext>
            </a:extLst>
          </p:cNvPr>
          <p:cNvSpPr txBox="1"/>
          <p:nvPr/>
        </p:nvSpPr>
        <p:spPr>
          <a:xfrm>
            <a:off x="4315049" y="1985287"/>
            <a:ext cx="12993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主要事業の概要</a:t>
            </a:r>
            <a:endParaRPr kumimoji="1" lang="en-US" altLang="ja-JP" sz="1200">
              <a:solidFill>
                <a:srgbClr val="575757"/>
              </a:solidFill>
              <a:latin typeface="Meiryo UI" panose="020B0604030504040204" pitchFamily="50" charset="-128"/>
              <a:ea typeface="Meiryo UI" panose="020B0604030504040204" pitchFamily="50" charset="-128"/>
            </a:endParaRPr>
          </a:p>
        </p:txBody>
      </p:sp>
      <p:cxnSp>
        <p:nvCxnSpPr>
          <p:cNvPr id="84" name="Straight Connector 10">
            <a:extLst>
              <a:ext uri="{FF2B5EF4-FFF2-40B4-BE49-F238E27FC236}">
                <a16:creationId xmlns:a16="http://schemas.microsoft.com/office/drawing/2014/main" id="{65DB6957-941B-CED1-5A39-7A99E4469F2E}"/>
              </a:ext>
            </a:extLst>
          </p:cNvPr>
          <p:cNvCxnSpPr>
            <a:cxnSpLocks/>
          </p:cNvCxnSpPr>
          <p:nvPr/>
        </p:nvCxnSpPr>
        <p:spPr>
          <a:xfrm>
            <a:off x="4354021" y="2281106"/>
            <a:ext cx="118330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9EE8ED33-5C53-47CD-D94B-F62BCC42B9CA}"/>
              </a:ext>
            </a:extLst>
          </p:cNvPr>
          <p:cNvGrpSpPr/>
          <p:nvPr/>
        </p:nvGrpSpPr>
        <p:grpSpPr>
          <a:xfrm>
            <a:off x="521913" y="1978202"/>
            <a:ext cx="2260130" cy="363186"/>
            <a:chOff x="521913" y="1978202"/>
            <a:chExt cx="2260130" cy="363186"/>
          </a:xfrm>
        </p:grpSpPr>
        <p:sp>
          <p:nvSpPr>
            <p:cNvPr id="86" name="TextBox 11">
              <a:extLst>
                <a:ext uri="{FF2B5EF4-FFF2-40B4-BE49-F238E27FC236}">
                  <a16:creationId xmlns:a16="http://schemas.microsoft.com/office/drawing/2014/main" id="{FECE635D-7A29-6AC1-1A2C-04257FECF09D}"/>
                </a:ext>
              </a:extLst>
            </p:cNvPr>
            <p:cNvSpPr txBox="1"/>
            <p:nvPr/>
          </p:nvSpPr>
          <p:spPr>
            <a:xfrm>
              <a:off x="521913" y="1978202"/>
              <a:ext cx="2260130" cy="3631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現在の事業ポートフォリオ（</a:t>
              </a:r>
              <a:r>
                <a:rPr kumimoji="1" lang="en-US" altLang="ja-JP" sz="1200">
                  <a:solidFill>
                    <a:srgbClr val="575757"/>
                  </a:solidFill>
                  <a:latin typeface="Meiryo UI" panose="020B0604030504040204" pitchFamily="50" charset="-128"/>
                  <a:ea typeface="Meiryo UI" panose="020B0604030504040204" pitchFamily="50" charset="-128"/>
                </a:rPr>
                <a:t>PPM</a:t>
              </a:r>
              <a:r>
                <a:rPr kumimoji="1" lang="ja-JP" altLang="en-US" sz="1200">
                  <a:solidFill>
                    <a:srgbClr val="575757"/>
                  </a:solidFill>
                  <a:latin typeface="Meiryo UI" panose="020B0604030504040204" pitchFamily="50" charset="-128"/>
                  <a:ea typeface="Meiryo UI" panose="020B0604030504040204" pitchFamily="50" charset="-128"/>
                </a:rPr>
                <a:t>）</a:t>
              </a:r>
              <a:endParaRPr kumimoji="1" lang="en-US" altLang="ja-JP" sz="1200">
                <a:solidFill>
                  <a:srgbClr val="575757"/>
                </a:solidFill>
                <a:latin typeface="Meiryo UI" panose="020B0604030504040204" pitchFamily="50" charset="-128"/>
                <a:ea typeface="Meiryo UI" panose="020B0604030504040204" pitchFamily="50" charset="-128"/>
              </a:endParaRPr>
            </a:p>
          </p:txBody>
        </p:sp>
        <p:cxnSp>
          <p:nvCxnSpPr>
            <p:cNvPr id="87" name="Straight Connector 10">
              <a:extLst>
                <a:ext uri="{FF2B5EF4-FFF2-40B4-BE49-F238E27FC236}">
                  <a16:creationId xmlns:a16="http://schemas.microsoft.com/office/drawing/2014/main" id="{2C767A9B-9758-1D14-8A1D-6FD674CD3774}"/>
                </a:ext>
              </a:extLst>
            </p:cNvPr>
            <p:cNvCxnSpPr>
              <a:cxnSpLocks/>
            </p:cNvCxnSpPr>
            <p:nvPr/>
          </p:nvCxnSpPr>
          <p:spPr>
            <a:xfrm>
              <a:off x="521913" y="2281106"/>
              <a:ext cx="226013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TextBox 141">
            <a:extLst>
              <a:ext uri="{FF2B5EF4-FFF2-40B4-BE49-F238E27FC236}">
                <a16:creationId xmlns:a16="http://schemas.microsoft.com/office/drawing/2014/main" id="{80BD96F6-30ED-71E2-6CB0-0210D26C538C}"/>
              </a:ext>
            </a:extLst>
          </p:cNvPr>
          <p:cNvSpPr txBox="1"/>
          <p:nvPr/>
        </p:nvSpPr>
        <p:spPr>
          <a:xfrm>
            <a:off x="3273469"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花形</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27" name="TextBox 141">
            <a:extLst>
              <a:ext uri="{FF2B5EF4-FFF2-40B4-BE49-F238E27FC236}">
                <a16:creationId xmlns:a16="http://schemas.microsoft.com/office/drawing/2014/main" id="{D7EFC8AA-CB46-500B-CBD1-37228572C48C}"/>
              </a:ext>
            </a:extLst>
          </p:cNvPr>
          <p:cNvSpPr txBox="1"/>
          <p:nvPr/>
        </p:nvSpPr>
        <p:spPr>
          <a:xfrm>
            <a:off x="641568"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問題児</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28" name="TextBox 141">
            <a:extLst>
              <a:ext uri="{FF2B5EF4-FFF2-40B4-BE49-F238E27FC236}">
                <a16:creationId xmlns:a16="http://schemas.microsoft.com/office/drawing/2014/main" id="{48EDF8B6-A96C-C573-964C-D23A9AB6C43B}"/>
              </a:ext>
            </a:extLst>
          </p:cNvPr>
          <p:cNvSpPr txBox="1"/>
          <p:nvPr/>
        </p:nvSpPr>
        <p:spPr>
          <a:xfrm>
            <a:off x="641812" y="5309620"/>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負け犬</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31" name="TextBox 141">
            <a:extLst>
              <a:ext uri="{FF2B5EF4-FFF2-40B4-BE49-F238E27FC236}">
                <a16:creationId xmlns:a16="http://schemas.microsoft.com/office/drawing/2014/main" id="{89A589F7-15F1-B2C8-9646-8B6CFDB14AC3}"/>
              </a:ext>
            </a:extLst>
          </p:cNvPr>
          <p:cNvSpPr txBox="1"/>
          <p:nvPr/>
        </p:nvSpPr>
        <p:spPr>
          <a:xfrm>
            <a:off x="3273470" y="5315241"/>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金のなる木</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32" name="TextBox 153">
            <a:extLst>
              <a:ext uri="{FF2B5EF4-FFF2-40B4-BE49-F238E27FC236}">
                <a16:creationId xmlns:a16="http://schemas.microsoft.com/office/drawing/2014/main" id="{75715935-41F0-65EE-5B17-CBE82A8FFB5D}"/>
              </a:ext>
            </a:extLst>
          </p:cNvPr>
          <p:cNvSpPr txBox="1"/>
          <p:nvPr/>
        </p:nvSpPr>
        <p:spPr>
          <a:xfrm>
            <a:off x="3200582" y="2315918"/>
            <a:ext cx="645699" cy="60604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solidFill>
                <a:latin typeface="Meiryo UI" panose="020B0604030504040204" pitchFamily="50" charset="-128"/>
                <a:ea typeface="Meiryo UI" panose="020B0604030504040204" pitchFamily="50" charset="-128"/>
              </a:rPr>
              <a:t>事業名</a:t>
            </a:r>
            <a:endParaRPr kumimoji="1" lang="en-US" altLang="ja-JP" sz="700">
              <a:solidFill>
                <a:schemeClr val="tx1"/>
              </a:solidFill>
              <a:latin typeface="Meiryo UI" panose="020B0604030504040204" pitchFamily="50" charset="-128"/>
              <a:ea typeface="Meiryo UI" panose="020B0604030504040204" pitchFamily="50" charset="-128"/>
            </a:endParaRPr>
          </a:p>
          <a:p>
            <a:pPr algn="ctr"/>
            <a:r>
              <a:rPr kumimoji="1" lang="ja-JP" altLang="en-US" sz="700">
                <a:solidFill>
                  <a:schemeClr val="tx1"/>
                </a:solidFill>
                <a:latin typeface="Meiryo UI" panose="020B0604030504040204" pitchFamily="50" charset="-128"/>
                <a:ea typeface="Meiryo UI" panose="020B0604030504040204" pitchFamily="50" charset="-128"/>
              </a:rPr>
              <a:t>売上構成比率</a:t>
            </a:r>
            <a:r>
              <a:rPr kumimoji="1" lang="en-US" altLang="ja-JP" sz="700">
                <a:solidFill>
                  <a:schemeClr val="tx1"/>
                </a:solidFill>
                <a:latin typeface="Meiryo UI" panose="020B0604030504040204" pitchFamily="50" charset="-128"/>
                <a:ea typeface="Meiryo UI" panose="020B0604030504040204" pitchFamily="50" charset="-128"/>
              </a:rPr>
              <a:t>(%)/</a:t>
            </a:r>
          </a:p>
          <a:p>
            <a:pPr algn="ctr"/>
            <a:r>
              <a:rPr kumimoji="1" lang="ja-JP" altLang="en-US" sz="700">
                <a:solidFill>
                  <a:schemeClr val="tx1"/>
                </a:solidFill>
                <a:latin typeface="Meiryo UI" panose="020B0604030504040204" pitchFamily="50" charset="-128"/>
                <a:ea typeface="Meiryo UI" panose="020B0604030504040204" pitchFamily="50" charset="-128"/>
              </a:rPr>
              <a:t>利益率</a:t>
            </a:r>
            <a:r>
              <a:rPr kumimoji="1" lang="en-US" altLang="ja-JP" sz="700">
                <a:solidFill>
                  <a:schemeClr val="tx1"/>
                </a:solidFill>
                <a:latin typeface="Meiryo UI" panose="020B0604030504040204" pitchFamily="50" charset="-128"/>
                <a:ea typeface="Meiryo UI" panose="020B0604030504040204" pitchFamily="50" charset="-128"/>
              </a:rPr>
              <a:t>(%)</a:t>
            </a:r>
          </a:p>
        </p:txBody>
      </p:sp>
      <p:sp>
        <p:nvSpPr>
          <p:cNvPr id="33" name="TextBox 141">
            <a:extLst>
              <a:ext uri="{FF2B5EF4-FFF2-40B4-BE49-F238E27FC236}">
                <a16:creationId xmlns:a16="http://schemas.microsoft.com/office/drawing/2014/main" id="{77274D78-BECE-4D0C-A39D-6A7DCDA4E9A0}"/>
              </a:ext>
            </a:extLst>
          </p:cNvPr>
          <p:cNvSpPr txBox="1"/>
          <p:nvPr/>
        </p:nvSpPr>
        <p:spPr>
          <a:xfrm>
            <a:off x="2480248" y="2503317"/>
            <a:ext cx="738796"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凡例</a:t>
            </a:r>
            <a:r>
              <a:rPr kumimoji="1" lang="en-US" altLang="ja-JP" sz="1200">
                <a:solidFill>
                  <a:schemeClr val="tx1"/>
                </a:solidFill>
                <a:latin typeface="Meiryo UI" panose="020B0604030504040204" pitchFamily="50" charset="-128"/>
                <a:ea typeface="Meiryo UI" panose="020B0604030504040204" pitchFamily="50" charset="-128"/>
              </a:rPr>
              <a:t>】</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 name="フリーフォーム: 図形 4">
            <a:extLst>
              <a:ext uri="{FF2B5EF4-FFF2-40B4-BE49-F238E27FC236}">
                <a16:creationId xmlns:a16="http://schemas.microsoft.com/office/drawing/2014/main" id="{370CFB82-7D33-1B99-9B68-FA26E7E38449}"/>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4" name="矢印: 右 3">
            <a:extLst>
              <a:ext uri="{FF2B5EF4-FFF2-40B4-BE49-F238E27FC236}">
                <a16:creationId xmlns:a16="http://schemas.microsoft.com/office/drawing/2014/main" id="{55B9FEB3-D447-2CD0-BC13-93EAB5B9AD9D}"/>
              </a:ext>
            </a:extLst>
          </p:cNvPr>
          <p:cNvSpPr/>
          <p:nvPr/>
        </p:nvSpPr>
        <p:spPr>
          <a:xfrm rot="12113774">
            <a:off x="2761427" y="3479103"/>
            <a:ext cx="421257" cy="337184"/>
          </a:xfrm>
          <a:prstGeom prst="rightArrow">
            <a:avLst/>
          </a:prstGeom>
          <a:solidFill>
            <a:schemeClr val="bg2"/>
          </a:solidFill>
          <a:ln w="9525" cap="rnd">
            <a:solidFill>
              <a:schemeClr val="bg1">
                <a:lumMod val="7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900">
              <a:solidFill>
                <a:schemeClr val="tx1"/>
              </a:solidFill>
              <a:latin typeface="Meiryo UI" panose="020B0604030504040204" pitchFamily="50" charset="-128"/>
              <a:ea typeface="Meiryo UI" panose="020B0604030504040204" pitchFamily="50" charset="-128"/>
            </a:endParaRPr>
          </a:p>
        </p:txBody>
      </p:sp>
      <p:sp>
        <p:nvSpPr>
          <p:cNvPr id="7" name="矢印: 右 6">
            <a:extLst>
              <a:ext uri="{FF2B5EF4-FFF2-40B4-BE49-F238E27FC236}">
                <a16:creationId xmlns:a16="http://schemas.microsoft.com/office/drawing/2014/main" id="{0CB5B5E8-5F47-2680-A13F-73C9D8191956}"/>
              </a:ext>
            </a:extLst>
          </p:cNvPr>
          <p:cNvSpPr/>
          <p:nvPr/>
        </p:nvSpPr>
        <p:spPr>
          <a:xfrm>
            <a:off x="2017360" y="3734006"/>
            <a:ext cx="421257" cy="337184"/>
          </a:xfrm>
          <a:prstGeom prst="rightArrow">
            <a:avLst/>
          </a:prstGeom>
          <a:solidFill>
            <a:schemeClr val="bg2"/>
          </a:solidFill>
          <a:ln w="9525" cap="rnd">
            <a:solidFill>
              <a:schemeClr val="bg1">
                <a:lumMod val="7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900">
              <a:solidFill>
                <a:schemeClr val="tx1"/>
              </a:solidFill>
              <a:latin typeface="Meiryo UI" panose="020B0604030504040204" pitchFamily="50" charset="-128"/>
              <a:ea typeface="Meiryo UI" panose="020B0604030504040204" pitchFamily="50" charset="-128"/>
            </a:endParaRPr>
          </a:p>
        </p:txBody>
      </p:sp>
      <p:sp>
        <p:nvSpPr>
          <p:cNvPr id="2" name="四角形: メモ 1">
            <a:extLst>
              <a:ext uri="{FF2B5EF4-FFF2-40B4-BE49-F238E27FC236}">
                <a16:creationId xmlns:a16="http://schemas.microsoft.com/office/drawing/2014/main" id="{3E49620C-E135-CF33-DEA3-F20705D9EC69}"/>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892427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a:extLst>
              <a:ext uri="{FF2B5EF4-FFF2-40B4-BE49-F238E27FC236}">
                <a16:creationId xmlns:a16="http://schemas.microsoft.com/office/drawing/2014/main" id="{E015B182-EF90-FC55-4161-1C92B7DEAEF9}"/>
              </a:ext>
            </a:extLst>
          </p:cNvPr>
          <p:cNvSpPr>
            <a:spLocks noGrp="1"/>
          </p:cNvSpPr>
          <p:nvPr>
            <p:ph type="title"/>
          </p:nvPr>
        </p:nvSpPr>
        <p:spPr>
          <a:xfrm>
            <a:off x="511875" y="242563"/>
            <a:ext cx="8883347" cy="166199"/>
          </a:xfrm>
        </p:spPr>
        <p:txBody>
          <a:bodyPr vert="horz"/>
          <a:lstStyle/>
          <a:p>
            <a:r>
              <a:rPr lang="en-US" altLang="ja-JP" sz="1200"/>
              <a:t>5.</a:t>
            </a:r>
            <a:r>
              <a:rPr lang="ja-JP" altLang="en-US" sz="1200"/>
              <a:t>推進体制</a:t>
            </a:r>
            <a:endParaRPr lang="ja-JP" altLang="en-US"/>
          </a:p>
        </p:txBody>
      </p:sp>
      <p:sp>
        <p:nvSpPr>
          <p:cNvPr id="31" name="テキスト プレースホルダー 30">
            <a:extLst>
              <a:ext uri="{FF2B5EF4-FFF2-40B4-BE49-F238E27FC236}">
                <a16:creationId xmlns:a16="http://schemas.microsoft.com/office/drawing/2014/main" id="{83897F95-E5D9-2C04-749A-5A8A46B4B196}"/>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165A99C8-A3E2-DB5D-D603-D582148F2820}"/>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0" name="フリーフォーム: 図形 9">
            <a:extLst>
              <a:ext uri="{FF2B5EF4-FFF2-40B4-BE49-F238E27FC236}">
                <a16:creationId xmlns:a16="http://schemas.microsoft.com/office/drawing/2014/main" id="{DD2CB02B-B818-87A5-42C9-862F3594316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1" name="フリーフォーム: 図形 10">
            <a:extLst>
              <a:ext uri="{FF2B5EF4-FFF2-40B4-BE49-F238E27FC236}">
                <a16:creationId xmlns:a16="http://schemas.microsoft.com/office/drawing/2014/main" id="{E1A16B09-68C4-9F08-AF9F-553BD60638C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2" name="フリーフォーム: 図形 11">
            <a:extLst>
              <a:ext uri="{FF2B5EF4-FFF2-40B4-BE49-F238E27FC236}">
                <a16:creationId xmlns:a16="http://schemas.microsoft.com/office/drawing/2014/main" id="{D13673C7-6E95-0B74-DCF3-D1F6F8E069C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15" name="正方形/長方形 14">
            <a:extLst>
              <a:ext uri="{FF2B5EF4-FFF2-40B4-BE49-F238E27FC236}">
                <a16:creationId xmlns:a16="http://schemas.microsoft.com/office/drawing/2014/main" id="{0A738AE4-8F0B-A711-3312-461968625F8D}"/>
              </a:ext>
            </a:extLst>
          </p:cNvPr>
          <p:cNvSpPr/>
          <p:nvPr/>
        </p:nvSpPr>
        <p:spPr>
          <a:xfrm>
            <a:off x="5165664"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コーポレートガバナンス強化の取組</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16" name="正方形/長方形 15">
            <a:extLst>
              <a:ext uri="{FF2B5EF4-FFF2-40B4-BE49-F238E27FC236}">
                <a16:creationId xmlns:a16="http://schemas.microsoft.com/office/drawing/2014/main" id="{63504B2A-2E9E-AB55-3E3D-172BB4EB5B21}"/>
              </a:ext>
            </a:extLst>
          </p:cNvPr>
          <p:cNvSpPr/>
          <p:nvPr/>
        </p:nvSpPr>
        <p:spPr>
          <a:xfrm>
            <a:off x="510778"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成果目標達成に向けた管理体制</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17" name="正方形/長方形 16">
            <a:extLst>
              <a:ext uri="{FF2B5EF4-FFF2-40B4-BE49-F238E27FC236}">
                <a16:creationId xmlns:a16="http://schemas.microsoft.com/office/drawing/2014/main" id="{3FEA07F1-D229-2D51-7054-D5DD2A2DEDCC}"/>
              </a:ext>
            </a:extLst>
          </p:cNvPr>
          <p:cNvSpPr/>
          <p:nvPr/>
        </p:nvSpPr>
        <p:spPr>
          <a:xfrm>
            <a:off x="5165664" y="2631663"/>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b="1">
                <a:solidFill>
                  <a:srgbClr val="575757"/>
                </a:solidFill>
                <a:latin typeface="Meiryo UI" panose="020B0604030504040204" pitchFamily="50" charset="-128"/>
                <a:ea typeface="Meiryo UI" panose="020B0604030504040204" pitchFamily="50" charset="-128"/>
              </a:rPr>
              <a:t>（下記の項目例等について、社内におけるガバナンス強化の取組を記載ください）</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19" name="四角形: 角を丸くする 18">
            <a:extLst>
              <a:ext uri="{FF2B5EF4-FFF2-40B4-BE49-F238E27FC236}">
                <a16:creationId xmlns:a16="http://schemas.microsoft.com/office/drawing/2014/main" id="{CE7972C5-5126-8C37-4E80-8336F6E83755}"/>
              </a:ext>
            </a:extLst>
          </p:cNvPr>
          <p:cNvSpPr/>
          <p:nvPr/>
        </p:nvSpPr>
        <p:spPr>
          <a:xfrm>
            <a:off x="5165664" y="2496465"/>
            <a:ext cx="2209797" cy="212996"/>
          </a:xfrm>
          <a:prstGeom prst="roundRect">
            <a:avLst>
              <a:gd name="adj" fmla="val 40234"/>
            </a:avLst>
          </a:prstGeom>
          <a:solidFill>
            <a:srgbClr val="002060"/>
          </a:solidFill>
          <a:ln>
            <a:noFill/>
          </a:ln>
        </p:spPr>
        <p:txBody>
          <a:bodyPr wrap="square" lIns="36000" rIns="36000" anchor="ctr">
            <a:noAutofit/>
          </a:bodyPr>
          <a:lstStyle/>
          <a:p>
            <a:pPr algn="ctr"/>
            <a:r>
              <a:rPr lang="ja-JP" altLang="en-US" sz="1200" b="1">
                <a:solidFill>
                  <a:schemeClr val="bg1"/>
                </a:solidFill>
                <a:latin typeface="Meiryo UI"/>
                <a:ea typeface="Meiryo UI"/>
              </a:rPr>
              <a:t>内部の取組</a:t>
            </a:r>
            <a:endParaRPr lang="en-US" altLang="ja-JP" sz="1200" b="1">
              <a:solidFill>
                <a:schemeClr val="bg1"/>
              </a:solidFill>
              <a:latin typeface="Meiryo UI"/>
              <a:ea typeface="Meiryo UI"/>
            </a:endParaRPr>
          </a:p>
        </p:txBody>
      </p:sp>
      <p:sp>
        <p:nvSpPr>
          <p:cNvPr id="20" name="正方形/長方形 19">
            <a:extLst>
              <a:ext uri="{FF2B5EF4-FFF2-40B4-BE49-F238E27FC236}">
                <a16:creationId xmlns:a16="http://schemas.microsoft.com/office/drawing/2014/main" id="{6067E478-E7A3-BD7A-9D82-0DD3816ADF4A}"/>
              </a:ext>
            </a:extLst>
          </p:cNvPr>
          <p:cNvSpPr/>
          <p:nvPr/>
        </p:nvSpPr>
        <p:spPr>
          <a:xfrm>
            <a:off x="5165664" y="4527012"/>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b="1">
                <a:solidFill>
                  <a:srgbClr val="575757"/>
                </a:solidFill>
                <a:latin typeface="Meiryo UI" panose="020B0604030504040204" pitchFamily="50" charset="-128"/>
                <a:ea typeface="Meiryo UI" panose="020B0604030504040204" pitchFamily="50" charset="-128"/>
              </a:rPr>
              <a:t>（下記の項目例等について、社外を巻き込んだガバナンス強化の取組を記載ください）</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82CF3D5D-808E-9B56-7413-C4483347ABEB}"/>
              </a:ext>
            </a:extLst>
          </p:cNvPr>
          <p:cNvSpPr/>
          <p:nvPr/>
        </p:nvSpPr>
        <p:spPr>
          <a:xfrm>
            <a:off x="5165664" y="4391814"/>
            <a:ext cx="2209797" cy="212996"/>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外部を巻き込んだ取組</a:t>
            </a:r>
            <a:endParaRPr kumimoji="1" lang="en-US" altLang="ja-JP" sz="1200" b="1">
              <a:solidFill>
                <a:schemeClr val="bg1"/>
              </a:solidFill>
              <a:latin typeface="Meiryo UI"/>
              <a:ea typeface="Meiryo UI"/>
            </a:endParaRPr>
          </a:p>
        </p:txBody>
      </p:sp>
      <p:sp>
        <p:nvSpPr>
          <p:cNvPr id="68" name="正方形/長方形 67">
            <a:extLst>
              <a:ext uri="{FF2B5EF4-FFF2-40B4-BE49-F238E27FC236}">
                <a16:creationId xmlns:a16="http://schemas.microsoft.com/office/drawing/2014/main" id="{6E4A110D-4EC9-1012-3F68-841886E61454}"/>
              </a:ext>
            </a:extLst>
          </p:cNvPr>
          <p:cNvSpPr/>
          <p:nvPr/>
        </p:nvSpPr>
        <p:spPr>
          <a:xfrm>
            <a:off x="1622548" y="2629547"/>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（会社全体・補助事業双方の成果目標（</a:t>
            </a:r>
            <a:r>
              <a:rPr kumimoji="1" lang="en-US" altLang="ja-JP" sz="1000">
                <a:solidFill>
                  <a:schemeClr val="tx1"/>
                </a:solidFill>
                <a:latin typeface="Meiryo UI" panose="020B0604030504040204" pitchFamily="50" charset="-128"/>
                <a:ea typeface="Meiryo UI" panose="020B0604030504040204" pitchFamily="50" charset="-128"/>
              </a:rPr>
              <a:t>KGI</a:t>
            </a:r>
            <a:r>
              <a:rPr kumimoji="1" lang="ja-JP" altLang="en-US" sz="1000">
                <a:solidFill>
                  <a:schemeClr val="tx1"/>
                </a:solidFill>
                <a:latin typeface="Meiryo UI" panose="020B0604030504040204" pitchFamily="50" charset="-128"/>
                <a:ea typeface="Meiryo UI" panose="020B0604030504040204" pitchFamily="50" charset="-128"/>
              </a:rPr>
              <a:t>）をどのように策定したか、その進捗を管理するために、どのような</a:t>
            </a:r>
            <a:r>
              <a:rPr kumimoji="1" lang="en-US" altLang="ja-JP" sz="1000">
                <a:solidFill>
                  <a:schemeClr val="tx1"/>
                </a:solidFill>
                <a:latin typeface="Meiryo UI" panose="020B0604030504040204" pitchFamily="50" charset="-128"/>
                <a:ea typeface="Meiryo UI" panose="020B0604030504040204" pitchFamily="50" charset="-128"/>
              </a:rPr>
              <a:t>KPI</a:t>
            </a:r>
            <a:r>
              <a:rPr kumimoji="1" lang="ja-JP" altLang="en-US" sz="1000">
                <a:solidFill>
                  <a:schemeClr val="tx1"/>
                </a:solidFill>
                <a:latin typeface="Meiryo UI" panose="020B0604030504040204" pitchFamily="50" charset="-128"/>
                <a:ea typeface="Meiryo UI" panose="020B0604030504040204" pitchFamily="50" charset="-128"/>
              </a:rPr>
              <a:t>を設定するかご記載ください）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FC053FD3-3A09-D814-FBA1-FA6AE468E98D}"/>
              </a:ext>
            </a:extLst>
          </p:cNvPr>
          <p:cNvSpPr/>
          <p:nvPr/>
        </p:nvSpPr>
        <p:spPr>
          <a:xfrm>
            <a:off x="1622548" y="3446499"/>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（実施・運用上の工夫点をご記載ください）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DD04C69B-78E8-7A99-5BDE-0481E20BBBD8}"/>
              </a:ext>
            </a:extLst>
          </p:cNvPr>
          <p:cNvSpPr/>
          <p:nvPr/>
        </p:nvSpPr>
        <p:spPr>
          <a:xfrm>
            <a:off x="1622548" y="4263451"/>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（達成状況をどの程度の頻度・方法で測定・評価するかをご記載ください）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F9FD8A52-63EB-5BE1-E618-FC3535B38632}"/>
              </a:ext>
            </a:extLst>
          </p:cNvPr>
          <p:cNvSpPr/>
          <p:nvPr/>
        </p:nvSpPr>
        <p:spPr>
          <a:xfrm>
            <a:off x="1622548" y="5080403"/>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（改善に向けた取組における工夫点をご記載ください）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63" name="フローチャート: 他ページ結合子 62">
            <a:extLst>
              <a:ext uri="{FF2B5EF4-FFF2-40B4-BE49-F238E27FC236}">
                <a16:creationId xmlns:a16="http://schemas.microsoft.com/office/drawing/2014/main" id="{F2E3793A-7FB7-A713-CB39-467D1B118ACF}"/>
              </a:ext>
            </a:extLst>
          </p:cNvPr>
          <p:cNvSpPr/>
          <p:nvPr/>
        </p:nvSpPr>
        <p:spPr>
          <a:xfrm>
            <a:off x="630962" y="2629547"/>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Plan</a:t>
            </a:r>
          </a:p>
        </p:txBody>
      </p:sp>
      <p:sp>
        <p:nvSpPr>
          <p:cNvPr id="64" name="フローチャート: 他ページ結合子 63">
            <a:extLst>
              <a:ext uri="{FF2B5EF4-FFF2-40B4-BE49-F238E27FC236}">
                <a16:creationId xmlns:a16="http://schemas.microsoft.com/office/drawing/2014/main" id="{ECD5C157-6E3E-8C11-C9B1-B443FFDBCE73}"/>
              </a:ext>
            </a:extLst>
          </p:cNvPr>
          <p:cNvSpPr/>
          <p:nvPr/>
        </p:nvSpPr>
        <p:spPr>
          <a:xfrm>
            <a:off x="630962" y="3446499"/>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Do</a:t>
            </a:r>
          </a:p>
        </p:txBody>
      </p:sp>
      <p:sp>
        <p:nvSpPr>
          <p:cNvPr id="65" name="フローチャート: 他ページ結合子 64">
            <a:extLst>
              <a:ext uri="{FF2B5EF4-FFF2-40B4-BE49-F238E27FC236}">
                <a16:creationId xmlns:a16="http://schemas.microsoft.com/office/drawing/2014/main" id="{DBC946B0-626E-18F5-0DFB-AA25095B27EF}"/>
              </a:ext>
            </a:extLst>
          </p:cNvPr>
          <p:cNvSpPr/>
          <p:nvPr/>
        </p:nvSpPr>
        <p:spPr>
          <a:xfrm>
            <a:off x="630962" y="4263451"/>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Check</a:t>
            </a:r>
          </a:p>
        </p:txBody>
      </p:sp>
      <p:sp>
        <p:nvSpPr>
          <p:cNvPr id="66" name="フローチャート: 他ページ結合子 65">
            <a:extLst>
              <a:ext uri="{FF2B5EF4-FFF2-40B4-BE49-F238E27FC236}">
                <a16:creationId xmlns:a16="http://schemas.microsoft.com/office/drawing/2014/main" id="{F90709A1-6870-C9B0-4F49-9A60F5778519}"/>
              </a:ext>
            </a:extLst>
          </p:cNvPr>
          <p:cNvSpPr/>
          <p:nvPr/>
        </p:nvSpPr>
        <p:spPr>
          <a:xfrm>
            <a:off x="630962" y="5080403"/>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Action</a:t>
            </a:r>
          </a:p>
        </p:txBody>
      </p:sp>
      <p:cxnSp>
        <p:nvCxnSpPr>
          <p:cNvPr id="73" name="コネクタ: カギ線 72">
            <a:extLst>
              <a:ext uri="{FF2B5EF4-FFF2-40B4-BE49-F238E27FC236}">
                <a16:creationId xmlns:a16="http://schemas.microsoft.com/office/drawing/2014/main" id="{E2259120-B8D1-DDB1-0496-C1044B006F03}"/>
              </a:ext>
            </a:extLst>
          </p:cNvPr>
          <p:cNvCxnSpPr>
            <a:cxnSpLocks/>
          </p:cNvCxnSpPr>
          <p:nvPr/>
        </p:nvCxnSpPr>
        <p:spPr>
          <a:xfrm rot="5400000" flipH="1">
            <a:off x="-508290" y="4232056"/>
            <a:ext cx="3206323" cy="14005"/>
          </a:xfrm>
          <a:prstGeom prst="bentConnector5">
            <a:avLst>
              <a:gd name="adj1" fmla="val -7130"/>
              <a:gd name="adj2" fmla="val 4212339"/>
              <a:gd name="adj3" fmla="val 10713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 name="フリーフォーム: 図形 3">
            <a:extLst>
              <a:ext uri="{FF2B5EF4-FFF2-40B4-BE49-F238E27FC236}">
                <a16:creationId xmlns:a16="http://schemas.microsoft.com/office/drawing/2014/main" id="{E69B19BF-4A1D-9AF8-29C4-E388B264E6E2}"/>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a:t>
            </a:r>
            <a:r>
              <a:rPr kumimoji="1" lang="ja-JP" altLang="en-US" sz="800" b="1">
                <a:solidFill>
                  <a:schemeClr val="bg1"/>
                </a:solidFill>
                <a:latin typeface="Meiryo UI" panose="020B0604030504040204" pitchFamily="50" charset="-128"/>
                <a:ea typeface="Meiryo UI" panose="020B0604030504040204" pitchFamily="50" charset="-128"/>
              </a:rPr>
              <a:t>ウ</a:t>
            </a:r>
          </a:p>
        </p:txBody>
      </p:sp>
      <p:sp>
        <p:nvSpPr>
          <p:cNvPr id="5" name="四角形: メモ 4">
            <a:extLst>
              <a:ext uri="{FF2B5EF4-FFF2-40B4-BE49-F238E27FC236}">
                <a16:creationId xmlns:a16="http://schemas.microsoft.com/office/drawing/2014/main" id="{0B129BF0-3051-59CF-A170-0061985FD814}"/>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059001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C5036E2-31D5-2668-AFC3-61A6E7ED190C}"/>
              </a:ext>
            </a:extLst>
          </p:cNvPr>
          <p:cNvSpPr>
            <a:spLocks noGrp="1"/>
          </p:cNvSpPr>
          <p:nvPr>
            <p:ph type="body" sz="quarter" idx="13"/>
          </p:nvPr>
        </p:nvSpPr>
        <p:spPr/>
        <p:txBody>
          <a:bodyPr/>
          <a:lstStyle/>
          <a:p>
            <a:r>
              <a:rPr lang="ja-JP" altLang="en-US">
                <a:solidFill>
                  <a:schemeClr val="bg1"/>
                </a:solidFill>
              </a:rPr>
              <a:t>②　</a:t>
            </a:r>
            <a:r>
              <a:rPr kumimoji="1" lang="ja-JP" altLang="en-US" sz="3200" b="1">
                <a:solidFill>
                  <a:schemeClr val="bg1"/>
                </a:solidFill>
                <a:latin typeface="Trebuchet MS" panose="020B0603020202020204" pitchFamily="34" charset="0"/>
                <a:ea typeface="Meiryo UI" panose="020B0604030504040204" pitchFamily="50" charset="-128"/>
              </a:rPr>
              <a:t>補助事業について</a:t>
            </a:r>
          </a:p>
        </p:txBody>
      </p:sp>
    </p:spTree>
    <p:custDataLst>
      <p:tags r:id="rId1"/>
    </p:custDataLst>
    <p:extLst>
      <p:ext uri="{BB962C8B-B14F-4D97-AF65-F5344CB8AC3E}">
        <p14:creationId xmlns:p14="http://schemas.microsoft.com/office/powerpoint/2010/main" val="1724795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77AE3-AC03-32ED-AA8F-F27EF288E11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8454613-D954-87AB-E024-365ECD035635}"/>
              </a:ext>
            </a:extLst>
          </p:cNvPr>
          <p:cNvSpPr>
            <a:spLocks noGrp="1"/>
          </p:cNvSpPr>
          <p:nvPr>
            <p:ph type="body" sz="quarter" idx="15"/>
          </p:nvPr>
        </p:nvSpPr>
        <p:spPr/>
        <p:txBody>
          <a:bodyPr/>
          <a:lstStyle/>
          <a:p>
            <a:endParaRPr kumimoji="1" lang="ja-JP" altLang="en-US"/>
          </a:p>
        </p:txBody>
      </p:sp>
      <p:sp>
        <p:nvSpPr>
          <p:cNvPr id="3" name="タイトル 2">
            <a:extLst>
              <a:ext uri="{FF2B5EF4-FFF2-40B4-BE49-F238E27FC236}">
                <a16:creationId xmlns:a16="http://schemas.microsoft.com/office/drawing/2014/main" id="{181DB407-2F0D-F06E-0762-D48446B1F213}"/>
              </a:ext>
            </a:extLst>
          </p:cNvPr>
          <p:cNvSpPr>
            <a:spLocks noGrp="1"/>
          </p:cNvSpPr>
          <p:nvPr>
            <p:ph type="title"/>
          </p:nvPr>
        </p:nvSpPr>
        <p:spPr/>
        <p:txBody>
          <a:bodyPr vert="horz"/>
          <a:lstStyle/>
          <a:p>
            <a:r>
              <a:rPr lang="ja-JP" altLang="en-US" sz="1200"/>
              <a:t>１</a:t>
            </a:r>
            <a:r>
              <a:rPr lang="en-US" altLang="ja-JP" sz="1200"/>
              <a:t>.</a:t>
            </a:r>
            <a:r>
              <a:rPr lang="ja-JP" altLang="en-US" sz="1200"/>
              <a:t>補助事業の概要</a:t>
            </a:r>
            <a:endParaRPr kumimoji="1" lang="ja-JP" altLang="en-US"/>
          </a:p>
        </p:txBody>
      </p:sp>
      <p:sp>
        <p:nvSpPr>
          <p:cNvPr id="8" name="正方形/長方形 7">
            <a:extLst>
              <a:ext uri="{FF2B5EF4-FFF2-40B4-BE49-F238E27FC236}">
                <a16:creationId xmlns:a16="http://schemas.microsoft.com/office/drawing/2014/main" id="{CF315A07-885B-DD19-BC73-DF9BE1C9B667}"/>
              </a:ext>
            </a:extLst>
          </p:cNvPr>
          <p:cNvSpPr/>
          <p:nvPr/>
        </p:nvSpPr>
        <p:spPr>
          <a:xfrm>
            <a:off x="1528693" y="1827313"/>
            <a:ext cx="5980236" cy="46712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（補助事業の背景・目的および、現在抱えている課題感についてもご記載ください。）</a:t>
            </a:r>
          </a:p>
        </p:txBody>
      </p:sp>
      <p:sp>
        <p:nvSpPr>
          <p:cNvPr id="18" name="正方形/長方形 17">
            <a:extLst>
              <a:ext uri="{FF2B5EF4-FFF2-40B4-BE49-F238E27FC236}">
                <a16:creationId xmlns:a16="http://schemas.microsoft.com/office/drawing/2014/main" id="{C6D9C6DB-2ECB-A292-DD71-BE23B37BBC73}"/>
              </a:ext>
            </a:extLst>
          </p:cNvPr>
          <p:cNvSpPr/>
          <p:nvPr/>
        </p:nvSpPr>
        <p:spPr>
          <a:xfrm>
            <a:off x="510777" y="5064843"/>
            <a:ext cx="1020071" cy="1606759"/>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目標値</a:t>
            </a:r>
          </a:p>
        </p:txBody>
      </p:sp>
      <p:graphicFrame>
        <p:nvGraphicFramePr>
          <p:cNvPr id="19" name="表 15">
            <a:extLst>
              <a:ext uri="{FF2B5EF4-FFF2-40B4-BE49-F238E27FC236}">
                <a16:creationId xmlns:a16="http://schemas.microsoft.com/office/drawing/2014/main" id="{1C5DA04F-77DB-5AC7-D077-31BFFE90DE87}"/>
              </a:ext>
            </a:extLst>
          </p:cNvPr>
          <p:cNvGraphicFramePr>
            <a:graphicFrameLocks noGrp="1"/>
          </p:cNvGraphicFramePr>
          <p:nvPr/>
        </p:nvGraphicFramePr>
        <p:xfrm>
          <a:off x="1610686" y="5064842"/>
          <a:ext cx="7781341" cy="1606759"/>
        </p:xfrm>
        <a:graphic>
          <a:graphicData uri="http://schemas.openxmlformats.org/drawingml/2006/table">
            <a:tbl>
              <a:tblPr firstRow="1" bandRow="1">
                <a:tableStyleId>{5C22544A-7EE6-4342-B048-85BDC9FD1C3A}</a:tableStyleId>
              </a:tblPr>
              <a:tblGrid>
                <a:gridCol w="2334655">
                  <a:extLst>
                    <a:ext uri="{9D8B030D-6E8A-4147-A177-3AD203B41FA5}">
                      <a16:colId xmlns:a16="http://schemas.microsoft.com/office/drawing/2014/main" val="574974242"/>
                    </a:ext>
                  </a:extLst>
                </a:gridCol>
                <a:gridCol w="2723343">
                  <a:extLst>
                    <a:ext uri="{9D8B030D-6E8A-4147-A177-3AD203B41FA5}">
                      <a16:colId xmlns:a16="http://schemas.microsoft.com/office/drawing/2014/main" val="2166087666"/>
                    </a:ext>
                  </a:extLst>
                </a:gridCol>
                <a:gridCol w="2723343">
                  <a:extLst>
                    <a:ext uri="{9D8B030D-6E8A-4147-A177-3AD203B41FA5}">
                      <a16:colId xmlns:a16="http://schemas.microsoft.com/office/drawing/2014/main" val="2826815550"/>
                    </a:ext>
                  </a:extLst>
                </a:gridCol>
              </a:tblGrid>
              <a:tr h="358563">
                <a:tc>
                  <a:txBody>
                    <a:bodyPr/>
                    <a:lstStyle/>
                    <a:p>
                      <a:pPr algn="ctr"/>
                      <a:r>
                        <a:rPr kumimoji="1" lang="ja-JP" altLang="en-US" sz="900">
                          <a:solidFill>
                            <a:schemeClr val="tx1"/>
                          </a:solidFill>
                          <a:latin typeface="Meiryo UI" panose="020B0604030504040204" pitchFamily="50" charset="-128"/>
                          <a:ea typeface="Meiryo UI" panose="020B0604030504040204" pitchFamily="50" charset="-128"/>
                        </a:rPr>
                        <a:t>項目</a:t>
                      </a:r>
                      <a:endPar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tc>
                  <a:txBody>
                    <a:bodyPr/>
                    <a:lstStyle/>
                    <a:p>
                      <a:pPr algn="ctr"/>
                      <a:r>
                        <a:rPr kumimoji="1" lang="ja-JP" altLang="en-US"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基準年度</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事業化報告</a:t>
                      </a:r>
                      <a:r>
                        <a:rPr kumimoji="1" lang="en-US" altLang="ja-JP"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a:t>
                      </a:r>
                      <a:r>
                        <a:rPr kumimoji="1" lang="ja-JP" altLang="en-US"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年目</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extLst>
                  <a:ext uri="{0D108BD9-81ED-4DB2-BD59-A6C34878D82A}">
                    <a16:rowId xmlns:a16="http://schemas.microsoft.com/office/drawing/2014/main" val="3721737215"/>
                  </a:ext>
                </a:extLst>
              </a:tr>
              <a:tr h="312049">
                <a:tc>
                  <a:txBody>
                    <a:bodyPr/>
                    <a:lstStyle/>
                    <a:p>
                      <a:pPr algn="ctr"/>
                      <a:r>
                        <a:rPr kumimoji="1" lang="ja-JP" altLang="en-US" sz="900" b="1">
                          <a:latin typeface="Meiryo UI" panose="020B0604030504040204" pitchFamily="50" charset="-128"/>
                          <a:ea typeface="Meiryo UI" panose="020B0604030504040204" pitchFamily="50" charset="-128"/>
                        </a:rPr>
                        <a:t>労働生産性</a:t>
                      </a:r>
                      <a:endParaRPr kumimoji="1" lang="en-US" altLang="ja-JP" sz="900" b="1">
                        <a:latin typeface="Meiryo UI" panose="020B0604030504040204" pitchFamily="50" charset="-128"/>
                        <a:ea typeface="Meiryo UI" panose="020B0604030504040204" pitchFamily="50" charset="-128"/>
                      </a:endParaRPr>
                    </a:p>
                    <a:p>
                      <a:pPr algn="ctr"/>
                      <a:r>
                        <a:rPr kumimoji="1" lang="ja-JP" altLang="en-US" sz="900" b="1">
                          <a:latin typeface="Meiryo UI" panose="020B0604030504040204" pitchFamily="50" charset="-128"/>
                          <a:ea typeface="Meiryo UI" panose="020B0604030504040204" pitchFamily="50" charset="-128"/>
                        </a:rPr>
                        <a:t>（単位：千円</a:t>
                      </a:r>
                      <a:r>
                        <a:rPr kumimoji="1" lang="en-US" altLang="ja-JP" sz="900" b="1">
                          <a:latin typeface="Meiryo UI" panose="020B0604030504040204" pitchFamily="50" charset="-128"/>
                          <a:ea typeface="Meiryo UI" panose="020B0604030504040204" pitchFamily="50" charset="-128"/>
                        </a:rPr>
                        <a:t>/</a:t>
                      </a:r>
                      <a:r>
                        <a:rPr kumimoji="1" lang="ja-JP" altLang="en-US" sz="900" b="1">
                          <a:latin typeface="Meiryo UI" panose="020B0604030504040204" pitchFamily="50" charset="-128"/>
                          <a:ea typeface="Meiryo UI" panose="020B0604030504040204" pitchFamily="50" charset="-128"/>
                        </a:rPr>
                        <a:t>人）</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a:latin typeface="Meiryo UI" panose="020B0604030504040204" pitchFamily="50" charset="-128"/>
                          <a:ea typeface="Meiryo UI" panose="020B0604030504040204" pitchFamily="50" charset="-128"/>
                        </a:rPr>
                        <a:t>XX</a:t>
                      </a:r>
                      <a:endParaRPr kumimoji="1" lang="ja-JP" altLang="en-US" sz="900">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a:latin typeface="Meiryo UI" panose="020B0604030504040204" pitchFamily="50" charset="-128"/>
                          <a:ea typeface="Meiryo UI" panose="020B0604030504040204" pitchFamily="50" charset="-128"/>
                        </a:rPr>
                        <a:t>XX</a:t>
                      </a:r>
                    </a:p>
                    <a:p>
                      <a:pPr algn="ctr"/>
                      <a:r>
                        <a:rPr kumimoji="1" lang="ja-JP" altLang="en-US" sz="900">
                          <a:latin typeface="Meiryo UI" panose="020B0604030504040204" pitchFamily="50" charset="-128"/>
                          <a:ea typeface="Meiryo UI" panose="020B0604030504040204" pitchFamily="50" charset="-128"/>
                        </a:rPr>
                        <a:t>（年平均上昇率＋</a:t>
                      </a:r>
                      <a:r>
                        <a:rPr kumimoji="1" lang="en-US" altLang="ja-JP" sz="900">
                          <a:latin typeface="Meiryo UI" panose="020B0604030504040204" pitchFamily="50" charset="-128"/>
                          <a:ea typeface="Meiryo UI" panose="020B0604030504040204" pitchFamily="50" charset="-128"/>
                        </a:rPr>
                        <a:t>XX</a:t>
                      </a:r>
                      <a:r>
                        <a:rPr kumimoji="1" lang="ja-JP" altLang="en-US" sz="900">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312049">
                <a:tc>
                  <a:txBody>
                    <a:bodyPr/>
                    <a:lstStyle/>
                    <a:p>
                      <a:pPr algn="ctr" defTabSz="914400">
                        <a:lnSpc>
                          <a:spcPct val="110000"/>
                        </a:lnSpc>
                      </a:pPr>
                      <a:r>
                        <a:rPr lang="ja-JP" altLang="en-US" sz="900" b="1">
                          <a:solidFill>
                            <a:schemeClr val="tx1"/>
                          </a:solidFill>
                          <a:latin typeface="Meiryo UI"/>
                          <a:ea typeface="Meiryo UI"/>
                        </a:rPr>
                        <a:t>従業員</a:t>
                      </a:r>
                      <a:r>
                        <a:rPr lang="en-US" altLang="ja-JP" sz="900" b="1">
                          <a:solidFill>
                            <a:schemeClr val="tx1"/>
                          </a:solidFill>
                          <a:latin typeface="Meiryo UI"/>
                          <a:ea typeface="Meiryo UI"/>
                        </a:rPr>
                        <a:t>1</a:t>
                      </a:r>
                      <a:r>
                        <a:rPr lang="ja-JP" altLang="en-US" sz="900" b="1">
                          <a:solidFill>
                            <a:schemeClr val="tx1"/>
                          </a:solidFill>
                          <a:latin typeface="Meiryo UI"/>
                          <a:ea typeface="Meiryo UI"/>
                        </a:rPr>
                        <a:t>人あたり給与支給総額</a:t>
                      </a:r>
                      <a:br>
                        <a:rPr lang="en-US" altLang="ja-JP" sz="900" b="1">
                          <a:solidFill>
                            <a:schemeClr val="tx1"/>
                          </a:solidFill>
                          <a:latin typeface="Meiryo UI"/>
                          <a:ea typeface="Meiryo UI"/>
                        </a:rPr>
                      </a:br>
                      <a:r>
                        <a:rPr lang="ja-JP" altLang="en-US" sz="900" b="1">
                          <a:solidFill>
                            <a:schemeClr val="tx1"/>
                          </a:solidFill>
                          <a:latin typeface="Meiryo UI"/>
                          <a:ea typeface="Meiryo UI"/>
                        </a:rPr>
                        <a:t>（単位：千円</a:t>
                      </a:r>
                      <a:r>
                        <a:rPr lang="en-US" altLang="ja-JP" sz="900" b="1">
                          <a:solidFill>
                            <a:schemeClr val="tx1"/>
                          </a:solidFill>
                          <a:latin typeface="Meiryo UI"/>
                          <a:ea typeface="Meiryo UI"/>
                        </a:rPr>
                        <a:t>/</a:t>
                      </a:r>
                      <a:r>
                        <a:rPr lang="ja-JP" altLang="en-US" sz="900" b="1">
                          <a:solidFill>
                            <a:schemeClr val="tx1"/>
                          </a:solidFill>
                          <a:latin typeface="Meiryo UI"/>
                          <a:ea typeface="Meiryo UI"/>
                        </a:rPr>
                        <a:t>人）</a:t>
                      </a:r>
                      <a:endParaRPr kumimoji="1" lang="en-US" altLang="ja-JP" sz="900" b="1">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a:solidFill>
                            <a:schemeClr val="tx1"/>
                          </a:solidFill>
                          <a:latin typeface="Meiryo UI" panose="020B0604030504040204" pitchFamily="50" charset="-128"/>
                          <a:ea typeface="Meiryo UI" panose="020B0604030504040204" pitchFamily="50" charset="-128"/>
                        </a:rPr>
                        <a:t>XX</a:t>
                      </a: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eiryo UI" panose="020B0604030504040204" pitchFamily="50" charset="-128"/>
                          <a:ea typeface="Meiryo UI" panose="020B0604030504040204" pitchFamily="50" charset="-128"/>
                        </a:rPr>
                        <a:t>（年平均上昇率＋</a:t>
                      </a: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9398420"/>
                  </a:ext>
                </a:extLst>
              </a:tr>
              <a:tr h="312049">
                <a:tc>
                  <a:txBody>
                    <a:bodyPr/>
                    <a:lstStyle/>
                    <a:p>
                      <a:pPr algn="ctr" defTabSz="914400">
                        <a:lnSpc>
                          <a:spcPct val="110000"/>
                        </a:lnSpc>
                      </a:pPr>
                      <a:r>
                        <a:rPr kumimoji="1" lang="ja-JP" altLang="en-US" sz="900" b="1">
                          <a:solidFill>
                            <a:schemeClr val="tx1"/>
                          </a:solidFill>
                          <a:latin typeface="Meiryo UI"/>
                          <a:ea typeface="Meiryo UI"/>
                        </a:rPr>
                        <a:t>役員１人あたり給与支給総額</a:t>
                      </a:r>
                      <a:br>
                        <a:rPr kumimoji="1" lang="en-US" altLang="ja-JP" sz="900" b="1">
                          <a:solidFill>
                            <a:schemeClr val="tx1"/>
                          </a:solidFill>
                          <a:latin typeface="Meiryo UI"/>
                          <a:ea typeface="Meiryo UI"/>
                        </a:rPr>
                      </a:br>
                      <a:r>
                        <a:rPr lang="ja-JP" altLang="en-US" sz="900" b="1">
                          <a:solidFill>
                            <a:schemeClr val="tx1"/>
                          </a:solidFill>
                          <a:latin typeface="Meiryo UI"/>
                          <a:ea typeface="Meiryo UI"/>
                        </a:rPr>
                        <a:t>（単位：千円</a:t>
                      </a:r>
                      <a:r>
                        <a:rPr lang="en-US" altLang="ja-JP" sz="900" b="1">
                          <a:solidFill>
                            <a:schemeClr val="tx1"/>
                          </a:solidFill>
                          <a:latin typeface="Meiryo UI"/>
                          <a:ea typeface="Meiryo UI"/>
                        </a:rPr>
                        <a:t>/</a:t>
                      </a:r>
                      <a:r>
                        <a:rPr lang="ja-JP" altLang="en-US" sz="900" b="1">
                          <a:solidFill>
                            <a:schemeClr val="tx1"/>
                          </a:solidFill>
                          <a:latin typeface="Meiryo UI"/>
                          <a:ea typeface="Meiryo UI"/>
                        </a:rPr>
                        <a:t>人）</a:t>
                      </a:r>
                      <a:endParaRPr kumimoji="1" lang="en-US" altLang="ja-JP" sz="900" b="1">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p>
                    <a:p>
                      <a:pPr algn="ctr"/>
                      <a:r>
                        <a:rPr kumimoji="1" lang="ja-JP" altLang="en-US" sz="900">
                          <a:solidFill>
                            <a:schemeClr val="tx1"/>
                          </a:solidFill>
                          <a:latin typeface="Meiryo UI" panose="020B0604030504040204" pitchFamily="50" charset="-128"/>
                          <a:ea typeface="Meiryo UI" panose="020B0604030504040204" pitchFamily="50" charset="-128"/>
                        </a:rPr>
                        <a:t>（年平均上昇率＋</a:t>
                      </a: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839736695"/>
                  </a:ext>
                </a:extLst>
              </a:tr>
              <a:tr h="312049">
                <a:tc>
                  <a:txBody>
                    <a:bodyPr/>
                    <a:lstStyle/>
                    <a:p>
                      <a:pPr algn="ctr" defTabSz="914400">
                        <a:lnSpc>
                          <a:spcPct val="110000"/>
                        </a:lnSpc>
                      </a:pPr>
                      <a:r>
                        <a:rPr kumimoji="1" lang="ja-JP" altLang="en-US" sz="900" b="1">
                          <a:solidFill>
                            <a:schemeClr val="tx1"/>
                          </a:solidFill>
                          <a:latin typeface="Meiryo UI"/>
                          <a:ea typeface="Meiryo UI"/>
                        </a:rPr>
                        <a:t>補助事業に係る従業員数</a:t>
                      </a:r>
                      <a:br>
                        <a:rPr kumimoji="1" lang="en-US" altLang="ja-JP" sz="900" b="1">
                          <a:solidFill>
                            <a:schemeClr val="tx1"/>
                          </a:solidFill>
                          <a:latin typeface="Meiryo UI"/>
                          <a:ea typeface="Meiryo UI"/>
                        </a:rPr>
                      </a:br>
                      <a:r>
                        <a:rPr kumimoji="1" lang="ja-JP" altLang="en-US" sz="900" b="1">
                          <a:solidFill>
                            <a:schemeClr val="tx1"/>
                          </a:solidFill>
                          <a:latin typeface="Meiryo UI"/>
                          <a:ea typeface="Meiryo UI"/>
                        </a:rPr>
                        <a:t>（単位：人）</a:t>
                      </a:r>
                      <a:endParaRPr kumimoji="1" lang="en-US" altLang="ja-JP" sz="900" b="1">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190298"/>
                  </a:ext>
                </a:extLst>
              </a:tr>
            </a:tbl>
          </a:graphicData>
        </a:graphic>
      </p:graphicFrame>
      <p:sp>
        <p:nvSpPr>
          <p:cNvPr id="14" name="正方形/長方形 13">
            <a:extLst>
              <a:ext uri="{FF2B5EF4-FFF2-40B4-BE49-F238E27FC236}">
                <a16:creationId xmlns:a16="http://schemas.microsoft.com/office/drawing/2014/main" id="{476B8EBF-EFCE-BE41-0B5C-70C9A4FA6E70}"/>
              </a:ext>
            </a:extLst>
          </p:cNvPr>
          <p:cNvSpPr/>
          <p:nvPr/>
        </p:nvSpPr>
        <p:spPr>
          <a:xfrm>
            <a:off x="510777" y="1825210"/>
            <a:ext cx="1020071" cy="46923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補助事業の背景・目的</a:t>
            </a:r>
          </a:p>
        </p:txBody>
      </p:sp>
      <p:sp>
        <p:nvSpPr>
          <p:cNvPr id="24" name="正方形/長方形 23">
            <a:extLst>
              <a:ext uri="{FF2B5EF4-FFF2-40B4-BE49-F238E27FC236}">
                <a16:creationId xmlns:a16="http://schemas.microsoft.com/office/drawing/2014/main" id="{F2925B43-0491-7A4C-31C0-D541B36F740A}"/>
              </a:ext>
            </a:extLst>
          </p:cNvPr>
          <p:cNvSpPr/>
          <p:nvPr/>
        </p:nvSpPr>
        <p:spPr>
          <a:xfrm>
            <a:off x="7400441" y="1825210"/>
            <a:ext cx="852808" cy="46923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事業費</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（補助額）</a:t>
            </a:r>
          </a:p>
        </p:txBody>
      </p:sp>
      <p:sp>
        <p:nvSpPr>
          <p:cNvPr id="25" name="正方形/長方形 24">
            <a:extLst>
              <a:ext uri="{FF2B5EF4-FFF2-40B4-BE49-F238E27FC236}">
                <a16:creationId xmlns:a16="http://schemas.microsoft.com/office/drawing/2014/main" id="{848838DB-B230-3005-82AD-148D829A97BD}"/>
              </a:ext>
            </a:extLst>
          </p:cNvPr>
          <p:cNvSpPr/>
          <p:nvPr/>
        </p:nvSpPr>
        <p:spPr>
          <a:xfrm>
            <a:off x="8253249" y="1825210"/>
            <a:ext cx="1159444"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err="1">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百万円</a:t>
            </a:r>
            <a:endParaRPr kumimoji="1" lang="en-US" altLang="ja-JP" sz="120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百万円）</a:t>
            </a:r>
          </a:p>
        </p:txBody>
      </p:sp>
      <p:cxnSp>
        <p:nvCxnSpPr>
          <p:cNvPr id="26" name="直線コネクタ 25">
            <a:extLst>
              <a:ext uri="{FF2B5EF4-FFF2-40B4-BE49-F238E27FC236}">
                <a16:creationId xmlns:a16="http://schemas.microsoft.com/office/drawing/2014/main" id="{5F3D8045-D134-3A20-80AB-F29BCF05D691}"/>
              </a:ext>
            </a:extLst>
          </p:cNvPr>
          <p:cNvCxnSpPr>
            <a:cxnSpLocks/>
          </p:cNvCxnSpPr>
          <p:nvPr/>
        </p:nvCxnSpPr>
        <p:spPr>
          <a:xfrm flipH="1">
            <a:off x="1528693" y="2298041"/>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3F21E246-ECC6-A14F-653B-41FC77ABD587}"/>
              </a:ext>
            </a:extLst>
          </p:cNvPr>
          <p:cNvCxnSpPr>
            <a:cxnSpLocks/>
          </p:cNvCxnSpPr>
          <p:nvPr/>
        </p:nvCxnSpPr>
        <p:spPr>
          <a:xfrm flipH="1">
            <a:off x="1528693" y="4949620"/>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6BC16382-45F8-9A47-D84D-3FFFCA770767}"/>
              </a:ext>
            </a:extLst>
          </p:cNvPr>
          <p:cNvSpPr/>
          <p:nvPr/>
        </p:nvSpPr>
        <p:spPr>
          <a:xfrm>
            <a:off x="8101281" y="1"/>
            <a:ext cx="1804719" cy="334047"/>
          </a:xfrm>
          <a:prstGeom prst="rect">
            <a:avLst/>
          </a:prstGeom>
          <a:solidFill>
            <a:srgbClr val="DBEEF4"/>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a:solidFill>
                  <a:srgbClr val="575757"/>
                </a:solidFill>
                <a:latin typeface="Meiryo UI" panose="020B0604030504040204" pitchFamily="50" charset="-128"/>
                <a:ea typeface="Meiryo UI" panose="020B0604030504040204" pitchFamily="50" charset="-128"/>
              </a:rPr>
              <a:t>HP</a:t>
            </a:r>
            <a:r>
              <a:rPr kumimoji="1" lang="ja-JP" altLang="en-US" sz="900">
                <a:solidFill>
                  <a:srgbClr val="575757"/>
                </a:solidFill>
                <a:latin typeface="Meiryo UI" panose="020B0604030504040204" pitchFamily="50" charset="-128"/>
                <a:ea typeface="Meiryo UI" panose="020B0604030504040204" pitchFamily="50" charset="-128"/>
              </a:rPr>
              <a:t>上で掲載します</a:t>
            </a:r>
          </a:p>
        </p:txBody>
      </p:sp>
      <p:sp>
        <p:nvSpPr>
          <p:cNvPr id="2052" name="正方形/長方形 2051">
            <a:extLst>
              <a:ext uri="{FF2B5EF4-FFF2-40B4-BE49-F238E27FC236}">
                <a16:creationId xmlns:a16="http://schemas.microsoft.com/office/drawing/2014/main" id="{FC4FD978-4AFC-0BDE-67C4-31F75A27AB6C}"/>
              </a:ext>
            </a:extLst>
          </p:cNvPr>
          <p:cNvSpPr/>
          <p:nvPr/>
        </p:nvSpPr>
        <p:spPr>
          <a:xfrm>
            <a:off x="1528693" y="2392478"/>
            <a:ext cx="4546643" cy="260352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（設備投資の内容をご記載ください。）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（設備投資が課題を解決し得ること、労働生産性向上につながる点もご記載ください。）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（写真等を活用し、設備投資内容が伝わりやすいよう工夫ください。）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053" name="正方形/長方形 2052">
            <a:extLst>
              <a:ext uri="{FF2B5EF4-FFF2-40B4-BE49-F238E27FC236}">
                <a16:creationId xmlns:a16="http://schemas.microsoft.com/office/drawing/2014/main" id="{DA8B37E9-DE7A-9C25-E51C-144D5FAD16DB}"/>
              </a:ext>
            </a:extLst>
          </p:cNvPr>
          <p:cNvSpPr/>
          <p:nvPr/>
        </p:nvSpPr>
        <p:spPr>
          <a:xfrm>
            <a:off x="510777" y="2387556"/>
            <a:ext cx="1020071" cy="2526260"/>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設備投資の</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内容</a:t>
            </a:r>
          </a:p>
        </p:txBody>
      </p:sp>
      <p:sp>
        <p:nvSpPr>
          <p:cNvPr id="2059" name="正方形/長方形 2058">
            <a:extLst>
              <a:ext uri="{FF2B5EF4-FFF2-40B4-BE49-F238E27FC236}">
                <a16:creationId xmlns:a16="http://schemas.microsoft.com/office/drawing/2014/main" id="{604BD0F3-F141-06DA-AE37-A7E9B5C3D126}"/>
              </a:ext>
            </a:extLst>
          </p:cNvPr>
          <p:cNvSpPr/>
          <p:nvPr/>
        </p:nvSpPr>
        <p:spPr>
          <a:xfrm>
            <a:off x="6323309" y="2443265"/>
            <a:ext cx="3080570" cy="2440264"/>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写真等</a:t>
            </a:r>
          </a:p>
        </p:txBody>
      </p:sp>
      <p:sp>
        <p:nvSpPr>
          <p:cNvPr id="5" name="四角形: メモ 4">
            <a:extLst>
              <a:ext uri="{FF2B5EF4-FFF2-40B4-BE49-F238E27FC236}">
                <a16:creationId xmlns:a16="http://schemas.microsoft.com/office/drawing/2014/main" id="{1492EEF9-96EB-948D-E8E9-47BD380E11D8}"/>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23635696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2830459-84A8-F568-C21B-43CFD7829638}"/>
              </a:ext>
            </a:extLst>
          </p:cNvPr>
          <p:cNvSpPr>
            <a:spLocks noGrp="1"/>
          </p:cNvSpPr>
          <p:nvPr>
            <p:ph type="title"/>
          </p:nvPr>
        </p:nvSpPr>
        <p:spPr>
          <a:xfrm>
            <a:off x="511875" y="239100"/>
            <a:ext cx="8883347" cy="166199"/>
          </a:xfrm>
        </p:spPr>
        <p:txBody>
          <a:bodyPr vert="horz"/>
          <a:lstStyle/>
          <a:p>
            <a:r>
              <a:rPr lang="ja-JP" altLang="en-US" sz="1200"/>
              <a:t>２</a:t>
            </a:r>
            <a:r>
              <a:rPr lang="en-US" altLang="ja-JP" sz="1200"/>
              <a:t>.</a:t>
            </a:r>
            <a:r>
              <a:rPr lang="ja-JP" altLang="en-US" sz="1200"/>
              <a:t>先進性・成長性／製品・生産方式等の優位性確保</a:t>
            </a:r>
            <a:endParaRPr lang="ja-JP" altLang="en-US"/>
          </a:p>
        </p:txBody>
      </p:sp>
      <p:sp>
        <p:nvSpPr>
          <p:cNvPr id="4" name="テキスト プレースホルダー 3">
            <a:extLst>
              <a:ext uri="{FF2B5EF4-FFF2-40B4-BE49-F238E27FC236}">
                <a16:creationId xmlns:a16="http://schemas.microsoft.com/office/drawing/2014/main" id="{350D40CB-6BBC-A596-EB71-90430F09C317}"/>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04E60973-F76E-FAA0-FB1B-28416003EA1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A9A51E21-6415-2355-2DA7-8F13376CA80A}"/>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a:t>
            </a:r>
          </a:p>
        </p:txBody>
      </p:sp>
      <p:sp>
        <p:nvSpPr>
          <p:cNvPr id="11" name="フリーフォーム: 図形 10">
            <a:extLst>
              <a:ext uri="{FF2B5EF4-FFF2-40B4-BE49-F238E27FC236}">
                <a16:creationId xmlns:a16="http://schemas.microsoft.com/office/drawing/2014/main" id="{58DDD755-D7DF-97C7-BAF4-3862F26A3BC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2" name="フリーフォーム: 図形 11">
            <a:extLst>
              <a:ext uri="{FF2B5EF4-FFF2-40B4-BE49-F238E27FC236}">
                <a16:creationId xmlns:a16="http://schemas.microsoft.com/office/drawing/2014/main" id="{B727C671-6ACF-6567-5116-A954B9DFEA9F}"/>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3" name="フリーフォーム: 図形 12">
            <a:extLst>
              <a:ext uri="{FF2B5EF4-FFF2-40B4-BE49-F238E27FC236}">
                <a16:creationId xmlns:a16="http://schemas.microsoft.com/office/drawing/2014/main" id="{EFA6B211-E4EE-2C2D-C56D-BF9577272764}"/>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19" name="正方形/長方形 18">
            <a:extLst>
              <a:ext uri="{FF2B5EF4-FFF2-40B4-BE49-F238E27FC236}">
                <a16:creationId xmlns:a16="http://schemas.microsoft.com/office/drawing/2014/main" id="{A8F110BB-C951-463D-067E-98A209BC04FC}"/>
              </a:ext>
            </a:extLst>
          </p:cNvPr>
          <p:cNvSpPr/>
          <p:nvPr/>
        </p:nvSpPr>
        <p:spPr>
          <a:xfrm>
            <a:off x="510777" y="3002809"/>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売り手</a:t>
            </a:r>
          </a:p>
        </p:txBody>
      </p:sp>
      <p:sp>
        <p:nvSpPr>
          <p:cNvPr id="20" name="正方形/長方形 19">
            <a:extLst>
              <a:ext uri="{FF2B5EF4-FFF2-40B4-BE49-F238E27FC236}">
                <a16:creationId xmlns:a16="http://schemas.microsoft.com/office/drawing/2014/main" id="{ECCB545D-45F6-18FE-1D84-859A8D107309}"/>
              </a:ext>
            </a:extLst>
          </p:cNvPr>
          <p:cNvSpPr/>
          <p:nvPr/>
        </p:nvSpPr>
        <p:spPr>
          <a:xfrm>
            <a:off x="3200052" y="4874318"/>
            <a:ext cx="793389" cy="18032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代替品</a:t>
            </a:r>
          </a:p>
        </p:txBody>
      </p:sp>
      <p:sp>
        <p:nvSpPr>
          <p:cNvPr id="22" name="正方形/長方形 21">
            <a:extLst>
              <a:ext uri="{FF2B5EF4-FFF2-40B4-BE49-F238E27FC236}">
                <a16:creationId xmlns:a16="http://schemas.microsoft.com/office/drawing/2014/main" id="{9D72CE1B-6CF4-124C-250B-C4953C6C3EE6}"/>
              </a:ext>
            </a:extLst>
          </p:cNvPr>
          <p:cNvSpPr/>
          <p:nvPr/>
        </p:nvSpPr>
        <p:spPr>
          <a:xfrm>
            <a:off x="3200053" y="3667561"/>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（競合他社の状況を記載ください。</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マーケットの状況、競合他社の状況、各社の製品・サービスの差別化要素、購買力の大きさ等）</a:t>
            </a:r>
          </a:p>
        </p:txBody>
      </p:sp>
      <p:sp>
        <p:nvSpPr>
          <p:cNvPr id="23" name="正方形/長方形 22">
            <a:extLst>
              <a:ext uri="{FF2B5EF4-FFF2-40B4-BE49-F238E27FC236}">
                <a16:creationId xmlns:a16="http://schemas.microsoft.com/office/drawing/2014/main" id="{6DD0ADC6-D28F-C9CF-79C1-06DD1DC7F295}"/>
              </a:ext>
            </a:extLst>
          </p:cNvPr>
          <p:cNvSpPr/>
          <p:nvPr/>
        </p:nvSpPr>
        <p:spPr>
          <a:xfrm>
            <a:off x="7632699"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（ターゲットとするマーケットの買い手の動向について記載ください。</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生活傾向の変容や需要の変化、ニーズの多様化等）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0160155-6F0D-7E13-277E-F5C691D31FE3}"/>
              </a:ext>
            </a:extLst>
          </p:cNvPr>
          <p:cNvSpPr/>
          <p:nvPr/>
        </p:nvSpPr>
        <p:spPr>
          <a:xfrm>
            <a:off x="3200053" y="2280477"/>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（ターゲットとするマーケットへ参入する際の障壁について記載ください。</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スイッチングコスト、初期投資、人材のケイパビリティ等）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49035078-7335-D314-ED06-CC54492BB8AD}"/>
              </a:ext>
            </a:extLst>
          </p:cNvPr>
          <p:cNvSpPr/>
          <p:nvPr/>
        </p:nvSpPr>
        <p:spPr>
          <a:xfrm>
            <a:off x="510777"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（ターゲットとするマーケットの売り手について記載ください。</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業者の数、独占技術の有無等）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2687FBE-11DA-DCCC-AD2B-F542DC741A39}"/>
              </a:ext>
            </a:extLst>
          </p:cNvPr>
          <p:cNvSpPr/>
          <p:nvPr/>
        </p:nvSpPr>
        <p:spPr>
          <a:xfrm>
            <a:off x="3200053" y="5054645"/>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（ターゲットとするマーケットの代替品となり得るサービスについて記載ください。）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4380F21-28AF-62DF-F7CA-F06704111CA3}"/>
              </a:ext>
            </a:extLst>
          </p:cNvPr>
          <p:cNvSpPr/>
          <p:nvPr/>
        </p:nvSpPr>
        <p:spPr>
          <a:xfrm>
            <a:off x="7632699" y="3002809"/>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買い手</a:t>
            </a:r>
          </a:p>
        </p:txBody>
      </p:sp>
      <p:sp>
        <p:nvSpPr>
          <p:cNvPr id="14" name="正方形/長方形 13">
            <a:extLst>
              <a:ext uri="{FF2B5EF4-FFF2-40B4-BE49-F238E27FC236}">
                <a16:creationId xmlns:a16="http://schemas.microsoft.com/office/drawing/2014/main" id="{4ADA0D8E-2CA0-8851-6815-E7903D5D383A}"/>
              </a:ext>
            </a:extLst>
          </p:cNvPr>
          <p:cNvSpPr/>
          <p:nvPr/>
        </p:nvSpPr>
        <p:spPr>
          <a:xfrm>
            <a:off x="3200051" y="3471161"/>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競合他社</a:t>
            </a:r>
          </a:p>
        </p:txBody>
      </p:sp>
      <p:sp>
        <p:nvSpPr>
          <p:cNvPr id="16" name="正方形/長方形 15">
            <a:extLst>
              <a:ext uri="{FF2B5EF4-FFF2-40B4-BE49-F238E27FC236}">
                <a16:creationId xmlns:a16="http://schemas.microsoft.com/office/drawing/2014/main" id="{61925D73-9828-6D33-516C-7009E8F93E17}"/>
              </a:ext>
            </a:extLst>
          </p:cNvPr>
          <p:cNvSpPr/>
          <p:nvPr/>
        </p:nvSpPr>
        <p:spPr>
          <a:xfrm>
            <a:off x="3200051" y="2082821"/>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新規参入</a:t>
            </a:r>
          </a:p>
        </p:txBody>
      </p:sp>
      <p:sp>
        <p:nvSpPr>
          <p:cNvPr id="21" name="矢印: 右 20">
            <a:extLst>
              <a:ext uri="{FF2B5EF4-FFF2-40B4-BE49-F238E27FC236}">
                <a16:creationId xmlns:a16="http://schemas.microsoft.com/office/drawing/2014/main" id="{82234B22-3C5A-E4E1-4D12-9EA5C30CE3DA}"/>
              </a:ext>
            </a:extLst>
          </p:cNvPr>
          <p:cNvSpPr/>
          <p:nvPr/>
        </p:nvSpPr>
        <p:spPr>
          <a:xfrm>
            <a:off x="2750999" y="4042611"/>
            <a:ext cx="296830"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7" name="矢印: 右 26">
            <a:extLst>
              <a:ext uri="{FF2B5EF4-FFF2-40B4-BE49-F238E27FC236}">
                <a16:creationId xmlns:a16="http://schemas.microsoft.com/office/drawing/2014/main" id="{B0459637-5526-D4DA-4D36-9309023DC36B}"/>
              </a:ext>
            </a:extLst>
          </p:cNvPr>
          <p:cNvSpPr/>
          <p:nvPr/>
        </p:nvSpPr>
        <p:spPr>
          <a:xfrm flipH="1">
            <a:off x="7191468" y="4042611"/>
            <a:ext cx="296830"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8" name="矢印: 右 27">
            <a:extLst>
              <a:ext uri="{FF2B5EF4-FFF2-40B4-BE49-F238E27FC236}">
                <a16:creationId xmlns:a16="http://schemas.microsoft.com/office/drawing/2014/main" id="{5A07742C-2763-948F-21B9-06BC1F9C908B}"/>
              </a:ext>
            </a:extLst>
          </p:cNvPr>
          <p:cNvSpPr/>
          <p:nvPr/>
        </p:nvSpPr>
        <p:spPr>
          <a:xfrm rot="16200000" flipH="1">
            <a:off x="5012054" y="3317516"/>
            <a:ext cx="223013"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30" name="矢印: 右 29">
            <a:extLst>
              <a:ext uri="{FF2B5EF4-FFF2-40B4-BE49-F238E27FC236}">
                <a16:creationId xmlns:a16="http://schemas.microsoft.com/office/drawing/2014/main" id="{DA14CD2E-BE24-67E3-3AD2-F3A45AFDE65B}"/>
              </a:ext>
            </a:extLst>
          </p:cNvPr>
          <p:cNvSpPr/>
          <p:nvPr/>
        </p:nvSpPr>
        <p:spPr>
          <a:xfrm rot="5400000" flipH="1" flipV="1">
            <a:off x="5012054" y="4722804"/>
            <a:ext cx="223013"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5" name="四角形: メモ 4">
            <a:extLst>
              <a:ext uri="{FF2B5EF4-FFF2-40B4-BE49-F238E27FC236}">
                <a16:creationId xmlns:a16="http://schemas.microsoft.com/office/drawing/2014/main" id="{52464E7B-D6F2-429D-2E16-32439AD05670}"/>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3788728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52192-7312-2A91-EFB6-10B5AD692930}"/>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5DDB2352-31F0-D0C9-B7D7-D919A2D754D4}"/>
              </a:ext>
            </a:extLst>
          </p:cNvPr>
          <p:cNvSpPr>
            <a:spLocks noGrp="1"/>
          </p:cNvSpPr>
          <p:nvPr>
            <p:ph type="title"/>
          </p:nvPr>
        </p:nvSpPr>
        <p:spPr>
          <a:xfrm>
            <a:off x="511875" y="242563"/>
            <a:ext cx="8883347" cy="166199"/>
          </a:xfrm>
        </p:spPr>
        <p:txBody>
          <a:bodyPr vert="horz"/>
          <a:lstStyle/>
          <a:p>
            <a:r>
              <a:rPr lang="ja-JP" altLang="en-US"/>
              <a:t>２</a:t>
            </a:r>
            <a:r>
              <a:rPr lang="en-US" altLang="ja-JP" sz="1200"/>
              <a:t>.</a:t>
            </a:r>
            <a:r>
              <a:rPr lang="ja-JP" altLang="en-US" sz="1200"/>
              <a:t>先進性・成長性／労働生産性向上の見込み</a:t>
            </a:r>
            <a:endParaRPr lang="ja-JP" altLang="en-US"/>
          </a:p>
        </p:txBody>
      </p:sp>
      <p:sp>
        <p:nvSpPr>
          <p:cNvPr id="4" name="テキスト プレースホルダー 3">
            <a:extLst>
              <a:ext uri="{FF2B5EF4-FFF2-40B4-BE49-F238E27FC236}">
                <a16:creationId xmlns:a16="http://schemas.microsoft.com/office/drawing/2014/main" id="{C9253C9B-31B4-6AEE-0CAA-1FBB0964C003}"/>
              </a:ext>
            </a:extLst>
          </p:cNvPr>
          <p:cNvSpPr>
            <a:spLocks noGrp="1"/>
          </p:cNvSpPr>
          <p:nvPr>
            <p:ph type="body" sz="quarter" idx="15"/>
          </p:nvPr>
        </p:nvSpPr>
        <p:spPr/>
        <p:txBody>
          <a:bodyPr/>
          <a:lstStyle/>
          <a:p>
            <a:endParaRPr lang="ja-JP" altLang="en-US"/>
          </a:p>
        </p:txBody>
      </p:sp>
      <p:sp>
        <p:nvSpPr>
          <p:cNvPr id="9" name="正方形/長方形 8">
            <a:extLst>
              <a:ext uri="{FF2B5EF4-FFF2-40B4-BE49-F238E27FC236}">
                <a16:creationId xmlns:a16="http://schemas.microsoft.com/office/drawing/2014/main" id="{1F419C16-8EC3-6403-E710-15FECACE1AE7}"/>
              </a:ext>
            </a:extLst>
          </p:cNvPr>
          <p:cNvSpPr/>
          <p:nvPr/>
        </p:nvSpPr>
        <p:spPr>
          <a:xfrm>
            <a:off x="371124" y="3996487"/>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労働生産性</a:t>
            </a:r>
            <a:endPar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矢印: 左 9">
            <a:extLst>
              <a:ext uri="{FF2B5EF4-FFF2-40B4-BE49-F238E27FC236}">
                <a16:creationId xmlns:a16="http://schemas.microsoft.com/office/drawing/2014/main" id="{2BD9CA1F-45A1-61ED-D4AD-8ED6851853D2}"/>
              </a:ext>
            </a:extLst>
          </p:cNvPr>
          <p:cNvSpPr/>
          <p:nvPr/>
        </p:nvSpPr>
        <p:spPr>
          <a:xfrm>
            <a:off x="1398899" y="4050329"/>
            <a:ext cx="516155" cy="516155"/>
          </a:xfrm>
          <a:prstGeom prst="leftArrow">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13072DFA-43AB-54B4-F072-C6AF92B44718}"/>
              </a:ext>
            </a:extLst>
          </p:cNvPr>
          <p:cNvGrpSpPr/>
          <p:nvPr/>
        </p:nvGrpSpPr>
        <p:grpSpPr>
          <a:xfrm>
            <a:off x="1979916" y="3614333"/>
            <a:ext cx="1169279" cy="1388147"/>
            <a:chOff x="2130395" y="3614333"/>
            <a:chExt cx="1018800" cy="1388147"/>
          </a:xfrm>
        </p:grpSpPr>
        <p:sp>
          <p:nvSpPr>
            <p:cNvPr id="11" name="正方形/長方形 10">
              <a:extLst>
                <a:ext uri="{FF2B5EF4-FFF2-40B4-BE49-F238E27FC236}">
                  <a16:creationId xmlns:a16="http://schemas.microsoft.com/office/drawing/2014/main" id="{B0C7F26D-E037-C566-0C2E-B195FA165FF3}"/>
                </a:ext>
              </a:extLst>
            </p:cNvPr>
            <p:cNvSpPr/>
            <p:nvPr/>
          </p:nvSpPr>
          <p:spPr>
            <a:xfrm>
              <a:off x="2130395" y="4284587"/>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BC272C1B-7316-0B4A-D6DE-F2A0FB31AE9E}"/>
                </a:ext>
              </a:extLst>
            </p:cNvPr>
            <p:cNvSpPr/>
            <p:nvPr/>
          </p:nvSpPr>
          <p:spPr>
            <a:xfrm>
              <a:off x="2130395" y="3614333"/>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付加価値額</a:t>
              </a:r>
              <a:endPar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a:t>
              </a:r>
              <a:r>
                <a:rPr kumimoji="1" lang="en-US" altLang="ja-JP" sz="1200" b="1" i="0" u="none" strike="noStrike" kern="100">
                  <a:solidFill>
                    <a:schemeClr val="bg1"/>
                  </a:solidFill>
                  <a:effectLst/>
                  <a:latin typeface="Meiryo UI" panose="020B0604030504040204" pitchFamily="50" charset="-128"/>
                  <a:ea typeface="Meiryo UI" panose="020B0604030504040204" pitchFamily="50" charset="-128"/>
                </a:rPr>
                <a:t>XX</a:t>
              </a: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百万円</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045F487C-694F-FA5D-24C8-3400E73F2A86}"/>
                </a:ext>
              </a:extLst>
            </p:cNvPr>
            <p:cNvSpPr/>
            <p:nvPr/>
          </p:nvSpPr>
          <p:spPr>
            <a:xfrm>
              <a:off x="2130395" y="4378287"/>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労働量</a:t>
              </a:r>
              <a:endPar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a:t>
              </a:r>
              <a:r>
                <a:rPr kumimoji="1" lang="en-US" altLang="ja-JP" sz="1200" b="1" i="0" u="none" strike="noStrike" kern="100">
                  <a:solidFill>
                    <a:schemeClr val="bg1"/>
                  </a:solidFill>
                  <a:effectLst/>
                  <a:latin typeface="Meiryo UI" panose="020B0604030504040204" pitchFamily="50" charset="-128"/>
                  <a:ea typeface="Meiryo UI" panose="020B0604030504040204" pitchFamily="50" charset="-128"/>
                </a:rPr>
                <a:t>XX</a:t>
              </a: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人</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sp>
        <p:nvSpPr>
          <p:cNvPr id="14" name="四角形: 角を丸くする 13">
            <a:extLst>
              <a:ext uri="{FF2B5EF4-FFF2-40B4-BE49-F238E27FC236}">
                <a16:creationId xmlns:a16="http://schemas.microsoft.com/office/drawing/2014/main" id="{767DC589-9A1B-7276-575B-4777C3F31646}"/>
              </a:ext>
            </a:extLst>
          </p:cNvPr>
          <p:cNvSpPr/>
          <p:nvPr/>
        </p:nvSpPr>
        <p:spPr>
          <a:xfrm>
            <a:off x="409731" y="4549590"/>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a:t>
            </a:r>
            <a:r>
              <a:rPr kumimoji="1" lang="en-US" altLang="ja-JP" sz="1200" b="1">
                <a:solidFill>
                  <a:schemeClr val="bg1"/>
                </a:solidFill>
                <a:latin typeface="Meiryo UI"/>
                <a:ea typeface="Meiryo UI"/>
              </a:rPr>
              <a:t>x%</a:t>
            </a:r>
          </a:p>
        </p:txBody>
      </p:sp>
      <p:cxnSp>
        <p:nvCxnSpPr>
          <p:cNvPr id="17" name="直線矢印コネクタ 16">
            <a:extLst>
              <a:ext uri="{FF2B5EF4-FFF2-40B4-BE49-F238E27FC236}">
                <a16:creationId xmlns:a16="http://schemas.microsoft.com/office/drawing/2014/main" id="{FF323B9D-9395-4D66-3537-1BB0FEAE2D92}"/>
              </a:ext>
            </a:extLst>
          </p:cNvPr>
          <p:cNvCxnSpPr>
            <a:cxnSpLocks/>
          </p:cNvCxnSpPr>
          <p:nvPr/>
        </p:nvCxnSpPr>
        <p:spPr>
          <a:xfrm>
            <a:off x="3491183" y="429649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CBEB613-1A8A-92AD-2AFE-E3319A194C6F}"/>
              </a:ext>
            </a:extLst>
          </p:cNvPr>
          <p:cNvSpPr/>
          <p:nvPr/>
        </p:nvSpPr>
        <p:spPr>
          <a:xfrm>
            <a:off x="3491183" y="2329543"/>
            <a:ext cx="5771105" cy="190546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（付加価値額変動</a:t>
            </a:r>
            <a:r>
              <a:rPr kumimoji="1" lang="ja-JP" altLang="en-US" sz="120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sp>
        <p:nvSpPr>
          <p:cNvPr id="19" name="正方形/長方形 18">
            <a:extLst>
              <a:ext uri="{FF2B5EF4-FFF2-40B4-BE49-F238E27FC236}">
                <a16:creationId xmlns:a16="http://schemas.microsoft.com/office/drawing/2014/main" id="{22DA318F-D9CA-8590-52F8-8748C1F584A3}"/>
              </a:ext>
            </a:extLst>
          </p:cNvPr>
          <p:cNvSpPr/>
          <p:nvPr/>
        </p:nvSpPr>
        <p:spPr>
          <a:xfrm>
            <a:off x="3491183" y="4498263"/>
            <a:ext cx="5771105" cy="172303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（労働量変動</a:t>
            </a:r>
            <a:r>
              <a:rPr kumimoji="1" lang="ja-JP" altLang="en-US" sz="120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cxnSp>
        <p:nvCxnSpPr>
          <p:cNvPr id="20" name="直線矢印コネクタ 19">
            <a:extLst>
              <a:ext uri="{FF2B5EF4-FFF2-40B4-BE49-F238E27FC236}">
                <a16:creationId xmlns:a16="http://schemas.microsoft.com/office/drawing/2014/main" id="{3DA06E60-ECA6-B2CF-56FC-B9A50412E9A1}"/>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B8AD73C-F4AE-141C-A3EB-42FFAD6D3080}"/>
              </a:ext>
            </a:extLst>
          </p:cNvPr>
          <p:cNvSpPr txBox="1"/>
          <p:nvPr/>
        </p:nvSpPr>
        <p:spPr>
          <a:xfrm>
            <a:off x="380177" y="1967872"/>
            <a:ext cx="2959744" cy="4384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労働生産性向上の見込み</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（基準年度と</a:t>
            </a:r>
            <a:r>
              <a:rPr kumimoji="1" lang="zh-TW" altLang="en-US" sz="1200" dirty="0">
                <a:solidFill>
                  <a:schemeClr val="tx1"/>
                </a:solidFill>
                <a:latin typeface="Meiryo UI" panose="020B0604030504040204" pitchFamily="50" charset="-128"/>
                <a:ea typeface="Meiryo UI" panose="020B0604030504040204" pitchFamily="50" charset="-128"/>
              </a:rPr>
              <a:t>事業化報告</a:t>
            </a:r>
            <a:r>
              <a:rPr kumimoji="1" lang="en-US" altLang="zh-TW" sz="1200" dirty="0">
                <a:solidFill>
                  <a:schemeClr val="tx1"/>
                </a:solidFill>
                <a:latin typeface="Meiryo UI" panose="020B0604030504040204" pitchFamily="50" charset="-128"/>
                <a:ea typeface="Meiryo UI" panose="020B0604030504040204" pitchFamily="50" charset="-128"/>
              </a:rPr>
              <a:t>3</a:t>
            </a:r>
            <a:r>
              <a:rPr kumimoji="1" lang="zh-TW" altLang="en-US" sz="1200" dirty="0">
                <a:solidFill>
                  <a:schemeClr val="tx1"/>
                </a:solidFill>
                <a:latin typeface="Meiryo UI" panose="020B0604030504040204" pitchFamily="50" charset="-128"/>
                <a:ea typeface="Meiryo UI" panose="020B0604030504040204" pitchFamily="50" charset="-128"/>
              </a:rPr>
              <a:t>年目</a:t>
            </a:r>
            <a:r>
              <a:rPr kumimoji="1" lang="ja-JP" altLang="en-US" sz="1200" dirty="0">
                <a:solidFill>
                  <a:schemeClr val="tx1"/>
                </a:solidFill>
                <a:latin typeface="Meiryo UI" panose="020B0604030504040204" pitchFamily="50" charset="-128"/>
                <a:ea typeface="Meiryo UI" panose="020B0604030504040204" pitchFamily="50" charset="-128"/>
              </a:rPr>
              <a:t>比較）</a:t>
            </a:r>
          </a:p>
        </p:txBody>
      </p:sp>
      <p:sp>
        <p:nvSpPr>
          <p:cNvPr id="22" name="テキスト ボックス 21">
            <a:extLst>
              <a:ext uri="{FF2B5EF4-FFF2-40B4-BE49-F238E27FC236}">
                <a16:creationId xmlns:a16="http://schemas.microsoft.com/office/drawing/2014/main" id="{B22AC8E6-4804-9729-3FEF-21588220E472}"/>
              </a:ext>
            </a:extLst>
          </p:cNvPr>
          <p:cNvSpPr txBox="1"/>
          <p:nvPr/>
        </p:nvSpPr>
        <p:spPr>
          <a:xfrm>
            <a:off x="3491182" y="1967872"/>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付加価値額および労働量変動の考え方・根拠</a:t>
            </a:r>
          </a:p>
        </p:txBody>
      </p:sp>
      <p:sp>
        <p:nvSpPr>
          <p:cNvPr id="24" name="フリーフォーム: 図形 23">
            <a:extLst>
              <a:ext uri="{FF2B5EF4-FFF2-40B4-BE49-F238E27FC236}">
                <a16:creationId xmlns:a16="http://schemas.microsoft.com/office/drawing/2014/main" id="{EFBC77F2-4B40-DB1C-56DC-8CBD0623D39A}"/>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26" name="フリーフォーム: 図形 25">
            <a:extLst>
              <a:ext uri="{FF2B5EF4-FFF2-40B4-BE49-F238E27FC236}">
                <a16:creationId xmlns:a16="http://schemas.microsoft.com/office/drawing/2014/main" id="{1B194DEB-D06F-A742-341B-0C38AAB3934D}"/>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27" name="フリーフォーム: 図形 26">
            <a:extLst>
              <a:ext uri="{FF2B5EF4-FFF2-40B4-BE49-F238E27FC236}">
                <a16:creationId xmlns:a16="http://schemas.microsoft.com/office/drawing/2014/main" id="{C9AC956C-C142-5C3C-FBD1-E6E05DA6A48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A5661168-D055-16DA-FB0B-77ECA69B15C8}"/>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29" name="四角形: 角を丸くする 28">
            <a:extLst>
              <a:ext uri="{FF2B5EF4-FFF2-40B4-BE49-F238E27FC236}">
                <a16:creationId xmlns:a16="http://schemas.microsoft.com/office/drawing/2014/main" id="{AED7515C-5705-4C24-63F9-330F9F942EDF}"/>
              </a:ext>
            </a:extLst>
          </p:cNvPr>
          <p:cNvSpPr/>
          <p:nvPr/>
        </p:nvSpPr>
        <p:spPr>
          <a:xfrm>
            <a:off x="3484080" y="2209854"/>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付加価値額変動理由</a:t>
            </a:r>
            <a:endParaRPr kumimoji="1" lang="en-US" altLang="ja-JP" sz="1200" b="1">
              <a:solidFill>
                <a:schemeClr val="bg1"/>
              </a:solidFill>
              <a:latin typeface="Meiryo UI"/>
              <a:ea typeface="Meiryo UI"/>
            </a:endParaRPr>
          </a:p>
        </p:txBody>
      </p:sp>
      <p:sp>
        <p:nvSpPr>
          <p:cNvPr id="30" name="四角形: 角を丸くする 29">
            <a:extLst>
              <a:ext uri="{FF2B5EF4-FFF2-40B4-BE49-F238E27FC236}">
                <a16:creationId xmlns:a16="http://schemas.microsoft.com/office/drawing/2014/main" id="{4384ADEC-F35C-D998-8F95-960DAFE4F028}"/>
              </a:ext>
            </a:extLst>
          </p:cNvPr>
          <p:cNvSpPr/>
          <p:nvPr/>
        </p:nvSpPr>
        <p:spPr>
          <a:xfrm>
            <a:off x="3484080" y="4352922"/>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労働量変動理由</a:t>
            </a:r>
            <a:endParaRPr kumimoji="1" lang="en-US" altLang="ja-JP" sz="1200" b="1">
              <a:solidFill>
                <a:schemeClr val="bg1"/>
              </a:solidFill>
              <a:latin typeface="Meiryo UI"/>
              <a:ea typeface="Meiryo UI"/>
            </a:endParaRPr>
          </a:p>
        </p:txBody>
      </p:sp>
      <p:graphicFrame>
        <p:nvGraphicFramePr>
          <p:cNvPr id="32" name="表 15">
            <a:extLst>
              <a:ext uri="{FF2B5EF4-FFF2-40B4-BE49-F238E27FC236}">
                <a16:creationId xmlns:a16="http://schemas.microsoft.com/office/drawing/2014/main" id="{41506D97-DB07-87CE-CAA8-63F431C31945}"/>
              </a:ext>
            </a:extLst>
          </p:cNvPr>
          <p:cNvGraphicFramePr>
            <a:graphicFrameLocks noGrp="1"/>
          </p:cNvGraphicFramePr>
          <p:nvPr>
            <p:extLst>
              <p:ext uri="{D42A27DB-BD31-4B8C-83A1-F6EECF244321}">
                <p14:modId xmlns:p14="http://schemas.microsoft.com/office/powerpoint/2010/main" val="3235439190"/>
              </p:ext>
            </p:extLst>
          </p:nvPr>
        </p:nvGraphicFramePr>
        <p:xfrm>
          <a:off x="3556045" y="2627866"/>
          <a:ext cx="3384000" cy="15552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574974242"/>
                    </a:ext>
                  </a:extLst>
                </a:gridCol>
                <a:gridCol w="1152000">
                  <a:extLst>
                    <a:ext uri="{9D8B030D-6E8A-4147-A177-3AD203B41FA5}">
                      <a16:colId xmlns:a16="http://schemas.microsoft.com/office/drawing/2014/main" val="2830091423"/>
                    </a:ext>
                  </a:extLst>
                </a:gridCol>
                <a:gridCol w="1152000">
                  <a:extLst>
                    <a:ext uri="{9D8B030D-6E8A-4147-A177-3AD203B41FA5}">
                      <a16:colId xmlns:a16="http://schemas.microsoft.com/office/drawing/2014/main" val="2166087666"/>
                    </a:ext>
                  </a:extLst>
                </a:gridCol>
              </a:tblGrid>
              <a:tr h="183513">
                <a:tc>
                  <a:txBody>
                    <a:bodyPr/>
                    <a:lstStyle/>
                    <a:p>
                      <a:pPr algn="ctr"/>
                      <a:r>
                        <a:rPr kumimoji="1" lang="ja-JP" altLang="en-US" sz="1100">
                          <a:latin typeface="Meiryo UI" panose="020B0604030504040204" pitchFamily="50" charset="-128"/>
                          <a:ea typeface="Meiryo UI" panose="020B0604030504040204" pitchFamily="50" charset="-128"/>
                        </a:rPr>
                        <a:t>単位：百万円</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基準年度</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事業化報告</a:t>
                      </a:r>
                      <a:r>
                        <a:rPr kumimoji="1" lang="en-US" altLang="ja-JP" sz="1100" dirty="0">
                          <a:latin typeface="Meiryo UI" panose="020B0604030504040204" pitchFamily="50" charset="-128"/>
                          <a:ea typeface="Meiryo UI" panose="020B0604030504040204" pitchFamily="50" charset="-128"/>
                        </a:rPr>
                        <a:t>3</a:t>
                      </a:r>
                      <a:r>
                        <a:rPr kumimoji="1" lang="ja-JP" altLang="en-US" sz="1100" dirty="0">
                          <a:latin typeface="Meiryo UI" panose="020B0604030504040204" pitchFamily="50" charset="-128"/>
                          <a:ea typeface="Meiryo UI" panose="020B0604030504040204" pitchFamily="50" charset="-128"/>
                        </a:rPr>
                        <a:t>年目</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a:txBody>
                    <a:bodyPr/>
                    <a:lstStyle/>
                    <a:p>
                      <a:pPr algn="l"/>
                      <a:r>
                        <a:rPr kumimoji="1" lang="ja-JP" altLang="en-US" sz="1100">
                          <a:latin typeface="Meiryo UI" panose="020B0604030504040204" pitchFamily="50" charset="-128"/>
                          <a:ea typeface="Meiryo UI" panose="020B0604030504040204" pitchFamily="50" charset="-128"/>
                        </a:rPr>
                        <a:t>参考：売上高</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a:latin typeface="Meiryo UI" panose="020B0604030504040204" pitchFamily="50" charset="-128"/>
                          <a:ea typeface="Meiryo UI" panose="020B0604030504040204" pitchFamily="50" charset="-128"/>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0">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①営業利益</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0">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②給与支給総額</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0">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③減価償却費</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0">
                <a:tc>
                  <a:txBody>
                    <a:bodyPr/>
                    <a:lstStyle/>
                    <a:p>
                      <a:pPr algn="l"/>
                      <a:r>
                        <a:rPr kumimoji="1" lang="ja-JP" altLang="en-US" sz="1100">
                          <a:latin typeface="Meiryo UI" panose="020B0604030504040204" pitchFamily="50" charset="-128"/>
                          <a:ea typeface="Meiryo UI" panose="020B0604030504040204" pitchFamily="50" charset="-128"/>
                        </a:rPr>
                        <a:t>付加価値額</a:t>
                      </a:r>
                      <a:br>
                        <a:rPr kumimoji="1" lang="en-US" altLang="ja-JP" sz="1100">
                          <a:latin typeface="Meiryo UI" panose="020B0604030504040204" pitchFamily="50" charset="-128"/>
                          <a:ea typeface="Meiryo UI" panose="020B0604030504040204" pitchFamily="50" charset="-128"/>
                        </a:rPr>
                      </a:br>
                      <a:r>
                        <a:rPr kumimoji="1" lang="ja-JP" altLang="en-US" sz="900">
                          <a:latin typeface="Meiryo UI" panose="020B0604030504040204" pitchFamily="50" charset="-128"/>
                          <a:ea typeface="Meiryo UI" panose="020B0604030504040204" pitchFamily="50" charset="-128"/>
                        </a:rPr>
                        <a:t>（①＋②＋③）</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833717241"/>
                  </a:ext>
                </a:extLst>
              </a:tr>
            </a:tbl>
          </a:graphicData>
        </a:graphic>
      </p:graphicFrame>
      <p:sp>
        <p:nvSpPr>
          <p:cNvPr id="33" name="正方形/長方形 32">
            <a:extLst>
              <a:ext uri="{FF2B5EF4-FFF2-40B4-BE49-F238E27FC236}">
                <a16:creationId xmlns:a16="http://schemas.microsoft.com/office/drawing/2014/main" id="{3AC32CDE-DEA9-9F72-4B8A-F92609872F91}"/>
              </a:ext>
            </a:extLst>
          </p:cNvPr>
          <p:cNvSpPr/>
          <p:nvPr/>
        </p:nvSpPr>
        <p:spPr>
          <a:xfrm>
            <a:off x="7004907" y="2729273"/>
            <a:ext cx="2204736" cy="1418040"/>
          </a:xfrm>
          <a:prstGeom prst="rect">
            <a:avLst/>
          </a:prstGeom>
          <a:noFill/>
          <a:ln>
            <a:noFill/>
          </a:ln>
        </p:spPr>
        <p:txBody>
          <a:bodyPr wrap="square" lIns="36000" rIns="36000" anchor="t">
            <a:noAutofit/>
          </a:bodyPr>
          <a:lstStyle/>
          <a:p>
            <a:pPr defTabSz="914400">
              <a:lnSpc>
                <a:spcPct val="110000"/>
              </a:lnSpc>
            </a:pPr>
            <a:r>
              <a:rPr kumimoji="1" lang="ja-JP" altLang="en-US" sz="1200">
                <a:solidFill>
                  <a:sysClr val="windowText" lastClr="000000"/>
                </a:solidFill>
                <a:latin typeface="Meiryo UI"/>
                <a:ea typeface="Meiryo UI"/>
              </a:rPr>
              <a:t>新工場稼働に伴い、</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等の要因によって生産能力が倍増することから、売上</a:t>
            </a:r>
            <a:r>
              <a:rPr kumimoji="1" lang="en-US" altLang="ja-JP" sz="1200">
                <a:solidFill>
                  <a:sysClr val="windowText" lastClr="000000"/>
                </a:solidFill>
                <a:latin typeface="Meiryo UI"/>
                <a:ea typeface="Meiryo UI"/>
              </a:rPr>
              <a:t>200%</a:t>
            </a:r>
            <a:r>
              <a:rPr kumimoji="1" lang="ja-JP" altLang="en-US" sz="1200">
                <a:solidFill>
                  <a:sysClr val="windowText" lastClr="000000"/>
                </a:solidFill>
                <a:latin typeface="Meiryo UI"/>
                <a:ea typeface="Meiryo UI"/>
              </a:rPr>
              <a:t>・営業利益</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a:t>
            </a:r>
            <a:r>
              <a:rPr kumimoji="1" lang="ja-JP" altLang="en-US" sz="1200">
                <a:latin typeface="Meiryo UI"/>
                <a:ea typeface="Meiryo UI"/>
              </a:rPr>
              <a:t>給与支給総額</a:t>
            </a:r>
            <a:r>
              <a:rPr kumimoji="1" lang="en-US" altLang="ja-JP" sz="1200">
                <a:latin typeface="Meiryo UI"/>
                <a:ea typeface="Meiryo UI"/>
              </a:rPr>
              <a:t>XXX%</a:t>
            </a:r>
            <a:r>
              <a:rPr kumimoji="1" lang="ja-JP" altLang="en-US" sz="1200">
                <a:latin typeface="Meiryo UI"/>
                <a:ea typeface="Meiryo UI"/>
              </a:rPr>
              <a:t>を見込む。結果として付加価値額は</a:t>
            </a:r>
            <a:r>
              <a:rPr kumimoji="1" lang="en-US" altLang="ja-JP" sz="1200">
                <a:latin typeface="Meiryo UI"/>
                <a:ea typeface="Meiryo UI"/>
              </a:rPr>
              <a:t>XXX%</a:t>
            </a:r>
            <a:r>
              <a:rPr kumimoji="1" lang="ja-JP" altLang="en-US" sz="1200">
                <a:latin typeface="Meiryo UI"/>
                <a:ea typeface="Meiryo UI"/>
              </a:rPr>
              <a:t>増となり、年平均成長率</a:t>
            </a:r>
            <a:r>
              <a:rPr kumimoji="1" lang="en-US" altLang="ja-JP" sz="1200">
                <a:latin typeface="Meiryo UI"/>
                <a:ea typeface="Meiryo UI"/>
              </a:rPr>
              <a:t>x%</a:t>
            </a:r>
            <a:r>
              <a:rPr kumimoji="1" lang="ja-JP" altLang="en-US" sz="1200">
                <a:latin typeface="Meiryo UI"/>
                <a:ea typeface="Meiryo UI"/>
              </a:rPr>
              <a:t>である。</a:t>
            </a:r>
            <a:endParaRPr kumimoji="1" lang="en-US" altLang="ja-JP" sz="1200">
              <a:latin typeface="Meiryo UI"/>
              <a:ea typeface="Meiryo UI"/>
            </a:endParaRPr>
          </a:p>
        </p:txBody>
      </p:sp>
      <p:graphicFrame>
        <p:nvGraphicFramePr>
          <p:cNvPr id="34" name="表 15">
            <a:extLst>
              <a:ext uri="{FF2B5EF4-FFF2-40B4-BE49-F238E27FC236}">
                <a16:creationId xmlns:a16="http://schemas.microsoft.com/office/drawing/2014/main" id="{48055332-90DB-A2EE-2FEB-BA0726F0763A}"/>
              </a:ext>
            </a:extLst>
          </p:cNvPr>
          <p:cNvGraphicFramePr>
            <a:graphicFrameLocks noGrp="1"/>
          </p:cNvGraphicFramePr>
          <p:nvPr>
            <p:extLst>
              <p:ext uri="{D42A27DB-BD31-4B8C-83A1-F6EECF244321}">
                <p14:modId xmlns:p14="http://schemas.microsoft.com/office/powerpoint/2010/main" val="3810390955"/>
              </p:ext>
            </p:extLst>
          </p:nvPr>
        </p:nvGraphicFramePr>
        <p:xfrm>
          <a:off x="3556045" y="4796630"/>
          <a:ext cx="3815415" cy="709020"/>
        </p:xfrm>
        <a:graphic>
          <a:graphicData uri="http://schemas.openxmlformats.org/drawingml/2006/table">
            <a:tbl>
              <a:tblPr firstRow="1" bandRow="1">
                <a:tableStyleId>{5C22544A-7EE6-4342-B048-85BDC9FD1C3A}</a:tableStyleId>
              </a:tblPr>
              <a:tblGrid>
                <a:gridCol w="1511415">
                  <a:extLst>
                    <a:ext uri="{9D8B030D-6E8A-4147-A177-3AD203B41FA5}">
                      <a16:colId xmlns:a16="http://schemas.microsoft.com/office/drawing/2014/main" val="574974242"/>
                    </a:ext>
                  </a:extLst>
                </a:gridCol>
                <a:gridCol w="1152000">
                  <a:extLst>
                    <a:ext uri="{9D8B030D-6E8A-4147-A177-3AD203B41FA5}">
                      <a16:colId xmlns:a16="http://schemas.microsoft.com/office/drawing/2014/main" val="2830091423"/>
                    </a:ext>
                  </a:extLst>
                </a:gridCol>
                <a:gridCol w="1152000">
                  <a:extLst>
                    <a:ext uri="{9D8B030D-6E8A-4147-A177-3AD203B41FA5}">
                      <a16:colId xmlns:a16="http://schemas.microsoft.com/office/drawing/2014/main" val="2166087666"/>
                    </a:ext>
                  </a:extLst>
                </a:gridCol>
              </a:tblGrid>
              <a:tr h="0">
                <a:tc>
                  <a:txBody>
                    <a:bodyPr/>
                    <a:lstStyle/>
                    <a:p>
                      <a:pPr algn="ctr"/>
                      <a:r>
                        <a:rPr kumimoji="1" lang="ja-JP" altLang="en-US" sz="1100">
                          <a:latin typeface="Meiryo UI" panose="020B0604030504040204" pitchFamily="50" charset="-128"/>
                          <a:ea typeface="Meiryo UI" panose="020B0604030504040204" pitchFamily="50" charset="-128"/>
                        </a:rPr>
                        <a:t>項目</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基準年度</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事業化報告</a:t>
                      </a:r>
                      <a:r>
                        <a:rPr kumimoji="1" lang="en-US" altLang="ja-JP" sz="1100">
                          <a:latin typeface="Meiryo UI" panose="020B0604030504040204" pitchFamily="50" charset="-128"/>
                          <a:ea typeface="Meiryo UI" panose="020B0604030504040204" pitchFamily="50" charset="-128"/>
                        </a:rPr>
                        <a:t>3</a:t>
                      </a:r>
                      <a:r>
                        <a:rPr kumimoji="1" lang="ja-JP" altLang="en-US" sz="1100">
                          <a:latin typeface="Meiryo UI" panose="020B0604030504040204" pitchFamily="50" charset="-128"/>
                          <a:ea typeface="Meiryo UI" panose="020B0604030504040204" pitchFamily="50" charset="-128"/>
                        </a:rPr>
                        <a:t>年目</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常時使用する従業員数</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a:solidFill>
                            <a:schemeClr val="tx1"/>
                          </a:solidFill>
                          <a:latin typeface="Meiryo UI" panose="020B0604030504040204" pitchFamily="50" charset="-128"/>
                          <a:ea typeface="Meiryo UI" panose="020B0604030504040204" pitchFamily="50" charset="-128"/>
                        </a:rPr>
                        <a:t>xxx</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a:solidFill>
                            <a:schemeClr val="tx1"/>
                          </a:solidFill>
                          <a:latin typeface="Meiryo UI" panose="020B0604030504040204" pitchFamily="50" charset="-128"/>
                          <a:ea typeface="Meiryo UI" panose="020B0604030504040204" pitchFamily="50" charset="-128"/>
                        </a:rPr>
                        <a:t>xxx</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0">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役員数</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11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47289707"/>
                  </a:ext>
                </a:extLst>
              </a:tr>
            </a:tbl>
          </a:graphicData>
        </a:graphic>
      </p:graphicFrame>
      <p:sp>
        <p:nvSpPr>
          <p:cNvPr id="35" name="正方形/長方形 34">
            <a:extLst>
              <a:ext uri="{FF2B5EF4-FFF2-40B4-BE49-F238E27FC236}">
                <a16:creationId xmlns:a16="http://schemas.microsoft.com/office/drawing/2014/main" id="{81E4DCDE-3B76-946D-7BFB-05A9B69B4730}"/>
              </a:ext>
            </a:extLst>
          </p:cNvPr>
          <p:cNvSpPr/>
          <p:nvPr/>
        </p:nvSpPr>
        <p:spPr>
          <a:xfrm>
            <a:off x="3602847" y="5508217"/>
            <a:ext cx="5606796" cy="652871"/>
          </a:xfrm>
          <a:prstGeom prst="rect">
            <a:avLst/>
          </a:prstGeom>
          <a:noFill/>
          <a:ln>
            <a:noFill/>
          </a:ln>
        </p:spPr>
        <p:txBody>
          <a:bodyPr wrap="square" lIns="36000" rIns="36000" anchor="ctr">
            <a:noAutofit/>
          </a:bodyPr>
          <a:lstStyle/>
          <a:p>
            <a:pPr defTabSz="914400">
              <a:lnSpc>
                <a:spcPct val="110000"/>
              </a:lnSpc>
            </a:pPr>
            <a:r>
              <a:rPr kumimoji="1" lang="ja-JP" altLang="en-US" sz="1200">
                <a:solidFill>
                  <a:sysClr val="windowText" lastClr="000000"/>
                </a:solidFill>
                <a:latin typeface="Meiryo UI"/>
                <a:ea typeface="Meiryo UI"/>
              </a:rPr>
              <a:t>新工場に導入する生産設備は類似設備と比較し、</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等の作業工程が自動化されているため、現在</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人体制で操業を行っているが生産能力を倍増しても、必要な従業員数は、２倍以下の</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人での稼働が可能となる。</a:t>
            </a:r>
            <a:endParaRPr kumimoji="1" lang="en-US" altLang="ja-JP" sz="1200">
              <a:solidFill>
                <a:sysClr val="windowText" lastClr="000000"/>
              </a:solidFill>
              <a:latin typeface="Meiryo UI"/>
              <a:ea typeface="Meiryo UI"/>
            </a:endParaRPr>
          </a:p>
        </p:txBody>
      </p:sp>
      <p:sp>
        <p:nvSpPr>
          <p:cNvPr id="8" name="フリーフォーム: 図形 7">
            <a:extLst>
              <a:ext uri="{FF2B5EF4-FFF2-40B4-BE49-F238E27FC236}">
                <a16:creationId xmlns:a16="http://schemas.microsoft.com/office/drawing/2014/main" id="{C4725C32-1626-A73D-CBAF-57915D66B6B5}"/>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7" name="四角形: メモ 6">
            <a:extLst>
              <a:ext uri="{FF2B5EF4-FFF2-40B4-BE49-F238E27FC236}">
                <a16:creationId xmlns:a16="http://schemas.microsoft.com/office/drawing/2014/main" id="{3C41D9D5-BF39-F597-C888-655AFE86380A}"/>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8532941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878F43A-C40F-0868-9D2C-9A4FD49E3E7D}"/>
              </a:ext>
            </a:extLst>
          </p:cNvPr>
          <p:cNvSpPr/>
          <p:nvPr/>
        </p:nvSpPr>
        <p:spPr>
          <a:xfrm>
            <a:off x="2480951" y="3111120"/>
            <a:ext cx="575861" cy="2224829"/>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設備投資期間</a:t>
            </a:r>
          </a:p>
        </p:txBody>
      </p:sp>
      <p:sp>
        <p:nvSpPr>
          <p:cNvPr id="4" name="正方形/長方形 3">
            <a:extLst>
              <a:ext uri="{FF2B5EF4-FFF2-40B4-BE49-F238E27FC236}">
                <a16:creationId xmlns:a16="http://schemas.microsoft.com/office/drawing/2014/main" id="{CF0AAA15-15D7-7AD5-EF80-15C7578D45BA}"/>
              </a:ext>
            </a:extLst>
          </p:cNvPr>
          <p:cNvSpPr/>
          <p:nvPr/>
        </p:nvSpPr>
        <p:spPr>
          <a:xfrm>
            <a:off x="3056812" y="3111125"/>
            <a:ext cx="905419" cy="2237505"/>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742950"/>
            <a:endParaRPr kumimoji="1" lang="ja-JP" altLang="en-US" sz="1050">
              <a:solidFill>
                <a:srgbClr val="575757"/>
              </a:solidFill>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16FB47FA-F339-C95D-76E0-51E988DB1DCB}"/>
              </a:ext>
            </a:extLst>
          </p:cNvPr>
          <p:cNvSpPr>
            <a:spLocks noGrp="1"/>
          </p:cNvSpPr>
          <p:nvPr>
            <p:ph type="title"/>
          </p:nvPr>
        </p:nvSpPr>
        <p:spPr>
          <a:xfrm>
            <a:off x="511875" y="242563"/>
            <a:ext cx="8883347" cy="166199"/>
          </a:xfrm>
        </p:spPr>
        <p:txBody>
          <a:bodyPr vert="horz"/>
          <a:lstStyle/>
          <a:p>
            <a:r>
              <a:rPr lang="ja-JP" altLang="en-US"/>
              <a:t>２</a:t>
            </a:r>
            <a:r>
              <a:rPr lang="en-US" altLang="ja-JP" sz="1200"/>
              <a:t>.</a:t>
            </a:r>
            <a:r>
              <a:rPr lang="ja-JP" altLang="en-US" sz="1200"/>
              <a:t>先進性・成長性／売上向上の見込み</a:t>
            </a:r>
            <a:endParaRPr lang="ja-JP" altLang="en-US"/>
          </a:p>
        </p:txBody>
      </p:sp>
      <p:sp>
        <p:nvSpPr>
          <p:cNvPr id="5" name="テキスト プレースホルダー 4">
            <a:extLst>
              <a:ext uri="{FF2B5EF4-FFF2-40B4-BE49-F238E27FC236}">
                <a16:creationId xmlns:a16="http://schemas.microsoft.com/office/drawing/2014/main" id="{178D07CF-8221-0041-AEF4-C09DF0484B5D}"/>
              </a:ext>
            </a:extLst>
          </p:cNvPr>
          <p:cNvSpPr>
            <a:spLocks noGrp="1"/>
          </p:cNvSpPr>
          <p:nvPr>
            <p:ph type="body" sz="quarter" idx="15"/>
          </p:nvPr>
        </p:nvSpPr>
        <p:spPr/>
        <p:txBody>
          <a:bodyPr/>
          <a:lstStyle/>
          <a:p>
            <a:endParaRPr lang="ja-JP" altLang="en-US"/>
          </a:p>
        </p:txBody>
      </p:sp>
      <p:sp>
        <p:nvSpPr>
          <p:cNvPr id="14" name="フリーフォーム: 図形 13">
            <a:extLst>
              <a:ext uri="{FF2B5EF4-FFF2-40B4-BE49-F238E27FC236}">
                <a16:creationId xmlns:a16="http://schemas.microsoft.com/office/drawing/2014/main" id="{A44D2E27-AFF6-A636-5F51-F1DC27E8E8CE}"/>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9E0C13E2-78D3-26CE-F4AE-03386A423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7" name="フリーフォーム: 図形 16">
            <a:extLst>
              <a:ext uri="{FF2B5EF4-FFF2-40B4-BE49-F238E27FC236}">
                <a16:creationId xmlns:a16="http://schemas.microsoft.com/office/drawing/2014/main" id="{8F083571-DB90-3939-0F7F-9F003CBBC17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8" name="フリーフォーム: 図形 17">
            <a:extLst>
              <a:ext uri="{FF2B5EF4-FFF2-40B4-BE49-F238E27FC236}">
                <a16:creationId xmlns:a16="http://schemas.microsoft.com/office/drawing/2014/main" id="{EB86EA49-D36B-122F-89B4-4FF77B66EA6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22" name="テキスト ボックス 21">
            <a:extLst>
              <a:ext uri="{FF2B5EF4-FFF2-40B4-BE49-F238E27FC236}">
                <a16:creationId xmlns:a16="http://schemas.microsoft.com/office/drawing/2014/main" id="{F3B4B8BA-5E05-704B-3E1F-E8C1E93155A6}"/>
              </a:ext>
            </a:extLst>
          </p:cNvPr>
          <p:cNvSpPr txBox="1"/>
          <p:nvPr/>
        </p:nvSpPr>
        <p:spPr>
          <a:xfrm>
            <a:off x="4223043" y="5446213"/>
            <a:ext cx="44709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年度</a:t>
            </a:r>
          </a:p>
        </p:txBody>
      </p:sp>
      <p:sp>
        <p:nvSpPr>
          <p:cNvPr id="54" name="テキスト ボックス 53">
            <a:extLst>
              <a:ext uri="{FF2B5EF4-FFF2-40B4-BE49-F238E27FC236}">
                <a16:creationId xmlns:a16="http://schemas.microsoft.com/office/drawing/2014/main" id="{A86A98D4-AA61-D877-9435-EFE50DA91136}"/>
              </a:ext>
            </a:extLst>
          </p:cNvPr>
          <p:cNvSpPr txBox="1"/>
          <p:nvPr/>
        </p:nvSpPr>
        <p:spPr>
          <a:xfrm>
            <a:off x="435058" y="2089456"/>
            <a:ext cx="4406283"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2025</a:t>
            </a:r>
            <a:r>
              <a:rPr kumimoji="1" lang="ja-JP" altLang="en-US" sz="1400">
                <a:solidFill>
                  <a:schemeClr val="tx1"/>
                </a:solidFill>
                <a:latin typeface="Meiryo UI" panose="020B0604030504040204" pitchFamily="50" charset="-128"/>
                <a:ea typeface="Meiryo UI" panose="020B0604030504040204" pitchFamily="50" charset="-128"/>
              </a:rPr>
              <a:t>年度補助事業売上を</a:t>
            </a:r>
            <a:r>
              <a:rPr kumimoji="1" lang="en-US" altLang="ja-JP" sz="1400">
                <a:solidFill>
                  <a:schemeClr val="tx1"/>
                </a:solidFill>
                <a:latin typeface="Meiryo UI" panose="020B0604030504040204" pitchFamily="50" charset="-128"/>
                <a:ea typeface="Meiryo UI" panose="020B0604030504040204" pitchFamily="50" charset="-128"/>
              </a:rPr>
              <a:t>100</a:t>
            </a:r>
            <a:r>
              <a:rPr kumimoji="1" lang="ja-JP" altLang="en-US" sz="1400">
                <a:solidFill>
                  <a:schemeClr val="tx1"/>
                </a:solidFill>
                <a:latin typeface="Meiryo UI" panose="020B0604030504040204" pitchFamily="50" charset="-128"/>
                <a:ea typeface="Meiryo UI" panose="020B0604030504040204" pitchFamily="50" charset="-128"/>
              </a:rPr>
              <a:t>とした時の売上指数推移</a:t>
            </a:r>
          </a:p>
        </p:txBody>
      </p:sp>
      <p:sp>
        <p:nvSpPr>
          <p:cNvPr id="55" name="吹き出し: 四角形 54">
            <a:extLst>
              <a:ext uri="{FF2B5EF4-FFF2-40B4-BE49-F238E27FC236}">
                <a16:creationId xmlns:a16="http://schemas.microsoft.com/office/drawing/2014/main" id="{5BBE59FF-9B60-F620-17AA-07560008F28E}"/>
              </a:ext>
            </a:extLst>
          </p:cNvPr>
          <p:cNvSpPr/>
          <p:nvPr/>
        </p:nvSpPr>
        <p:spPr>
          <a:xfrm>
            <a:off x="663178" y="5826643"/>
            <a:ext cx="4673405" cy="478858"/>
          </a:xfrm>
          <a:prstGeom prst="wedgeRectCallout">
            <a:avLst>
              <a:gd name="adj1" fmla="val -12542"/>
              <a:gd name="adj2" fmla="val -67017"/>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（過去から今までの市場規模推移と自社の売上の伸び率の差をどのように分析しているかご記載ください。）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1E20168A-5AF4-1EA9-8999-94E81A8F18D4}"/>
              </a:ext>
            </a:extLst>
          </p:cNvPr>
          <p:cNvSpPr/>
          <p:nvPr/>
        </p:nvSpPr>
        <p:spPr>
          <a:xfrm>
            <a:off x="5529263" y="2046848"/>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（対象業界の将来市場規模（年平均成長率）を想定する</a:t>
            </a:r>
            <a:r>
              <a:rPr kumimoji="1" lang="ja-JP" altLang="en-US" sz="1200">
                <a:solidFill>
                  <a:schemeClr val="tx1"/>
                </a:solidFill>
                <a:latin typeface="Meiryo UI" panose="020B0604030504040204" pitchFamily="50" charset="-128"/>
                <a:ea typeface="Meiryo UI" panose="020B0604030504040204" pitchFamily="50" charset="-128"/>
              </a:rPr>
              <a:t>根拠をご記載ください。）</a:t>
            </a:r>
          </a:p>
        </p:txBody>
      </p:sp>
      <p:sp>
        <p:nvSpPr>
          <p:cNvPr id="57" name="四角形: 角を丸くする 56">
            <a:extLst>
              <a:ext uri="{FF2B5EF4-FFF2-40B4-BE49-F238E27FC236}">
                <a16:creationId xmlns:a16="http://schemas.microsoft.com/office/drawing/2014/main" id="{01BD0EC9-0186-6858-D14D-ECDDB1E9C096}"/>
              </a:ext>
            </a:extLst>
          </p:cNvPr>
          <p:cNvSpPr/>
          <p:nvPr/>
        </p:nvSpPr>
        <p:spPr>
          <a:xfrm>
            <a:off x="5529263" y="1899134"/>
            <a:ext cx="1675082" cy="232714"/>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a:solidFill>
                  <a:sysClr val="windowText" lastClr="000000"/>
                </a:solidFill>
                <a:latin typeface="Meiryo UI"/>
                <a:ea typeface="Meiryo UI"/>
              </a:rPr>
              <a:t>対象業界の市場規模</a:t>
            </a:r>
            <a:endParaRPr kumimoji="1" lang="en-US" altLang="ja-JP" sz="1200" b="1">
              <a:solidFill>
                <a:sysClr val="windowText" lastClr="000000"/>
              </a:solidFill>
              <a:latin typeface="Meiryo UI"/>
              <a:ea typeface="Meiryo UI"/>
            </a:endParaRPr>
          </a:p>
        </p:txBody>
      </p:sp>
      <p:sp>
        <p:nvSpPr>
          <p:cNvPr id="58" name="正方形/長方形 57">
            <a:extLst>
              <a:ext uri="{FF2B5EF4-FFF2-40B4-BE49-F238E27FC236}">
                <a16:creationId xmlns:a16="http://schemas.microsoft.com/office/drawing/2014/main" id="{7571EB2D-0F06-68B1-A017-DC41539F5760}"/>
              </a:ext>
            </a:extLst>
          </p:cNvPr>
          <p:cNvSpPr/>
          <p:nvPr/>
        </p:nvSpPr>
        <p:spPr>
          <a:xfrm>
            <a:off x="5529263" y="4222610"/>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（補助事業後の自社売上の推移を算出する根拠を</a:t>
            </a:r>
            <a:r>
              <a:rPr kumimoji="1" lang="ja-JP" altLang="en-US" sz="1200">
                <a:solidFill>
                  <a:schemeClr val="tx1"/>
                </a:solidFill>
                <a:latin typeface="Meiryo UI" panose="020B0604030504040204" pitchFamily="50" charset="-128"/>
                <a:ea typeface="Meiryo UI" panose="020B0604030504040204" pitchFamily="50" charset="-128"/>
              </a:rPr>
              <a:t>ご記載ください。）</a:t>
            </a:r>
          </a:p>
        </p:txBody>
      </p:sp>
      <p:sp>
        <p:nvSpPr>
          <p:cNvPr id="59" name="四角形: 角を丸くする 58">
            <a:extLst>
              <a:ext uri="{FF2B5EF4-FFF2-40B4-BE49-F238E27FC236}">
                <a16:creationId xmlns:a16="http://schemas.microsoft.com/office/drawing/2014/main" id="{DEE9D98A-604A-FC53-353C-1D6CE6076BE3}"/>
              </a:ext>
            </a:extLst>
          </p:cNvPr>
          <p:cNvSpPr/>
          <p:nvPr/>
        </p:nvSpPr>
        <p:spPr>
          <a:xfrm>
            <a:off x="5529263" y="4074896"/>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a:solidFill>
                  <a:schemeClr val="bg1"/>
                </a:solidFill>
                <a:latin typeface="Meiryo UI"/>
                <a:ea typeface="Meiryo UI"/>
              </a:rPr>
              <a:t>補助事業後の当社売上</a:t>
            </a:r>
            <a:endParaRPr kumimoji="1" lang="en-US" altLang="ja-JP" sz="1200" b="1">
              <a:solidFill>
                <a:schemeClr val="bg1"/>
              </a:solidFill>
              <a:latin typeface="Meiryo UI"/>
              <a:ea typeface="Meiryo UI"/>
            </a:endParaRPr>
          </a:p>
        </p:txBody>
      </p:sp>
      <p:sp>
        <p:nvSpPr>
          <p:cNvPr id="19" name="正方形/長方形 18">
            <a:extLst>
              <a:ext uri="{FF2B5EF4-FFF2-40B4-BE49-F238E27FC236}">
                <a16:creationId xmlns:a16="http://schemas.microsoft.com/office/drawing/2014/main" id="{6AAA3C4C-0784-D767-45A4-48889E951E87}"/>
              </a:ext>
            </a:extLst>
          </p:cNvPr>
          <p:cNvSpPr/>
          <p:nvPr/>
        </p:nvSpPr>
        <p:spPr>
          <a:xfrm>
            <a:off x="3989390" y="3683868"/>
            <a:ext cx="914400"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対象業界の市場規模</a:t>
            </a:r>
          </a:p>
        </p:txBody>
      </p:sp>
      <p:cxnSp>
        <p:nvCxnSpPr>
          <p:cNvPr id="20" name="直線矢印コネクタ 19">
            <a:extLst>
              <a:ext uri="{FF2B5EF4-FFF2-40B4-BE49-F238E27FC236}">
                <a16:creationId xmlns:a16="http://schemas.microsoft.com/office/drawing/2014/main" id="{4E985C21-9FAD-692B-5514-2D024478AE69}"/>
              </a:ext>
            </a:extLst>
          </p:cNvPr>
          <p:cNvCxnSpPr>
            <a:cxnSpLocks/>
          </p:cNvCxnSpPr>
          <p:nvPr/>
        </p:nvCxnSpPr>
        <p:spPr>
          <a:xfrm>
            <a:off x="952357" y="5345352"/>
            <a:ext cx="3016558" cy="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30EFF0C6-C7EC-79E9-69A6-70A874428B75}"/>
              </a:ext>
            </a:extLst>
          </p:cNvPr>
          <p:cNvCxnSpPr>
            <a:cxnSpLocks/>
          </p:cNvCxnSpPr>
          <p:nvPr/>
        </p:nvCxnSpPr>
        <p:spPr>
          <a:xfrm flipV="1">
            <a:off x="952357" y="3111125"/>
            <a:ext cx="0" cy="2234227"/>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7D2873FF-34B0-15A9-C843-AC2A02EB5EED}"/>
              </a:ext>
            </a:extLst>
          </p:cNvPr>
          <p:cNvSpPr txBox="1"/>
          <p:nvPr/>
        </p:nvSpPr>
        <p:spPr>
          <a:xfrm>
            <a:off x="374641" y="2760394"/>
            <a:ext cx="11075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補助事業</a:t>
            </a:r>
            <a:br>
              <a:rPr kumimoji="1" lang="en-US" altLang="ja-JP" sz="1000">
                <a:solidFill>
                  <a:srgbClr val="575757"/>
                </a:solidFill>
                <a:latin typeface="Meiryo UI" panose="020B0604030504040204" pitchFamily="50" charset="-128"/>
                <a:ea typeface="Meiryo UI" panose="020B0604030504040204" pitchFamily="50" charset="-128"/>
              </a:rPr>
            </a:br>
            <a:r>
              <a:rPr kumimoji="1" lang="ja-JP" altLang="en-US" sz="1000">
                <a:solidFill>
                  <a:srgbClr val="575757"/>
                </a:solidFill>
                <a:latin typeface="Meiryo UI" panose="020B0604030504040204" pitchFamily="50" charset="-128"/>
                <a:ea typeface="Meiryo UI" panose="020B0604030504040204" pitchFamily="50" charset="-128"/>
              </a:rPr>
              <a:t>売上指数</a:t>
            </a:r>
            <a:r>
              <a:rPr kumimoji="1" lang="en-US" altLang="ja-JP" sz="1000">
                <a:solidFill>
                  <a:srgbClr val="575757"/>
                </a:solidFill>
                <a:latin typeface="Meiryo UI" panose="020B0604030504040204" pitchFamily="50" charset="-128"/>
                <a:ea typeface="Meiryo UI" panose="020B0604030504040204" pitchFamily="50" charset="-128"/>
              </a:rPr>
              <a:t>(%)</a:t>
            </a:r>
            <a:endParaRPr kumimoji="1" lang="ja-JP" altLang="en-US" sz="100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97D0ADA6-F51E-5A96-E326-6122C7C0FD38}"/>
              </a:ext>
            </a:extLst>
          </p:cNvPr>
          <p:cNvCxnSpPr>
            <a:cxnSpLocks/>
          </p:cNvCxnSpPr>
          <p:nvPr/>
        </p:nvCxnSpPr>
        <p:spPr>
          <a:xfrm flipH="1" flipV="1">
            <a:off x="2485914"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8B9E3695-F3F4-6136-7647-9B1416B975A9}"/>
              </a:ext>
            </a:extLst>
          </p:cNvPr>
          <p:cNvSpPr txBox="1"/>
          <p:nvPr/>
        </p:nvSpPr>
        <p:spPr>
          <a:xfrm>
            <a:off x="210817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2025</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26" name="直線矢印コネクタ 25">
            <a:extLst>
              <a:ext uri="{FF2B5EF4-FFF2-40B4-BE49-F238E27FC236}">
                <a16:creationId xmlns:a16="http://schemas.microsoft.com/office/drawing/2014/main" id="{8151CB8A-8FF0-84C9-3CE5-CAF4E808F678}"/>
              </a:ext>
            </a:extLst>
          </p:cNvPr>
          <p:cNvCxnSpPr>
            <a:cxnSpLocks/>
          </p:cNvCxnSpPr>
          <p:nvPr/>
        </p:nvCxnSpPr>
        <p:spPr>
          <a:xfrm flipV="1">
            <a:off x="2471191" y="3904774"/>
            <a:ext cx="1497724" cy="552275"/>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F56726EB-C6B0-0E04-D38C-26C8F1EC61EA}"/>
              </a:ext>
            </a:extLst>
          </p:cNvPr>
          <p:cNvCxnSpPr>
            <a:cxnSpLocks/>
          </p:cNvCxnSpPr>
          <p:nvPr/>
        </p:nvCxnSpPr>
        <p:spPr>
          <a:xfrm flipV="1">
            <a:off x="1142460" y="4457049"/>
            <a:ext cx="1328730" cy="228984"/>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3F2867FB-FE25-D50B-D2DA-D1A8176AF799}"/>
              </a:ext>
            </a:extLst>
          </p:cNvPr>
          <p:cNvSpPr txBox="1"/>
          <p:nvPr/>
        </p:nvSpPr>
        <p:spPr>
          <a:xfrm>
            <a:off x="734715"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2020</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29" name="直線矢印コネクタ 28">
            <a:extLst>
              <a:ext uri="{FF2B5EF4-FFF2-40B4-BE49-F238E27FC236}">
                <a16:creationId xmlns:a16="http://schemas.microsoft.com/office/drawing/2014/main" id="{B341B262-EF2D-171A-80FF-8E5F957EA07D}"/>
              </a:ext>
            </a:extLst>
          </p:cNvPr>
          <p:cNvCxnSpPr>
            <a:cxnSpLocks/>
          </p:cNvCxnSpPr>
          <p:nvPr/>
        </p:nvCxnSpPr>
        <p:spPr>
          <a:xfrm flipH="1" flipV="1">
            <a:off x="1124488"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2EE4FCCB-A136-FBC3-C04F-835E0B295298}"/>
              </a:ext>
            </a:extLst>
          </p:cNvPr>
          <p:cNvSpPr txBox="1"/>
          <p:nvPr/>
        </p:nvSpPr>
        <p:spPr>
          <a:xfrm>
            <a:off x="3587931"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2030</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3965160-A0E1-C2CE-EDAB-2A4E09EDDE49}"/>
              </a:ext>
            </a:extLst>
          </p:cNvPr>
          <p:cNvCxnSpPr>
            <a:cxnSpLocks/>
          </p:cNvCxnSpPr>
          <p:nvPr/>
        </p:nvCxnSpPr>
        <p:spPr>
          <a:xfrm flipH="1">
            <a:off x="952357" y="4457049"/>
            <a:ext cx="1536806" cy="980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28ECB80D-423D-AF80-BF1E-DC9906AC1DC7}"/>
              </a:ext>
            </a:extLst>
          </p:cNvPr>
          <p:cNvSpPr txBox="1"/>
          <p:nvPr/>
        </p:nvSpPr>
        <p:spPr>
          <a:xfrm>
            <a:off x="393059" y="4324614"/>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100</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34" name="直線矢印コネクタ 33">
            <a:extLst>
              <a:ext uri="{FF2B5EF4-FFF2-40B4-BE49-F238E27FC236}">
                <a16:creationId xmlns:a16="http://schemas.microsoft.com/office/drawing/2014/main" id="{31E89732-2E33-0B54-255F-7300D1613390}"/>
              </a:ext>
            </a:extLst>
          </p:cNvPr>
          <p:cNvCxnSpPr>
            <a:cxnSpLocks/>
          </p:cNvCxnSpPr>
          <p:nvPr/>
        </p:nvCxnSpPr>
        <p:spPr>
          <a:xfrm flipH="1" flipV="1">
            <a:off x="952357" y="3907734"/>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20A6CFDA-EA6C-C5CB-ED01-007487A288F6}"/>
              </a:ext>
            </a:extLst>
          </p:cNvPr>
          <p:cNvSpPr txBox="1"/>
          <p:nvPr/>
        </p:nvSpPr>
        <p:spPr>
          <a:xfrm>
            <a:off x="393059" y="3765490"/>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116</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38" name="直線矢印コネクタ 37">
            <a:extLst>
              <a:ext uri="{FF2B5EF4-FFF2-40B4-BE49-F238E27FC236}">
                <a16:creationId xmlns:a16="http://schemas.microsoft.com/office/drawing/2014/main" id="{8AA1E44B-F7D3-0008-1632-D144C3B13D04}"/>
              </a:ext>
            </a:extLst>
          </p:cNvPr>
          <p:cNvCxnSpPr>
            <a:cxnSpLocks/>
          </p:cNvCxnSpPr>
          <p:nvPr/>
        </p:nvCxnSpPr>
        <p:spPr>
          <a:xfrm flipV="1">
            <a:off x="1119644" y="4284589"/>
            <a:ext cx="1941234" cy="596989"/>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08B3E79C-AF7D-632C-EA38-1597AD16E4FD}"/>
              </a:ext>
            </a:extLst>
          </p:cNvPr>
          <p:cNvCxnSpPr>
            <a:cxnSpLocks/>
          </p:cNvCxnSpPr>
          <p:nvPr/>
        </p:nvCxnSpPr>
        <p:spPr>
          <a:xfrm flipV="1">
            <a:off x="3060878" y="3404728"/>
            <a:ext cx="908037" cy="879861"/>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4E05EF3E-8FFD-9BC7-39E3-8BFC3234EA27}"/>
              </a:ext>
            </a:extLst>
          </p:cNvPr>
          <p:cNvCxnSpPr>
            <a:cxnSpLocks/>
          </p:cNvCxnSpPr>
          <p:nvPr/>
        </p:nvCxnSpPr>
        <p:spPr>
          <a:xfrm flipH="1" flipV="1">
            <a:off x="952357" y="3402562"/>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91230B31-97A4-AF79-E865-6470918E3C4F}"/>
              </a:ext>
            </a:extLst>
          </p:cNvPr>
          <p:cNvSpPr txBox="1"/>
          <p:nvPr/>
        </p:nvSpPr>
        <p:spPr>
          <a:xfrm>
            <a:off x="393059" y="3260318"/>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128</a:t>
            </a:r>
            <a:endParaRPr kumimoji="1" lang="ja-JP" altLang="en-US" sz="1400">
              <a:solidFill>
                <a:srgbClr val="575757"/>
              </a:solidFill>
              <a:latin typeface="Meiryo UI" panose="020B0604030504040204" pitchFamily="50" charset="-128"/>
              <a:ea typeface="Meiryo UI" panose="020B0604030504040204" pitchFamily="50" charset="-128"/>
            </a:endParaRPr>
          </a:p>
        </p:txBody>
      </p:sp>
      <p:sp>
        <p:nvSpPr>
          <p:cNvPr id="46" name="吹き出し: 四角形 45">
            <a:extLst>
              <a:ext uri="{FF2B5EF4-FFF2-40B4-BE49-F238E27FC236}">
                <a16:creationId xmlns:a16="http://schemas.microsoft.com/office/drawing/2014/main" id="{FC22CF47-3EA4-7D75-D140-22C2A960168D}"/>
              </a:ext>
            </a:extLst>
          </p:cNvPr>
          <p:cNvSpPr/>
          <p:nvPr/>
        </p:nvSpPr>
        <p:spPr>
          <a:xfrm>
            <a:off x="1557983" y="4872849"/>
            <a:ext cx="624548"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 %</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47" name="吹き出し: 四角形 46">
            <a:extLst>
              <a:ext uri="{FF2B5EF4-FFF2-40B4-BE49-F238E27FC236}">
                <a16:creationId xmlns:a16="http://schemas.microsoft.com/office/drawing/2014/main" id="{A19C1558-678B-72F1-9F14-125A7322D415}"/>
              </a:ext>
            </a:extLst>
          </p:cNvPr>
          <p:cNvSpPr/>
          <p:nvPr/>
        </p:nvSpPr>
        <p:spPr>
          <a:xfrm>
            <a:off x="1214850" y="4220067"/>
            <a:ext cx="624548" cy="259823"/>
          </a:xfrm>
          <a:prstGeom prst="wedgeRectCallout">
            <a:avLst>
              <a:gd name="adj1" fmla="val -11669"/>
              <a:gd name="adj2" fmla="val 95873"/>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 %</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48" name="吹き出し: 四角形 47">
            <a:extLst>
              <a:ext uri="{FF2B5EF4-FFF2-40B4-BE49-F238E27FC236}">
                <a16:creationId xmlns:a16="http://schemas.microsoft.com/office/drawing/2014/main" id="{994F815E-2176-2FFE-CB84-282F090359A4}"/>
              </a:ext>
            </a:extLst>
          </p:cNvPr>
          <p:cNvSpPr/>
          <p:nvPr/>
        </p:nvSpPr>
        <p:spPr>
          <a:xfrm>
            <a:off x="4351549" y="2347647"/>
            <a:ext cx="489792" cy="401390"/>
          </a:xfrm>
          <a:prstGeom prst="wedgeRectCallout">
            <a:avLst>
              <a:gd name="adj1" fmla="val -22700"/>
              <a:gd name="adj2" fmla="val 94393"/>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rgbClr val="575757"/>
                </a:solidFill>
                <a:latin typeface="Meiryo UI" panose="020B0604030504040204" pitchFamily="50" charset="-128"/>
                <a:ea typeface="Meiryo UI" panose="020B0604030504040204" pitchFamily="50" charset="-128"/>
              </a:rPr>
              <a:t>年平均</a:t>
            </a:r>
            <a:br>
              <a:rPr kumimoji="1" lang="en-US" altLang="ja-JP" sz="1000">
                <a:solidFill>
                  <a:srgbClr val="575757"/>
                </a:solidFill>
                <a:latin typeface="Meiryo UI" panose="020B0604030504040204" pitchFamily="50" charset="-128"/>
                <a:ea typeface="Meiryo UI" panose="020B0604030504040204" pitchFamily="50" charset="-128"/>
              </a:rPr>
            </a:br>
            <a:r>
              <a:rPr kumimoji="1" lang="ja-JP" altLang="en-US" sz="1000">
                <a:solidFill>
                  <a:srgbClr val="575757"/>
                </a:solidFill>
                <a:latin typeface="Meiryo UI" panose="020B0604030504040204" pitchFamily="50" charset="-128"/>
                <a:ea typeface="Meiryo UI" panose="020B0604030504040204" pitchFamily="50" charset="-128"/>
              </a:rPr>
              <a:t>成長率</a:t>
            </a:r>
          </a:p>
        </p:txBody>
      </p:sp>
      <p:sp>
        <p:nvSpPr>
          <p:cNvPr id="49" name="正方形/長方形 48">
            <a:extLst>
              <a:ext uri="{FF2B5EF4-FFF2-40B4-BE49-F238E27FC236}">
                <a16:creationId xmlns:a16="http://schemas.microsoft.com/office/drawing/2014/main" id="{2B98E7F1-1FD5-968E-7730-94063EE9B3C7}"/>
              </a:ext>
            </a:extLst>
          </p:cNvPr>
          <p:cNvSpPr/>
          <p:nvPr/>
        </p:nvSpPr>
        <p:spPr>
          <a:xfrm>
            <a:off x="3989390" y="3249397"/>
            <a:ext cx="914400" cy="28531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当社の売上</a:t>
            </a:r>
          </a:p>
        </p:txBody>
      </p:sp>
      <p:cxnSp>
        <p:nvCxnSpPr>
          <p:cNvPr id="50" name="直線矢印コネクタ 49">
            <a:extLst>
              <a:ext uri="{FF2B5EF4-FFF2-40B4-BE49-F238E27FC236}">
                <a16:creationId xmlns:a16="http://schemas.microsoft.com/office/drawing/2014/main" id="{B4534650-29C0-7E19-5EC9-29414192751E}"/>
              </a:ext>
            </a:extLst>
          </p:cNvPr>
          <p:cNvCxnSpPr>
            <a:cxnSpLocks/>
          </p:cNvCxnSpPr>
          <p:nvPr/>
        </p:nvCxnSpPr>
        <p:spPr>
          <a:xfrm flipV="1">
            <a:off x="3048381" y="3083028"/>
            <a:ext cx="12496"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吹き出し: 四角形 50">
            <a:extLst>
              <a:ext uri="{FF2B5EF4-FFF2-40B4-BE49-F238E27FC236}">
                <a16:creationId xmlns:a16="http://schemas.microsoft.com/office/drawing/2014/main" id="{2399BEF4-FCBD-EC91-0A24-99682741D1E5}"/>
              </a:ext>
            </a:extLst>
          </p:cNvPr>
          <p:cNvSpPr/>
          <p:nvPr/>
        </p:nvSpPr>
        <p:spPr>
          <a:xfrm>
            <a:off x="2855422" y="3525187"/>
            <a:ext cx="624548" cy="259823"/>
          </a:xfrm>
          <a:prstGeom prst="wedgeRectCallout">
            <a:avLst>
              <a:gd name="adj1" fmla="val 49419"/>
              <a:gd name="adj2" fmla="val 98907"/>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82C24D6A-74B6-8D53-3CF4-2E5E4A23DBAA}"/>
              </a:ext>
            </a:extLst>
          </p:cNvPr>
          <p:cNvSpPr txBox="1"/>
          <p:nvPr/>
        </p:nvSpPr>
        <p:spPr>
          <a:xfrm>
            <a:off x="267594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2027</a:t>
            </a:r>
            <a:endParaRPr kumimoji="1" lang="ja-JP" altLang="en-US" sz="14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FDBD692D-FC43-D386-C924-5223B12C9241}"/>
              </a:ext>
            </a:extLst>
          </p:cNvPr>
          <p:cNvSpPr/>
          <p:nvPr/>
        </p:nvSpPr>
        <p:spPr>
          <a:xfrm>
            <a:off x="3891089" y="2420189"/>
            <a:ext cx="460459" cy="234147"/>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en-US" altLang="ja-JP" sz="1000">
                <a:solidFill>
                  <a:srgbClr val="575757"/>
                </a:solidFill>
                <a:latin typeface="Meiryo UI" panose="020B0604030504040204" pitchFamily="50" charset="-128"/>
                <a:ea typeface="Meiryo UI" panose="020B0604030504040204" pitchFamily="50" charset="-128"/>
              </a:rPr>
              <a:t>【</a:t>
            </a:r>
            <a:r>
              <a:rPr kumimoji="1" lang="ja-JP" altLang="en-US" sz="1000">
                <a:solidFill>
                  <a:srgbClr val="575757"/>
                </a:solidFill>
                <a:latin typeface="Meiryo UI" panose="020B0604030504040204" pitchFamily="50" charset="-128"/>
                <a:ea typeface="Meiryo UI" panose="020B0604030504040204" pitchFamily="50" charset="-128"/>
              </a:rPr>
              <a:t>凡例</a:t>
            </a:r>
            <a:r>
              <a:rPr kumimoji="1" lang="en-US" altLang="ja-JP" sz="1000">
                <a:solidFill>
                  <a:srgbClr val="575757"/>
                </a:solidFill>
                <a:latin typeface="Meiryo UI" panose="020B0604030504040204" pitchFamily="50" charset="-128"/>
                <a:ea typeface="Meiryo UI" panose="020B0604030504040204" pitchFamily="50" charset="-128"/>
              </a:rPr>
              <a:t>】</a:t>
            </a:r>
            <a:endParaRPr kumimoji="1" lang="ja-JP" altLang="en-US" sz="1000">
              <a:solidFill>
                <a:srgbClr val="575757"/>
              </a:solidFill>
              <a:latin typeface="Meiryo UI" panose="020B0604030504040204" pitchFamily="50" charset="-128"/>
              <a:ea typeface="Meiryo UI" panose="020B0604030504040204" pitchFamily="50" charset="-128"/>
            </a:endParaRPr>
          </a:p>
        </p:txBody>
      </p:sp>
      <p:cxnSp>
        <p:nvCxnSpPr>
          <p:cNvPr id="10" name="直線矢印コネクタ 9">
            <a:extLst>
              <a:ext uri="{FF2B5EF4-FFF2-40B4-BE49-F238E27FC236}">
                <a16:creationId xmlns:a16="http://schemas.microsoft.com/office/drawing/2014/main" id="{8D3FDFF2-6480-76C7-2686-23458298334E}"/>
              </a:ext>
            </a:extLst>
          </p:cNvPr>
          <p:cNvCxnSpPr>
            <a:cxnSpLocks/>
          </p:cNvCxnSpPr>
          <p:nvPr/>
        </p:nvCxnSpPr>
        <p:spPr>
          <a:xfrm flipV="1">
            <a:off x="3967025" y="3111125"/>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8324245-0864-AB32-D0EA-3D9C4F183373}"/>
              </a:ext>
            </a:extLst>
          </p:cNvPr>
          <p:cNvSpPr txBox="1"/>
          <p:nvPr/>
        </p:nvSpPr>
        <p:spPr>
          <a:xfrm>
            <a:off x="3369099" y="2779437"/>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市場規模</a:t>
            </a:r>
          </a:p>
        </p:txBody>
      </p:sp>
      <p:sp>
        <p:nvSpPr>
          <p:cNvPr id="45" name="吹き出し: 四角形 44">
            <a:extLst>
              <a:ext uri="{FF2B5EF4-FFF2-40B4-BE49-F238E27FC236}">
                <a16:creationId xmlns:a16="http://schemas.microsoft.com/office/drawing/2014/main" id="{F89FA878-9097-BD2D-513A-0FA5DFBAD880}"/>
              </a:ext>
            </a:extLst>
          </p:cNvPr>
          <p:cNvSpPr/>
          <p:nvPr/>
        </p:nvSpPr>
        <p:spPr>
          <a:xfrm>
            <a:off x="3505617" y="4181196"/>
            <a:ext cx="624548"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err="1">
                <a:solidFill>
                  <a:srgbClr val="575757"/>
                </a:solidFill>
                <a:latin typeface="Meiryo UI" panose="020B0604030504040204" pitchFamily="50" charset="-128"/>
                <a:ea typeface="Meiryo UI" panose="020B0604030504040204" pitchFamily="50" charset="-128"/>
              </a:rPr>
              <a:t>x.x</a:t>
            </a:r>
            <a:r>
              <a:rPr kumimoji="1" lang="en-US" altLang="ja-JP" sz="1200" b="1" dirty="0">
                <a:solidFill>
                  <a:srgbClr val="575757"/>
                </a:solidFill>
                <a:latin typeface="Meiryo UI" panose="020B0604030504040204" pitchFamily="50" charset="-128"/>
                <a:ea typeface="Meiryo UI" panose="020B0604030504040204" pitchFamily="50" charset="-128"/>
              </a:rPr>
              <a:t> %</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8" name="フリーフォーム: 図形 7">
            <a:extLst>
              <a:ext uri="{FF2B5EF4-FFF2-40B4-BE49-F238E27FC236}">
                <a16:creationId xmlns:a16="http://schemas.microsoft.com/office/drawing/2014/main" id="{222AF8C8-5247-1A04-FCBE-C13D2760B46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a:t>
            </a:r>
            <a:r>
              <a:rPr kumimoji="1" lang="ja-JP" altLang="en-US" sz="800" b="1">
                <a:solidFill>
                  <a:schemeClr val="bg1"/>
                </a:solidFill>
                <a:latin typeface="Meiryo UI" panose="020B0604030504040204" pitchFamily="50" charset="-128"/>
                <a:ea typeface="Meiryo UI" panose="020B0604030504040204" pitchFamily="50" charset="-128"/>
              </a:rPr>
              <a:t>ウ</a:t>
            </a:r>
          </a:p>
        </p:txBody>
      </p:sp>
      <p:sp>
        <p:nvSpPr>
          <p:cNvPr id="9" name="四角形: メモ 8">
            <a:extLst>
              <a:ext uri="{FF2B5EF4-FFF2-40B4-BE49-F238E27FC236}">
                <a16:creationId xmlns:a16="http://schemas.microsoft.com/office/drawing/2014/main" id="{36276AF0-F31D-89F9-BC14-B727A3D25D4D}"/>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736228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0A7C82-68DE-4E62-1AFF-A45730AEDBAB}"/>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FF6658DA-9053-936B-6A8F-BB555E55738A}"/>
              </a:ext>
            </a:extLst>
          </p:cNvPr>
          <p:cNvSpPr>
            <a:spLocks noGrp="1"/>
          </p:cNvSpPr>
          <p:nvPr>
            <p:ph type="title"/>
          </p:nvPr>
        </p:nvSpPr>
        <p:spPr>
          <a:xfrm>
            <a:off x="511875" y="242563"/>
            <a:ext cx="8883347" cy="166199"/>
          </a:xfrm>
        </p:spPr>
        <p:txBody>
          <a:bodyPr vert="horz"/>
          <a:lstStyle/>
          <a:p>
            <a:r>
              <a:rPr lang="ja-JP" altLang="en-US"/>
              <a:t>２</a:t>
            </a:r>
            <a:r>
              <a:rPr lang="en-US" altLang="ja-JP" sz="1200"/>
              <a:t>.</a:t>
            </a:r>
            <a:r>
              <a:rPr lang="ja-JP" altLang="en-US" sz="1200"/>
              <a:t>先進性・成長性／売上向上の見込み</a:t>
            </a:r>
            <a:endParaRPr lang="ja-JP" altLang="en-US"/>
          </a:p>
        </p:txBody>
      </p:sp>
      <p:sp>
        <p:nvSpPr>
          <p:cNvPr id="5" name="テキスト プレースホルダー 4">
            <a:extLst>
              <a:ext uri="{FF2B5EF4-FFF2-40B4-BE49-F238E27FC236}">
                <a16:creationId xmlns:a16="http://schemas.microsoft.com/office/drawing/2014/main" id="{42140ACA-9B42-80A6-3133-95F4462B2A87}"/>
              </a:ext>
            </a:extLst>
          </p:cNvPr>
          <p:cNvSpPr>
            <a:spLocks noGrp="1"/>
          </p:cNvSpPr>
          <p:nvPr>
            <p:ph type="body" sz="quarter" idx="15"/>
          </p:nvPr>
        </p:nvSpPr>
        <p:spPr/>
        <p:txBody>
          <a:bodyPr/>
          <a:lstStyle/>
          <a:p>
            <a:endParaRPr lang="ja-JP" altLang="en-US"/>
          </a:p>
        </p:txBody>
      </p:sp>
      <p:sp>
        <p:nvSpPr>
          <p:cNvPr id="14" name="フリーフォーム: 図形 13">
            <a:extLst>
              <a:ext uri="{FF2B5EF4-FFF2-40B4-BE49-F238E27FC236}">
                <a16:creationId xmlns:a16="http://schemas.microsoft.com/office/drawing/2014/main" id="{088B2B8A-F179-C903-073A-CEA0F0EE3C20}"/>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96AD43AE-ABD9-88D7-99ED-76FA87966CDC}"/>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7" name="フリーフォーム: 図形 16">
            <a:extLst>
              <a:ext uri="{FF2B5EF4-FFF2-40B4-BE49-F238E27FC236}">
                <a16:creationId xmlns:a16="http://schemas.microsoft.com/office/drawing/2014/main" id="{2AE80C1A-BAB4-4EF0-21E2-A995AB34374D}"/>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8" name="フリーフォーム: 図形 17">
            <a:extLst>
              <a:ext uri="{FF2B5EF4-FFF2-40B4-BE49-F238E27FC236}">
                <a16:creationId xmlns:a16="http://schemas.microsoft.com/office/drawing/2014/main" id="{3E8C12B6-7FDC-B39E-ADAA-FB69231D756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4" name="正方形/長方形 3">
            <a:extLst>
              <a:ext uri="{FF2B5EF4-FFF2-40B4-BE49-F238E27FC236}">
                <a16:creationId xmlns:a16="http://schemas.microsoft.com/office/drawing/2014/main" id="{F5CA0110-6E9D-A23B-2A69-0A7DE74A5BD9}"/>
              </a:ext>
            </a:extLst>
          </p:cNvPr>
          <p:cNvSpPr/>
          <p:nvPr/>
        </p:nvSpPr>
        <p:spPr>
          <a:xfrm>
            <a:off x="415925" y="2081213"/>
            <a:ext cx="8987953" cy="318673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116585" rIns="80201" bIns="40101" numCol="1" spcCol="0" rtlCol="0" fromWordArt="0" anchor="t" anchorCtr="0" forceAA="0" compatLnSpc="1">
            <a:prstTxWarp prst="textNoShape">
              <a:avLst/>
            </a:prstTxWarp>
            <a:noAutofit/>
          </a:bodyPr>
          <a:lstStyle/>
          <a:p>
            <a:pPr defTabSz="987095" fontAlgn="auto">
              <a:spcBef>
                <a:spcPts val="324"/>
              </a:spcBef>
              <a:spcAft>
                <a:spcPts val="0"/>
              </a:spcAft>
            </a:pPr>
            <a:r>
              <a:rPr lang="ja-JP" altLang="en-US" sz="1400" b="1" dirty="0">
                <a:solidFill>
                  <a:prstClr val="black"/>
                </a:solidFill>
                <a:latin typeface="Meiryo UI" panose="020B0604030504040204" pitchFamily="50" charset="-128"/>
                <a:ea typeface="Meiryo UI" panose="020B0604030504040204" pitchFamily="50" charset="-128"/>
              </a:rPr>
              <a:t>下記の項目例等について、今後の大学連携の予定を記載ください</a:t>
            </a:r>
            <a:endParaRPr lang="en-US" altLang="ja-JP" sz="1400" b="1" dirty="0">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dirty="0">
                <a:solidFill>
                  <a:prstClr val="black"/>
                </a:solidFill>
                <a:latin typeface="Meiryo UI" panose="020B0604030504040204" pitchFamily="50" charset="-128"/>
                <a:ea typeface="Meiryo UI" panose="020B0604030504040204" pitchFamily="50" charset="-128"/>
              </a:rPr>
              <a:t>実施事項（共同研究等）</a:t>
            </a:r>
            <a:br>
              <a:rPr lang="en-US" altLang="ja-JP" sz="1400" b="1" dirty="0">
                <a:solidFill>
                  <a:prstClr val="black"/>
                </a:solidFill>
                <a:latin typeface="Meiryo UI" panose="020B0604030504040204" pitchFamily="50" charset="-128"/>
                <a:ea typeface="Meiryo UI" panose="020B0604030504040204" pitchFamily="50" charset="-128"/>
              </a:rPr>
            </a:br>
            <a:r>
              <a:rPr lang="en-US" altLang="ja-JP" sz="1400" b="1" i="1" dirty="0">
                <a:solidFill>
                  <a:prstClr val="black"/>
                </a:solidFill>
                <a:latin typeface="Meiryo UI" panose="020B0604030504040204" pitchFamily="50" charset="-128"/>
                <a:ea typeface="Meiryo UI" panose="020B0604030504040204" pitchFamily="50" charset="-128"/>
              </a:rPr>
              <a:t>※</a:t>
            </a:r>
            <a:r>
              <a:rPr lang="ja-JP" altLang="en-US" sz="1400" b="1" i="1" dirty="0">
                <a:solidFill>
                  <a:prstClr val="black"/>
                </a:solidFill>
                <a:latin typeface="Meiryo UI" panose="020B0604030504040204" pitchFamily="50" charset="-128"/>
                <a:ea typeface="Meiryo UI" panose="020B0604030504040204" pitchFamily="50" charset="-128"/>
              </a:rPr>
              <a:t>写真等を活用し、実施内容が伝わりやすいよう工夫ください</a:t>
            </a:r>
          </a:p>
          <a:p>
            <a:pPr marL="483424" indent="-342900" defTabSz="987095" fontAlgn="auto">
              <a:spcBef>
                <a:spcPts val="324"/>
              </a:spcBef>
              <a:spcAft>
                <a:spcPts val="0"/>
              </a:spcAft>
              <a:buFont typeface="+mj-lt"/>
              <a:buAutoNum type="arabicPeriod"/>
            </a:pPr>
            <a:r>
              <a:rPr lang="ja-JP" altLang="en-US" sz="1400" b="1" dirty="0">
                <a:solidFill>
                  <a:prstClr val="black"/>
                </a:solidFill>
                <a:latin typeface="Meiryo UI" panose="020B0604030504040204" pitchFamily="50" charset="-128"/>
                <a:ea typeface="Meiryo UI" panose="020B0604030504040204" pitchFamily="50" charset="-128"/>
              </a:rPr>
              <a:t>狙い（企業イメージ向上や製品への理解促進、地域への環境教育、人材確保等）</a:t>
            </a:r>
            <a:endParaRPr lang="en-US" altLang="ja-JP" sz="1400" b="1" dirty="0">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dirty="0">
                <a:solidFill>
                  <a:prstClr val="black"/>
                </a:solidFill>
                <a:latin typeface="Meiryo UI" panose="020B0604030504040204" pitchFamily="50" charset="-128"/>
                <a:ea typeface="Meiryo UI" panose="020B0604030504040204" pitchFamily="50" charset="-128"/>
              </a:rPr>
              <a:t>想定する役割分担</a:t>
            </a:r>
            <a:endParaRPr lang="en-US" altLang="ja-JP" sz="1400" b="1" dirty="0">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dirty="0">
                <a:solidFill>
                  <a:prstClr val="black"/>
                </a:solidFill>
                <a:latin typeface="Meiryo UI" panose="020B0604030504040204" pitchFamily="50" charset="-128"/>
                <a:ea typeface="Meiryo UI" panose="020B0604030504040204" pitchFamily="50" charset="-128"/>
              </a:rPr>
              <a:t>期待される連携の成果・効果</a:t>
            </a:r>
            <a:endParaRPr lang="en-US" altLang="ja-JP" sz="1400" b="1" dirty="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dirty="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dirty="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r>
              <a:rPr lang="en-US" altLang="ja-JP" sz="1400" dirty="0">
                <a:solidFill>
                  <a:srgbClr val="0070C0"/>
                </a:solidFill>
                <a:latin typeface="Meiryo UI" panose="020B0604030504040204" pitchFamily="50" charset="-128"/>
                <a:ea typeface="Meiryo UI" panose="020B0604030504040204" pitchFamily="50" charset="-128"/>
              </a:rPr>
              <a:t>※</a:t>
            </a:r>
            <a:r>
              <a:rPr lang="ja-JP" altLang="en-US" sz="1400" dirty="0">
                <a:solidFill>
                  <a:srgbClr val="0070C0"/>
                </a:solidFill>
                <a:latin typeface="Meiryo UI" panose="020B0604030504040204" pitchFamily="50" charset="-128"/>
                <a:ea typeface="Meiryo UI" panose="020B0604030504040204" pitchFamily="50" charset="-128"/>
              </a:rPr>
              <a:t>既に産学連携の実績がある場合、補記として記載いただくことは構いません。</a:t>
            </a:r>
            <a:endParaRPr lang="en-US" altLang="ja-JP" sz="1400" dirty="0">
              <a:solidFill>
                <a:srgbClr val="0070C0"/>
              </a:solidFill>
              <a:latin typeface="Meiryo UI" panose="020B0604030504040204" pitchFamily="50" charset="-128"/>
              <a:ea typeface="Meiryo UI" panose="020B0604030504040204" pitchFamily="50" charset="-128"/>
            </a:endParaRPr>
          </a:p>
        </p:txBody>
      </p:sp>
      <p:sp>
        <p:nvSpPr>
          <p:cNvPr id="6" name="吹き出し: 角を丸めた四角形 5">
            <a:extLst>
              <a:ext uri="{FF2B5EF4-FFF2-40B4-BE49-F238E27FC236}">
                <a16:creationId xmlns:a16="http://schemas.microsoft.com/office/drawing/2014/main" id="{878026D9-B7F6-1460-484C-5EE49ABBE1A1}"/>
              </a:ext>
            </a:extLst>
          </p:cNvPr>
          <p:cNvSpPr/>
          <p:nvPr/>
        </p:nvSpPr>
        <p:spPr>
          <a:xfrm>
            <a:off x="3045125" y="5115723"/>
            <a:ext cx="6478437" cy="1232800"/>
          </a:xfrm>
          <a:prstGeom prst="wedgeRoundRectCallout">
            <a:avLst>
              <a:gd name="adj1" fmla="val -38879"/>
              <a:gd name="adj2" fmla="val -73039"/>
              <a:gd name="adj3" fmla="val 1666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3" tIns="40101" rIns="77723" bIns="40101" numCol="1" spcCol="0" rtlCol="0" fromWordArt="0" anchor="ctr" anchorCtr="0" forceAA="0" compatLnSpc="1">
            <a:prstTxWarp prst="textNoShape">
              <a:avLst/>
            </a:prstTxWarp>
            <a:noAutofit/>
          </a:bodyPr>
          <a:lstStyle/>
          <a:p>
            <a:pPr marL="285750" indent="-285750" defTabSz="802015" fontAlgn="auto">
              <a:spcBef>
                <a:spcPts val="0"/>
              </a:spcBef>
              <a:spcAft>
                <a:spcPts val="0"/>
              </a:spcAft>
              <a:buFont typeface="Arial" panose="020B0604020202020204" pitchFamily="34" charset="0"/>
              <a:buChar char="•"/>
            </a:pPr>
            <a:r>
              <a:rPr lang="ja-JP" altLang="en-US" sz="1511" b="1" dirty="0">
                <a:solidFill>
                  <a:prstClr val="black"/>
                </a:solidFill>
                <a:latin typeface="Meiryo UI" panose="020B0604030504040204" pitchFamily="50" charset="-128"/>
                <a:ea typeface="Meiryo UI" panose="020B0604030504040204" pitchFamily="50" charset="-128"/>
              </a:rPr>
              <a:t>本スライドは、該当する今後の取組予定がある場合のみ記載ください</a:t>
            </a:r>
            <a:endParaRPr lang="en-US" altLang="ja-JP" sz="1511" b="1" dirty="0">
              <a:solidFill>
                <a:prstClr val="black"/>
              </a:solidFill>
              <a:latin typeface="Meiryo UI" panose="020B0604030504040204" pitchFamily="50" charset="-128"/>
              <a:ea typeface="Meiryo UI" panose="020B0604030504040204" pitchFamily="50" charset="-128"/>
            </a:endParaRPr>
          </a:p>
          <a:p>
            <a:pPr marL="285750" indent="-285750" defTabSz="802015" fontAlgn="auto">
              <a:spcBef>
                <a:spcPts val="0"/>
              </a:spcBef>
              <a:spcAft>
                <a:spcPts val="0"/>
              </a:spcAft>
              <a:buFont typeface="Arial" panose="020B0604020202020204" pitchFamily="34" charset="0"/>
              <a:buChar char="•"/>
            </a:pPr>
            <a:r>
              <a:rPr lang="ja-JP" altLang="en-US" sz="1511" b="1" dirty="0">
                <a:solidFill>
                  <a:prstClr val="black"/>
                </a:solidFill>
                <a:latin typeface="Meiryo UI" panose="020B0604030504040204" pitchFamily="50" charset="-128"/>
                <a:ea typeface="Meiryo UI" panose="020B0604030504040204" pitchFamily="50" charset="-128"/>
              </a:rPr>
              <a:t>フリー</a:t>
            </a:r>
            <a:r>
              <a:rPr lang="en-US" altLang="ja-JP" sz="1511" b="1" dirty="0">
                <a:solidFill>
                  <a:prstClr val="black"/>
                </a:solidFill>
                <a:latin typeface="Meiryo UI" panose="020B0604030504040204" pitchFamily="50" charset="-128"/>
                <a:ea typeface="Meiryo UI" panose="020B0604030504040204" pitchFamily="50" charset="-128"/>
              </a:rPr>
              <a:t>FMT</a:t>
            </a:r>
            <a:r>
              <a:rPr lang="ja-JP" altLang="en-US" sz="1511" b="1" dirty="0">
                <a:solidFill>
                  <a:prstClr val="black"/>
                </a:solidFill>
                <a:latin typeface="Meiryo UI" panose="020B0604030504040204" pitchFamily="50" charset="-128"/>
                <a:ea typeface="Meiryo UI" panose="020B0604030504040204" pitchFamily="50" charset="-128"/>
              </a:rPr>
              <a:t>の様式のため、記載方法は問いません</a:t>
            </a:r>
            <a:br>
              <a:rPr lang="en-US" altLang="ja-JP" sz="1511" b="1" dirty="0">
                <a:solidFill>
                  <a:prstClr val="black"/>
                </a:solidFill>
                <a:latin typeface="Meiryo UI" panose="020B0604030504040204" pitchFamily="50" charset="-128"/>
                <a:ea typeface="Meiryo UI" panose="020B0604030504040204" pitchFamily="50" charset="-128"/>
              </a:rPr>
            </a:br>
            <a:r>
              <a:rPr lang="ja-JP" altLang="en-US" sz="1511" b="1" dirty="0">
                <a:solidFill>
                  <a:prstClr val="black"/>
                </a:solidFill>
                <a:latin typeface="Meiryo UI" panose="020B0604030504040204" pitchFamily="50" charset="-128"/>
                <a:ea typeface="Meiryo UI" panose="020B0604030504040204" pitchFamily="50" charset="-128"/>
              </a:rPr>
              <a:t>（できるだけ、上記</a:t>
            </a:r>
            <a:r>
              <a:rPr lang="en-US" altLang="ja-JP" sz="1511" b="1" dirty="0">
                <a:solidFill>
                  <a:prstClr val="black"/>
                </a:solidFill>
                <a:latin typeface="Meiryo UI" panose="020B0604030504040204" pitchFamily="50" charset="-128"/>
                <a:ea typeface="Meiryo UI" panose="020B0604030504040204" pitchFamily="50" charset="-128"/>
              </a:rPr>
              <a:t>1~4</a:t>
            </a:r>
            <a:r>
              <a:rPr lang="ja-JP" altLang="en-US" sz="1511" b="1" dirty="0">
                <a:solidFill>
                  <a:prstClr val="black"/>
                </a:solidFill>
                <a:latin typeface="Meiryo UI" panose="020B0604030504040204" pitchFamily="50" charset="-128"/>
                <a:ea typeface="Meiryo UI" panose="020B0604030504040204" pitchFamily="50" charset="-128"/>
              </a:rPr>
              <a:t>項目例は押さえてください）</a:t>
            </a:r>
            <a:endParaRPr lang="en-US" altLang="ja-JP" sz="1511" b="1" dirty="0">
              <a:solidFill>
                <a:prstClr val="black"/>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BE0483C-5BC3-67EF-C3A4-A5C6E1A7948C}"/>
              </a:ext>
            </a:extLst>
          </p:cNvPr>
          <p:cNvSpPr/>
          <p:nvPr/>
        </p:nvSpPr>
        <p:spPr>
          <a:xfrm rot="1981251">
            <a:off x="6764554" y="2867698"/>
            <a:ext cx="2677447" cy="621943"/>
          </a:xfrm>
          <a:prstGeom prst="rect">
            <a:avLst/>
          </a:prstGeom>
          <a:solidFill>
            <a:srgbClr val="30C1D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800">
                <a:solidFill>
                  <a:schemeClr val="bg1">
                    <a:lumMod val="50000"/>
                  </a:schemeClr>
                </a:solidFill>
                <a:latin typeface="Meiryo UI" panose="020B0604030504040204" pitchFamily="50" charset="-128"/>
                <a:ea typeface="Meiryo UI" panose="020B0604030504040204" pitchFamily="50" charset="-128"/>
              </a:rPr>
              <a:t>様式</a:t>
            </a:r>
            <a:r>
              <a:rPr kumimoji="1" lang="en-US" altLang="ja-JP" sz="1800">
                <a:solidFill>
                  <a:schemeClr val="bg1">
                    <a:lumMod val="50000"/>
                  </a:schemeClr>
                </a:solidFill>
                <a:latin typeface="Meiryo UI" panose="020B0604030504040204" pitchFamily="50" charset="-128"/>
                <a:ea typeface="Meiryo UI" panose="020B0604030504040204" pitchFamily="50" charset="-128"/>
              </a:rPr>
              <a:t>FMT</a:t>
            </a:r>
            <a:r>
              <a:rPr kumimoji="1" lang="ja-JP" altLang="en-US" sz="1800">
                <a:solidFill>
                  <a:schemeClr val="bg1">
                    <a:lumMod val="50000"/>
                  </a:schemeClr>
                </a:solidFill>
                <a:latin typeface="Meiryo UI" panose="020B0604030504040204" pitchFamily="50" charset="-128"/>
                <a:ea typeface="Meiryo UI" panose="020B0604030504040204" pitchFamily="50" charset="-128"/>
              </a:rPr>
              <a:t>　サンプル</a:t>
            </a:r>
          </a:p>
        </p:txBody>
      </p:sp>
      <p:sp>
        <p:nvSpPr>
          <p:cNvPr id="9" name="フリーフォーム: 図形 8">
            <a:extLst>
              <a:ext uri="{FF2B5EF4-FFF2-40B4-BE49-F238E27FC236}">
                <a16:creationId xmlns:a16="http://schemas.microsoft.com/office/drawing/2014/main" id="{EF95B024-0091-5330-46A0-7C4E1EC9893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イ ウ</a:t>
            </a:r>
          </a:p>
        </p:txBody>
      </p:sp>
    </p:spTree>
    <p:extLst>
      <p:ext uri="{BB962C8B-B14F-4D97-AF65-F5344CB8AC3E}">
        <p14:creationId xmlns:p14="http://schemas.microsoft.com/office/powerpoint/2010/main" val="2785072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a:t>３</a:t>
            </a:r>
            <a:r>
              <a:rPr lang="en-US" altLang="ja-JP" sz="1200"/>
              <a:t>.</a:t>
            </a:r>
            <a:r>
              <a:rPr lang="ja-JP" altLang="en-US" sz="1200"/>
              <a:t>地域への波及効果／賃上げ計画</a:t>
            </a:r>
            <a:endParaRPr lang="ja-JP" altLang="en-US"/>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14" name="四角形: 角を丸くする 13">
            <a:extLst>
              <a:ext uri="{FF2B5EF4-FFF2-40B4-BE49-F238E27FC236}">
                <a16:creationId xmlns:a16="http://schemas.microsoft.com/office/drawing/2014/main" id="{7DE17286-984D-E625-B035-5E972300A69C}"/>
              </a:ext>
            </a:extLst>
          </p:cNvPr>
          <p:cNvSpPr/>
          <p:nvPr/>
        </p:nvSpPr>
        <p:spPr>
          <a:xfrm>
            <a:off x="1714931" y="2084973"/>
            <a:ext cx="157845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dirty="0">
                <a:solidFill>
                  <a:sysClr val="windowText" lastClr="000000"/>
                </a:solidFill>
                <a:latin typeface="Meiryo UI"/>
                <a:ea typeface="Meiryo UI"/>
              </a:rPr>
              <a:t>基準年度</a:t>
            </a:r>
            <a:endParaRPr kumimoji="1" lang="en-US" altLang="ja-JP" sz="1200" b="1" dirty="0">
              <a:solidFill>
                <a:sysClr val="windowText" lastClr="000000"/>
              </a:solidFill>
              <a:latin typeface="Meiryo UI"/>
              <a:ea typeface="Meiryo UI"/>
            </a:endParaRPr>
          </a:p>
        </p:txBody>
      </p:sp>
      <p:sp>
        <p:nvSpPr>
          <p:cNvPr id="20" name="四角形: 角を丸くする 19">
            <a:extLst>
              <a:ext uri="{FF2B5EF4-FFF2-40B4-BE49-F238E27FC236}">
                <a16:creationId xmlns:a16="http://schemas.microsoft.com/office/drawing/2014/main" id="{5ACD3E11-12DE-4DCD-44CE-262FFFE7BD71}"/>
              </a:ext>
            </a:extLst>
          </p:cNvPr>
          <p:cNvSpPr/>
          <p:nvPr/>
        </p:nvSpPr>
        <p:spPr>
          <a:xfrm>
            <a:off x="3475562" y="2084973"/>
            <a:ext cx="1578459" cy="374787"/>
          </a:xfrm>
          <a:prstGeom prst="roundRect">
            <a:avLst>
              <a:gd name="adj" fmla="val 40234"/>
            </a:avLst>
          </a:prstGeom>
          <a:solidFill>
            <a:srgbClr val="002060"/>
          </a:solidFill>
          <a:ln>
            <a:noFill/>
          </a:ln>
        </p:spPr>
        <p:txBody>
          <a:bodyPr wrap="square" lIns="36000" rIns="36000" anchor="ctr">
            <a:noAutofit/>
          </a:bodyPr>
          <a:lstStyle/>
          <a:p>
            <a:pPr algn="ctr" defTabSz="914400"/>
            <a:r>
              <a:rPr lang="zh-TW" altLang="en-US" sz="1200" b="1" dirty="0">
                <a:solidFill>
                  <a:schemeClr val="bg1"/>
                </a:solidFill>
                <a:latin typeface="Meiryo UI"/>
                <a:ea typeface="Meiryo UI"/>
              </a:rPr>
              <a:t>事業化報告</a:t>
            </a:r>
            <a:r>
              <a:rPr lang="en-US" altLang="zh-TW" sz="1200" b="1" dirty="0">
                <a:solidFill>
                  <a:schemeClr val="bg1"/>
                </a:solidFill>
                <a:latin typeface="Meiryo UI"/>
                <a:ea typeface="Meiryo UI"/>
              </a:rPr>
              <a:t>3</a:t>
            </a:r>
            <a:r>
              <a:rPr lang="zh-TW" altLang="en-US" sz="1200" b="1" dirty="0">
                <a:solidFill>
                  <a:schemeClr val="bg1"/>
                </a:solidFill>
                <a:latin typeface="Meiryo UI"/>
                <a:ea typeface="Meiryo UI"/>
              </a:rPr>
              <a:t>年目</a:t>
            </a:r>
            <a:endParaRPr kumimoji="1" lang="en-US" altLang="ja-JP" sz="1200" b="1" dirty="0">
              <a:solidFill>
                <a:schemeClr val="bg1"/>
              </a:solidFill>
              <a:latin typeface="Meiryo UI"/>
              <a:ea typeface="Meiryo UI"/>
            </a:endParaRPr>
          </a:p>
        </p:txBody>
      </p:sp>
      <p:sp>
        <p:nvSpPr>
          <p:cNvPr id="27" name="四角形: 角を丸くする 26">
            <a:extLst>
              <a:ext uri="{FF2B5EF4-FFF2-40B4-BE49-F238E27FC236}">
                <a16:creationId xmlns:a16="http://schemas.microsoft.com/office/drawing/2014/main" id="{5C1890AE-BF96-71D3-ED70-4BDA49199032}"/>
              </a:ext>
            </a:extLst>
          </p:cNvPr>
          <p:cNvSpPr/>
          <p:nvPr/>
        </p:nvSpPr>
        <p:spPr>
          <a:xfrm>
            <a:off x="5236192" y="2084973"/>
            <a:ext cx="415902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zh-TW" altLang="en-US" sz="1200" b="1">
                <a:solidFill>
                  <a:sysClr val="windowText" lastClr="000000"/>
                </a:solidFill>
                <a:latin typeface="Meiryo UI"/>
                <a:ea typeface="Meiryo UI"/>
              </a:rPr>
              <a:t>事業化報告</a:t>
            </a:r>
            <a:r>
              <a:rPr lang="en-US" altLang="zh-TW" sz="1200" b="1">
                <a:solidFill>
                  <a:sysClr val="windowText" lastClr="000000"/>
                </a:solidFill>
                <a:latin typeface="Meiryo UI"/>
                <a:ea typeface="Meiryo UI"/>
              </a:rPr>
              <a:t>3</a:t>
            </a:r>
            <a:r>
              <a:rPr lang="zh-TW" altLang="en-US" sz="1200" b="1">
                <a:solidFill>
                  <a:sysClr val="windowText" lastClr="000000"/>
                </a:solidFill>
                <a:latin typeface="Meiryo UI"/>
                <a:ea typeface="Meiryo UI"/>
              </a:rPr>
              <a:t>年目</a:t>
            </a:r>
            <a:r>
              <a:rPr lang="ja-JP" altLang="en-US" sz="1200" b="1">
                <a:solidFill>
                  <a:sysClr val="windowText" lastClr="000000"/>
                </a:solidFill>
                <a:latin typeface="Meiryo UI"/>
                <a:ea typeface="Meiryo UI"/>
              </a:rPr>
              <a:t>の数値実現に向けた取組内容・根拠</a:t>
            </a:r>
            <a:endParaRPr kumimoji="1" lang="en-US" altLang="ja-JP" sz="1200" b="1">
              <a:solidFill>
                <a:sysClr val="windowText" lastClr="000000"/>
              </a:solidFill>
              <a:latin typeface="Meiryo UI"/>
              <a:ea typeface="Meiryo UI"/>
            </a:endParaRPr>
          </a:p>
        </p:txBody>
      </p:sp>
      <p:sp>
        <p:nvSpPr>
          <p:cNvPr id="58" name="フリーフォーム: 図形 57">
            <a:extLst>
              <a:ext uri="{FF2B5EF4-FFF2-40B4-BE49-F238E27FC236}">
                <a16:creationId xmlns:a16="http://schemas.microsoft.com/office/drawing/2014/main" id="{4561781E-4F49-C36B-D25F-ECA61B08A2FA}"/>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59" name="フリーフォーム: 図形 58">
            <a:extLst>
              <a:ext uri="{FF2B5EF4-FFF2-40B4-BE49-F238E27FC236}">
                <a16:creationId xmlns:a16="http://schemas.microsoft.com/office/drawing/2014/main" id="{A97D8C28-07C9-0AC8-8B2D-DEEB399ED03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60" name="フリーフォーム: 図形 59">
            <a:extLst>
              <a:ext uri="{FF2B5EF4-FFF2-40B4-BE49-F238E27FC236}">
                <a16:creationId xmlns:a16="http://schemas.microsoft.com/office/drawing/2014/main" id="{745233F8-11D2-10DC-B6FA-1659000FBA9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a:t>
            </a:r>
            <a:r>
              <a:rPr kumimoji="1" lang="ja-JP" altLang="en-US" sz="800" b="1">
                <a:solidFill>
                  <a:schemeClr val="tx1"/>
                </a:solidFill>
                <a:latin typeface="Meiryo UI" panose="020B0604030504040204" pitchFamily="50" charset="-128"/>
                <a:ea typeface="Meiryo UI" panose="020B0604030504040204" pitchFamily="50" charset="-128"/>
              </a:rPr>
              <a:t>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a:t>
            </a:r>
          </a:p>
        </p:txBody>
      </p:sp>
      <p:sp>
        <p:nvSpPr>
          <p:cNvPr id="61" name="フリーフォーム: 図形 60">
            <a:extLst>
              <a:ext uri="{FF2B5EF4-FFF2-40B4-BE49-F238E27FC236}">
                <a16:creationId xmlns:a16="http://schemas.microsoft.com/office/drawing/2014/main" id="{99B7B542-9FF3-0C00-C8CA-64FE9A01CC99}"/>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62" name="フリーフォーム: 図形 61">
            <a:extLst>
              <a:ext uri="{FF2B5EF4-FFF2-40B4-BE49-F238E27FC236}">
                <a16:creationId xmlns:a16="http://schemas.microsoft.com/office/drawing/2014/main" id="{A0D74967-41CD-225A-FE5F-E183A325C00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grpSp>
        <p:nvGrpSpPr>
          <p:cNvPr id="28" name="グループ化 27">
            <a:extLst>
              <a:ext uri="{FF2B5EF4-FFF2-40B4-BE49-F238E27FC236}">
                <a16:creationId xmlns:a16="http://schemas.microsoft.com/office/drawing/2014/main" id="{4646CFC5-E4CB-FBD8-53B9-D7AB2214DE31}"/>
              </a:ext>
            </a:extLst>
          </p:cNvPr>
          <p:cNvGrpSpPr/>
          <p:nvPr/>
        </p:nvGrpSpPr>
        <p:grpSpPr>
          <a:xfrm>
            <a:off x="431987" y="2563406"/>
            <a:ext cx="8963234" cy="3802993"/>
            <a:chOff x="431987" y="2563406"/>
            <a:chExt cx="8963234" cy="2835521"/>
          </a:xfrm>
        </p:grpSpPr>
        <p:sp>
          <p:nvSpPr>
            <p:cNvPr id="5" name="正方形/長方形 4">
              <a:extLst>
                <a:ext uri="{FF2B5EF4-FFF2-40B4-BE49-F238E27FC236}">
                  <a16:creationId xmlns:a16="http://schemas.microsoft.com/office/drawing/2014/main" id="{73797DEA-7CC5-D243-988C-E652C175B7EB}"/>
                </a:ext>
              </a:extLst>
            </p:cNvPr>
            <p:cNvSpPr/>
            <p:nvPr/>
          </p:nvSpPr>
          <p:spPr>
            <a:xfrm>
              <a:off x="431987" y="3535356"/>
              <a:ext cx="1160271" cy="891620"/>
            </a:xfrm>
            <a:prstGeom prst="rect">
              <a:avLst/>
            </a:prstGeom>
            <a:solidFill>
              <a:schemeClr val="bg1">
                <a:lumMod val="50000"/>
              </a:schemeClr>
            </a:solidFill>
            <a:ln>
              <a:noFill/>
            </a:ln>
          </p:spPr>
          <p:txBody>
            <a:bodyPr wrap="square" lIns="0" tIns="0" rIns="0" bIns="0" anchor="ctr">
              <a:noAutofit/>
            </a:bodyPr>
            <a:lstStyle/>
            <a:p>
              <a:pPr algn="ctr">
                <a:lnSpc>
                  <a:spcPct val="110000"/>
                </a:lnSpc>
              </a:pPr>
              <a:r>
                <a:rPr lang="ja-JP" altLang="en-US" sz="1200" b="1">
                  <a:solidFill>
                    <a:schemeClr val="bg1"/>
                  </a:solidFill>
                  <a:latin typeface="Meiryo UI"/>
                  <a:ea typeface="Meiryo UI"/>
                </a:rPr>
                <a:t>常時使用する</a:t>
              </a:r>
              <a:br>
                <a:rPr lang="en-US" altLang="ja-JP" sz="1200" b="1">
                  <a:solidFill>
                    <a:schemeClr val="bg1"/>
                  </a:solidFill>
                  <a:latin typeface="Meiryo UI"/>
                  <a:ea typeface="Meiryo UI"/>
                </a:rPr>
              </a:br>
              <a:r>
                <a:rPr lang="ja-JP" altLang="en-US" sz="1200" b="1">
                  <a:solidFill>
                    <a:schemeClr val="bg1"/>
                  </a:solidFill>
                  <a:latin typeface="Meiryo UI"/>
                  <a:ea typeface="Meiryo UI"/>
                </a:rPr>
                <a:t>従業員数</a:t>
              </a:r>
              <a:endParaRPr lang="en-US" altLang="ja-JP" sz="1200" b="1">
                <a:solidFill>
                  <a:schemeClr val="bg1"/>
                </a:solidFill>
                <a:latin typeface="Meiryo UI"/>
                <a:ea typeface="Meiryo UI"/>
              </a:endParaRPr>
            </a:p>
            <a:p>
              <a:pPr algn="ctr">
                <a:lnSpc>
                  <a:spcPct val="110000"/>
                </a:lnSpc>
              </a:pPr>
              <a:r>
                <a:rPr kumimoji="1" lang="ja-JP" altLang="en-US" sz="800" b="1">
                  <a:solidFill>
                    <a:schemeClr val="bg1"/>
                  </a:solidFill>
                  <a:latin typeface="Meiryo UI"/>
                  <a:ea typeface="Meiryo UI"/>
                </a:rPr>
                <a:t>（就業時間換算）</a:t>
              </a:r>
              <a:endParaRPr kumimoji="1" lang="en-US" altLang="ja-JP" sz="800" b="1">
                <a:solidFill>
                  <a:schemeClr val="bg1"/>
                </a:solidFill>
                <a:latin typeface="Meiryo UI"/>
                <a:ea typeface="Meiryo UI"/>
              </a:endParaRPr>
            </a:p>
          </p:txBody>
        </p:sp>
        <p:sp>
          <p:nvSpPr>
            <p:cNvPr id="6" name="正方形/長方形 5">
              <a:extLst>
                <a:ext uri="{FF2B5EF4-FFF2-40B4-BE49-F238E27FC236}">
                  <a16:creationId xmlns:a16="http://schemas.microsoft.com/office/drawing/2014/main" id="{05642847-340F-53F0-A7B4-82F9007EDCA6}"/>
                </a:ext>
              </a:extLst>
            </p:cNvPr>
            <p:cNvSpPr/>
            <p:nvPr/>
          </p:nvSpPr>
          <p:spPr>
            <a:xfrm>
              <a:off x="1714931" y="353535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人</a:t>
              </a:r>
              <a:endParaRPr kumimoji="1" lang="en-US" altLang="ja-JP" sz="1200" b="1">
                <a:solidFill>
                  <a:sysClr val="windowText" lastClr="000000"/>
                </a:solidFill>
                <a:latin typeface="Meiryo UI"/>
                <a:ea typeface="Meiryo UI"/>
              </a:endParaRPr>
            </a:p>
          </p:txBody>
        </p:sp>
        <p:sp>
          <p:nvSpPr>
            <p:cNvPr id="7" name="正方形/長方形 6">
              <a:extLst>
                <a:ext uri="{FF2B5EF4-FFF2-40B4-BE49-F238E27FC236}">
                  <a16:creationId xmlns:a16="http://schemas.microsoft.com/office/drawing/2014/main" id="{02632119-6DAE-0B7B-089F-5641EDA16230}"/>
                </a:ext>
              </a:extLst>
            </p:cNvPr>
            <p:cNvSpPr/>
            <p:nvPr/>
          </p:nvSpPr>
          <p:spPr>
            <a:xfrm>
              <a:off x="3475561" y="3535356"/>
              <a:ext cx="1578459" cy="891620"/>
            </a:xfrm>
            <a:prstGeom prst="rect">
              <a:avLst/>
            </a:prstGeom>
            <a:noFill/>
            <a:ln>
              <a:noFill/>
            </a:ln>
          </p:spPr>
          <p:txBody>
            <a:bodyPr wrap="square" lIns="36000" rIns="36000" anchor="ctr">
              <a:noAutofit/>
            </a:bodyPr>
            <a:lstStyle/>
            <a:p>
              <a:pPr algn="ctr">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人</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err="1">
                  <a:solidFill>
                    <a:sysClr val="windowText" lastClr="000000"/>
                  </a:solidFill>
                  <a:latin typeface="Meiryo UI"/>
                  <a:ea typeface="Meiryo UI"/>
                </a:rPr>
                <a:t>xx%up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8" name="正方形/長方形 7">
              <a:extLst>
                <a:ext uri="{FF2B5EF4-FFF2-40B4-BE49-F238E27FC236}">
                  <a16:creationId xmlns:a16="http://schemas.microsoft.com/office/drawing/2014/main" id="{532F5902-B443-3036-58E3-0111529A2F61}"/>
                </a:ext>
              </a:extLst>
            </p:cNvPr>
            <p:cNvSpPr/>
            <p:nvPr/>
          </p:nvSpPr>
          <p:spPr>
            <a:xfrm>
              <a:off x="5236192" y="3535356"/>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a:solidFill>
                    <a:sysClr val="windowText" lastClr="000000"/>
                  </a:solidFill>
                  <a:latin typeface="Meiryo UI"/>
                  <a:ea typeface="Meiryo UI"/>
                </a:rPr>
                <a:t>XXX</a:t>
              </a:r>
              <a:endParaRPr kumimoji="1" lang="en-US" altLang="ja-JP" sz="1200">
                <a:solidFill>
                  <a:sysClr val="windowText" lastClr="000000"/>
                </a:solidFill>
                <a:latin typeface="Meiryo UI"/>
                <a:ea typeface="Meiryo UI"/>
              </a:endParaRPr>
            </a:p>
          </p:txBody>
        </p:sp>
        <p:sp>
          <p:nvSpPr>
            <p:cNvPr id="9" name="正方形/長方形 8">
              <a:extLst>
                <a:ext uri="{FF2B5EF4-FFF2-40B4-BE49-F238E27FC236}">
                  <a16:creationId xmlns:a16="http://schemas.microsoft.com/office/drawing/2014/main" id="{A5ED2D97-949B-7097-96FA-FC6ECFE27E5B}"/>
                </a:ext>
              </a:extLst>
            </p:cNvPr>
            <p:cNvSpPr/>
            <p:nvPr/>
          </p:nvSpPr>
          <p:spPr>
            <a:xfrm>
              <a:off x="431987" y="4507307"/>
              <a:ext cx="1160271" cy="891620"/>
            </a:xfrm>
            <a:prstGeom prst="rect">
              <a:avLst/>
            </a:prstGeom>
            <a:solidFill>
              <a:schemeClr val="bg1">
                <a:lumMod val="50000"/>
              </a:schemeClr>
            </a:solidFill>
            <a:ln>
              <a:noFill/>
            </a:ln>
          </p:spPr>
          <p:txBody>
            <a:bodyPr wrap="square" lIns="0" tIns="0" rIns="0" bIns="0" anchor="ctr">
              <a:noAutofit/>
            </a:bodyPr>
            <a:lstStyle/>
            <a:p>
              <a:pPr algn="ctr" defTabSz="914400">
                <a:lnSpc>
                  <a:spcPct val="110000"/>
                </a:lnSpc>
              </a:pPr>
              <a:r>
                <a:rPr kumimoji="1" lang="ja-JP" altLang="en-US" sz="1200" b="1">
                  <a:solidFill>
                    <a:schemeClr val="bg1"/>
                  </a:solidFill>
                  <a:latin typeface="Meiryo UI"/>
                  <a:ea typeface="Meiryo UI"/>
                </a:rPr>
                <a:t>従業員</a:t>
              </a:r>
              <a:r>
                <a:rPr kumimoji="1" lang="en-US" altLang="ja-JP" sz="1200" b="1">
                  <a:solidFill>
                    <a:schemeClr val="bg1"/>
                  </a:solidFill>
                  <a:latin typeface="Meiryo UI"/>
                  <a:ea typeface="Meiryo UI"/>
                </a:rPr>
                <a:t>1</a:t>
              </a:r>
              <a:r>
                <a:rPr kumimoji="1" lang="ja-JP" altLang="en-US" sz="1200" b="1">
                  <a:solidFill>
                    <a:schemeClr val="bg1"/>
                  </a:solidFill>
                  <a:latin typeface="Meiryo UI"/>
                  <a:ea typeface="Meiryo UI"/>
                </a:rPr>
                <a:t>人当たり給与支給総額</a:t>
              </a:r>
              <a:endParaRPr kumimoji="1" lang="en-US" altLang="ja-JP" sz="1200" b="1">
                <a:solidFill>
                  <a:schemeClr val="bg1"/>
                </a:solidFill>
                <a:latin typeface="Meiryo UI"/>
                <a:ea typeface="Meiryo UI"/>
              </a:endParaRPr>
            </a:p>
          </p:txBody>
        </p:sp>
        <p:sp>
          <p:nvSpPr>
            <p:cNvPr id="13" name="正方形/長方形 12">
              <a:extLst>
                <a:ext uri="{FF2B5EF4-FFF2-40B4-BE49-F238E27FC236}">
                  <a16:creationId xmlns:a16="http://schemas.microsoft.com/office/drawing/2014/main" id="{840E5D52-5222-073D-51C2-F3794823456C}"/>
                </a:ext>
              </a:extLst>
            </p:cNvPr>
            <p:cNvSpPr/>
            <p:nvPr/>
          </p:nvSpPr>
          <p:spPr>
            <a:xfrm>
              <a:off x="1714931" y="4507307"/>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endParaRPr kumimoji="1" lang="en-US" altLang="ja-JP" sz="1200" b="1">
                <a:solidFill>
                  <a:sysClr val="windowText" lastClr="000000"/>
                </a:solidFill>
                <a:latin typeface="Meiryo UI"/>
                <a:ea typeface="Meiryo UI"/>
              </a:endParaRPr>
            </a:p>
          </p:txBody>
        </p:sp>
        <p:sp>
          <p:nvSpPr>
            <p:cNvPr id="19" name="正方形/長方形 18">
              <a:extLst>
                <a:ext uri="{FF2B5EF4-FFF2-40B4-BE49-F238E27FC236}">
                  <a16:creationId xmlns:a16="http://schemas.microsoft.com/office/drawing/2014/main" id="{DA87F5A9-A7F8-77E0-41BF-4E6C4E6958BB}"/>
                </a:ext>
              </a:extLst>
            </p:cNvPr>
            <p:cNvSpPr/>
            <p:nvPr/>
          </p:nvSpPr>
          <p:spPr>
            <a:xfrm>
              <a:off x="3475561" y="4507307"/>
              <a:ext cx="1578459" cy="891620"/>
            </a:xfrm>
            <a:prstGeom prst="rect">
              <a:avLst/>
            </a:prstGeom>
            <a:noFill/>
            <a:ln>
              <a:noFill/>
            </a:ln>
          </p:spPr>
          <p:txBody>
            <a:bodyPr wrap="square" lIns="36000" rIns="36000" anchor="ctr">
              <a:noAutofit/>
            </a:bodyPr>
            <a:lstStyle/>
            <a:p>
              <a:pPr algn="ctr">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err="1">
                  <a:solidFill>
                    <a:sysClr val="windowText" lastClr="000000"/>
                  </a:solidFill>
                  <a:latin typeface="Meiryo UI"/>
                  <a:ea typeface="Meiryo UI"/>
                </a:rPr>
                <a:t>xx%up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26" name="正方形/長方形 25">
              <a:extLst>
                <a:ext uri="{FF2B5EF4-FFF2-40B4-BE49-F238E27FC236}">
                  <a16:creationId xmlns:a16="http://schemas.microsoft.com/office/drawing/2014/main" id="{D07FFD9D-EC1C-FC14-B561-98F7E8405AD2}"/>
                </a:ext>
              </a:extLst>
            </p:cNvPr>
            <p:cNvSpPr/>
            <p:nvPr/>
          </p:nvSpPr>
          <p:spPr>
            <a:xfrm>
              <a:off x="5236192" y="4507307"/>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a:solidFill>
                    <a:sysClr val="windowText" lastClr="000000"/>
                  </a:solidFill>
                  <a:latin typeface="Meiryo UI"/>
                  <a:ea typeface="Meiryo UI"/>
                </a:rPr>
                <a:t>xxx</a:t>
              </a:r>
              <a:endParaRPr kumimoji="1" lang="en-US" altLang="ja-JP" sz="1200">
                <a:solidFill>
                  <a:sysClr val="windowText" lastClr="000000"/>
                </a:solidFill>
                <a:latin typeface="Meiryo UI"/>
                <a:ea typeface="Meiryo UI"/>
              </a:endParaRPr>
            </a:p>
          </p:txBody>
        </p:sp>
        <p:sp>
          <p:nvSpPr>
            <p:cNvPr id="40" name="正方形/長方形 39">
              <a:extLst>
                <a:ext uri="{FF2B5EF4-FFF2-40B4-BE49-F238E27FC236}">
                  <a16:creationId xmlns:a16="http://schemas.microsoft.com/office/drawing/2014/main" id="{268D59D3-5207-73E0-3CE3-224B4B93DF8E}"/>
                </a:ext>
              </a:extLst>
            </p:cNvPr>
            <p:cNvSpPr/>
            <p:nvPr/>
          </p:nvSpPr>
          <p:spPr>
            <a:xfrm>
              <a:off x="431987" y="2563406"/>
              <a:ext cx="1160271" cy="891620"/>
            </a:xfrm>
            <a:prstGeom prst="rect">
              <a:avLst/>
            </a:prstGeom>
            <a:solidFill>
              <a:schemeClr val="bg1">
                <a:lumMod val="50000"/>
              </a:schemeClr>
            </a:solidFill>
            <a:ln>
              <a:noFill/>
            </a:ln>
          </p:spPr>
          <p:txBody>
            <a:bodyPr wrap="square" lIns="0" tIns="0" rIns="0" bIns="0" anchor="ctr">
              <a:noAutofit/>
            </a:bodyPr>
            <a:lstStyle/>
            <a:p>
              <a:pPr algn="ctr" defTabSz="914400">
                <a:lnSpc>
                  <a:spcPct val="110000"/>
                </a:lnSpc>
              </a:pPr>
              <a:r>
                <a:rPr kumimoji="1" lang="ja-JP" altLang="en-US" sz="1200" b="1">
                  <a:solidFill>
                    <a:schemeClr val="bg1"/>
                  </a:solidFill>
                  <a:latin typeface="Meiryo UI"/>
                  <a:ea typeface="Meiryo UI"/>
                </a:rPr>
                <a:t>給与支給総額</a:t>
              </a:r>
              <a:endParaRPr kumimoji="1" lang="en-US" altLang="ja-JP" sz="1200" b="1">
                <a:solidFill>
                  <a:schemeClr val="bg1"/>
                </a:solidFill>
                <a:latin typeface="Meiryo UI"/>
                <a:ea typeface="Meiryo UI"/>
              </a:endParaRPr>
            </a:p>
            <a:p>
              <a:pPr algn="ctr">
                <a:lnSpc>
                  <a:spcPct val="110000"/>
                </a:lnSpc>
              </a:pPr>
              <a:r>
                <a:rPr kumimoji="1" lang="ja-JP" altLang="en-US" sz="800" b="1">
                  <a:solidFill>
                    <a:schemeClr val="bg1"/>
                  </a:solidFill>
                  <a:latin typeface="Meiryo UI"/>
                  <a:ea typeface="Meiryo UI"/>
                </a:rPr>
                <a:t>（常時使用する従業員）</a:t>
              </a:r>
              <a:endParaRPr kumimoji="1" lang="en-US" altLang="ja-JP" sz="800" b="1">
                <a:solidFill>
                  <a:schemeClr val="bg1"/>
                </a:solidFill>
                <a:latin typeface="Meiryo UI"/>
                <a:ea typeface="Meiryo UI"/>
              </a:endParaRPr>
            </a:p>
          </p:txBody>
        </p:sp>
        <p:sp>
          <p:nvSpPr>
            <p:cNvPr id="41" name="正方形/長方形 40">
              <a:extLst>
                <a:ext uri="{FF2B5EF4-FFF2-40B4-BE49-F238E27FC236}">
                  <a16:creationId xmlns:a16="http://schemas.microsoft.com/office/drawing/2014/main" id="{797011A3-807E-A281-86BE-FE11B84FD5F1}"/>
                </a:ext>
              </a:extLst>
            </p:cNvPr>
            <p:cNvSpPr/>
            <p:nvPr/>
          </p:nvSpPr>
          <p:spPr>
            <a:xfrm>
              <a:off x="1714931" y="256340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百万円</a:t>
              </a:r>
              <a:endParaRPr kumimoji="1" lang="en-US" altLang="ja-JP" sz="1200" b="1">
                <a:solidFill>
                  <a:sysClr val="windowText" lastClr="000000"/>
                </a:solidFill>
                <a:latin typeface="Meiryo UI"/>
                <a:ea typeface="Meiryo UI"/>
              </a:endParaRPr>
            </a:p>
          </p:txBody>
        </p:sp>
        <p:sp>
          <p:nvSpPr>
            <p:cNvPr id="42" name="正方形/長方形 41">
              <a:extLst>
                <a:ext uri="{FF2B5EF4-FFF2-40B4-BE49-F238E27FC236}">
                  <a16:creationId xmlns:a16="http://schemas.microsoft.com/office/drawing/2014/main" id="{E5B80117-AA49-AB9E-C805-115DC871E7DE}"/>
                </a:ext>
              </a:extLst>
            </p:cNvPr>
            <p:cNvSpPr/>
            <p:nvPr/>
          </p:nvSpPr>
          <p:spPr>
            <a:xfrm>
              <a:off x="3475561" y="256340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百万円</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err="1">
                  <a:solidFill>
                    <a:sysClr val="windowText" lastClr="000000"/>
                  </a:solidFill>
                  <a:latin typeface="Meiryo UI"/>
                  <a:ea typeface="Meiryo UI"/>
                </a:rPr>
                <a:t>xx%up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43" name="正方形/長方形 42">
              <a:extLst>
                <a:ext uri="{FF2B5EF4-FFF2-40B4-BE49-F238E27FC236}">
                  <a16:creationId xmlns:a16="http://schemas.microsoft.com/office/drawing/2014/main" id="{344B128D-28C8-D6B6-58FB-545AE9E15791}"/>
                </a:ext>
              </a:extLst>
            </p:cNvPr>
            <p:cNvSpPr/>
            <p:nvPr/>
          </p:nvSpPr>
          <p:spPr>
            <a:xfrm>
              <a:off x="5236192" y="2563406"/>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a:solidFill>
                    <a:sysClr val="windowText" lastClr="000000"/>
                  </a:solidFill>
                  <a:latin typeface="Meiryo UI"/>
                  <a:ea typeface="Meiryo UI"/>
                </a:rPr>
                <a:t>XXX</a:t>
              </a:r>
              <a:endParaRPr kumimoji="1" lang="en-US" altLang="ja-JP" sz="1200">
                <a:solidFill>
                  <a:sysClr val="windowText" lastClr="000000"/>
                </a:solidFill>
                <a:latin typeface="Meiryo UI"/>
                <a:ea typeface="Meiryo UI"/>
              </a:endParaRPr>
            </a:p>
          </p:txBody>
        </p:sp>
        <p:cxnSp>
          <p:nvCxnSpPr>
            <p:cNvPr id="44" name="直線コネクタ 43">
              <a:extLst>
                <a:ext uri="{FF2B5EF4-FFF2-40B4-BE49-F238E27FC236}">
                  <a16:creationId xmlns:a16="http://schemas.microsoft.com/office/drawing/2014/main" id="{9A10481B-F6A8-C557-A895-6B184863EF41}"/>
                </a:ext>
              </a:extLst>
            </p:cNvPr>
            <p:cNvCxnSpPr>
              <a:cxnSpLocks/>
            </p:cNvCxnSpPr>
            <p:nvPr/>
          </p:nvCxnSpPr>
          <p:spPr>
            <a:xfrm flipH="1">
              <a:off x="1592258" y="3451395"/>
              <a:ext cx="7802963" cy="42783"/>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0384B868-A616-E749-D1FA-294A20202192}"/>
                </a:ext>
              </a:extLst>
            </p:cNvPr>
            <p:cNvCxnSpPr>
              <a:cxnSpLocks/>
            </p:cNvCxnSpPr>
            <p:nvPr/>
          </p:nvCxnSpPr>
          <p:spPr>
            <a:xfrm flipH="1">
              <a:off x="1592258" y="4429295"/>
              <a:ext cx="7802963" cy="42783"/>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sp>
        <p:nvSpPr>
          <p:cNvPr id="18" name="楕円 17">
            <a:extLst>
              <a:ext uri="{FF2B5EF4-FFF2-40B4-BE49-F238E27FC236}">
                <a16:creationId xmlns:a16="http://schemas.microsoft.com/office/drawing/2014/main" id="{014CA2E8-795B-8A2F-C62B-7AB6F105CF29}"/>
              </a:ext>
            </a:extLst>
          </p:cNvPr>
          <p:cNvSpPr/>
          <p:nvPr/>
        </p:nvSpPr>
        <p:spPr>
          <a:xfrm>
            <a:off x="254450" y="2562026"/>
            <a:ext cx="312749" cy="312749"/>
          </a:xfrm>
          <a:prstGeom prst="ellipse">
            <a:avLst/>
          </a:prstGeom>
          <a:solidFill>
            <a:schemeClr val="bg1">
              <a:lumMod val="50000"/>
            </a:schemeClr>
          </a:solidFill>
          <a:ln w="38100">
            <a:solidFill>
              <a:schemeClr val="bg1"/>
            </a:solidFill>
          </a:ln>
        </p:spPr>
        <p:txBody>
          <a:bodyPr wrap="square" lIns="0" tIns="0" rIns="0" bIns="0" anchor="ctr">
            <a:noAutofit/>
          </a:bodyPr>
          <a:lstStyle/>
          <a:p>
            <a:pPr algn="ctr">
              <a:lnSpc>
                <a:spcPct val="110000"/>
              </a:lnSpc>
            </a:pPr>
            <a:r>
              <a:rPr lang="en-US" altLang="ja-JP" sz="1200" b="1" dirty="0">
                <a:solidFill>
                  <a:schemeClr val="bg1"/>
                </a:solidFill>
                <a:latin typeface="Meiryo UI"/>
                <a:ea typeface="Meiryo UI"/>
              </a:rPr>
              <a:t>A</a:t>
            </a:r>
            <a:endParaRPr lang="ja-JP" altLang="en-US" sz="1200" b="1" dirty="0">
              <a:solidFill>
                <a:schemeClr val="bg1"/>
              </a:solidFill>
              <a:latin typeface="Meiryo UI"/>
              <a:ea typeface="Meiryo UI"/>
            </a:endParaRPr>
          </a:p>
        </p:txBody>
      </p:sp>
      <p:sp>
        <p:nvSpPr>
          <p:cNvPr id="21" name="楕円 20">
            <a:extLst>
              <a:ext uri="{FF2B5EF4-FFF2-40B4-BE49-F238E27FC236}">
                <a16:creationId xmlns:a16="http://schemas.microsoft.com/office/drawing/2014/main" id="{04A1A76F-D994-30AD-EA86-0B0B53384422}"/>
              </a:ext>
            </a:extLst>
          </p:cNvPr>
          <p:cNvSpPr/>
          <p:nvPr/>
        </p:nvSpPr>
        <p:spPr>
          <a:xfrm>
            <a:off x="254450" y="3863873"/>
            <a:ext cx="312749" cy="312749"/>
          </a:xfrm>
          <a:prstGeom prst="ellipse">
            <a:avLst/>
          </a:prstGeom>
          <a:solidFill>
            <a:schemeClr val="bg1">
              <a:lumMod val="50000"/>
            </a:schemeClr>
          </a:solidFill>
          <a:ln w="38100">
            <a:solidFill>
              <a:schemeClr val="bg1"/>
            </a:solidFill>
          </a:ln>
        </p:spPr>
        <p:txBody>
          <a:bodyPr wrap="square" lIns="0" tIns="0" rIns="0" bIns="0" anchor="ctr">
            <a:noAutofit/>
          </a:bodyPr>
          <a:lstStyle/>
          <a:p>
            <a:pPr algn="ctr">
              <a:lnSpc>
                <a:spcPct val="110000"/>
              </a:lnSpc>
            </a:pPr>
            <a:r>
              <a:rPr lang="en-US" altLang="ja-JP" sz="1200" b="1">
                <a:solidFill>
                  <a:schemeClr val="bg1"/>
                </a:solidFill>
                <a:latin typeface="Meiryo UI"/>
                <a:ea typeface="Meiryo UI"/>
              </a:rPr>
              <a:t>B</a:t>
            </a:r>
            <a:endParaRPr lang="ja-JP" altLang="en-US" sz="1200" b="1">
              <a:solidFill>
                <a:schemeClr val="bg1"/>
              </a:solidFill>
              <a:latin typeface="Meiryo UI"/>
              <a:ea typeface="Meiryo UI"/>
            </a:endParaRPr>
          </a:p>
        </p:txBody>
      </p:sp>
      <p:sp>
        <p:nvSpPr>
          <p:cNvPr id="22" name="楕円 21">
            <a:extLst>
              <a:ext uri="{FF2B5EF4-FFF2-40B4-BE49-F238E27FC236}">
                <a16:creationId xmlns:a16="http://schemas.microsoft.com/office/drawing/2014/main" id="{589EC02B-391F-0933-5EFD-1603F7CBCB3D}"/>
              </a:ext>
            </a:extLst>
          </p:cNvPr>
          <p:cNvSpPr/>
          <p:nvPr/>
        </p:nvSpPr>
        <p:spPr>
          <a:xfrm>
            <a:off x="254450" y="5164922"/>
            <a:ext cx="312749" cy="312749"/>
          </a:xfrm>
          <a:prstGeom prst="ellipse">
            <a:avLst/>
          </a:prstGeom>
          <a:solidFill>
            <a:schemeClr val="bg1">
              <a:lumMod val="50000"/>
            </a:schemeClr>
          </a:solidFill>
          <a:ln w="38100">
            <a:solidFill>
              <a:schemeClr val="bg1"/>
            </a:solidFill>
          </a:ln>
        </p:spPr>
        <p:txBody>
          <a:bodyPr wrap="square" lIns="0" tIns="0" rIns="0" bIns="0" anchor="ctr">
            <a:noAutofit/>
          </a:bodyPr>
          <a:lstStyle/>
          <a:p>
            <a:pPr algn="ctr">
              <a:lnSpc>
                <a:spcPct val="110000"/>
              </a:lnSpc>
            </a:pPr>
            <a:r>
              <a:rPr lang="en-US" altLang="ja-JP" sz="1200" b="1">
                <a:solidFill>
                  <a:schemeClr val="bg1"/>
                </a:solidFill>
                <a:latin typeface="Meiryo UI"/>
                <a:ea typeface="Meiryo UI"/>
              </a:rPr>
              <a:t>C</a:t>
            </a:r>
            <a:endParaRPr lang="ja-JP" altLang="en-US" sz="1200" b="1">
              <a:solidFill>
                <a:schemeClr val="bg1"/>
              </a:solidFill>
              <a:latin typeface="Meiryo UI"/>
              <a:ea typeface="Meiryo UI"/>
            </a:endParaRPr>
          </a:p>
        </p:txBody>
      </p:sp>
      <p:sp>
        <p:nvSpPr>
          <p:cNvPr id="2" name="四角形: メモ 1">
            <a:extLst>
              <a:ext uri="{FF2B5EF4-FFF2-40B4-BE49-F238E27FC236}">
                <a16:creationId xmlns:a16="http://schemas.microsoft.com/office/drawing/2014/main" id="{8E6BED2A-8131-A0DE-CC2E-4B68A6B82805}"/>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755057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dirty="0"/>
              <a:t>３</a:t>
            </a:r>
            <a:r>
              <a:rPr lang="en-US" altLang="ja-JP" sz="1200" dirty="0"/>
              <a:t>.</a:t>
            </a:r>
            <a:r>
              <a:rPr lang="ja-JP" altLang="en-US" sz="1200" dirty="0"/>
              <a:t>地域への波及効果／参加企業や地域企業への波及効果</a:t>
            </a:r>
            <a:endParaRPr lang="ja-JP" altLang="en-US" dirty="0"/>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10" name="L 字 9">
            <a:extLst>
              <a:ext uri="{FF2B5EF4-FFF2-40B4-BE49-F238E27FC236}">
                <a16:creationId xmlns:a16="http://schemas.microsoft.com/office/drawing/2014/main" id="{8866EEDF-9BE1-F1F6-B8D0-323C67926333}"/>
              </a:ext>
            </a:extLst>
          </p:cNvPr>
          <p:cNvSpPr/>
          <p:nvPr/>
        </p:nvSpPr>
        <p:spPr>
          <a:xfrm flipH="1" flipV="1">
            <a:off x="415923" y="3167592"/>
            <a:ext cx="7162881" cy="1392133"/>
          </a:xfrm>
          <a:prstGeom prst="corner">
            <a:avLst>
              <a:gd name="adj1" fmla="val 45547"/>
              <a:gd name="adj2" fmla="val 12374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17CDD5BC-B937-FA6F-1894-D856E27EC2D6}"/>
              </a:ext>
            </a:extLst>
          </p:cNvPr>
          <p:cNvGrpSpPr/>
          <p:nvPr/>
        </p:nvGrpSpPr>
        <p:grpSpPr>
          <a:xfrm>
            <a:off x="527759" y="2508398"/>
            <a:ext cx="1122079" cy="1790848"/>
            <a:chOff x="1275544" y="2543914"/>
            <a:chExt cx="1122079" cy="1790848"/>
          </a:xfrm>
        </p:grpSpPr>
        <p:sp>
          <p:nvSpPr>
            <p:cNvPr id="12" name="正方形/長方形 11">
              <a:extLst>
                <a:ext uri="{FF2B5EF4-FFF2-40B4-BE49-F238E27FC236}">
                  <a16:creationId xmlns:a16="http://schemas.microsoft.com/office/drawing/2014/main" id="{88F1E760-5AA9-F2EF-5A55-D1522EEE92C9}"/>
                </a:ext>
              </a:extLst>
            </p:cNvPr>
            <p:cNvSpPr/>
            <p:nvPr/>
          </p:nvSpPr>
          <p:spPr>
            <a:xfrm>
              <a:off x="1275544"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72A778B0-35A0-B0CB-CD1D-CF802B338F83}"/>
                </a:ext>
              </a:extLst>
            </p:cNvPr>
            <p:cNvSpPr/>
            <p:nvPr/>
          </p:nvSpPr>
          <p:spPr>
            <a:xfrm>
              <a:off x="1275544"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A</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4" name="正方形/長方形 13">
              <a:extLst>
                <a:ext uri="{FF2B5EF4-FFF2-40B4-BE49-F238E27FC236}">
                  <a16:creationId xmlns:a16="http://schemas.microsoft.com/office/drawing/2014/main" id="{AF5309D7-4BDC-C482-4798-CF9C7F825F7E}"/>
                </a:ext>
              </a:extLst>
            </p:cNvPr>
            <p:cNvSpPr/>
            <p:nvPr/>
          </p:nvSpPr>
          <p:spPr>
            <a:xfrm>
              <a:off x="1275544"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材料メーカー</a:t>
              </a:r>
              <a:endPar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工具メーカー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8BA785D3-5A29-7205-E663-9F5FED84FF55}"/>
              </a:ext>
            </a:extLst>
          </p:cNvPr>
          <p:cNvGrpSpPr/>
          <p:nvPr/>
        </p:nvGrpSpPr>
        <p:grpSpPr>
          <a:xfrm>
            <a:off x="2462797" y="2863188"/>
            <a:ext cx="1122080" cy="1436058"/>
            <a:chOff x="2949360" y="2898704"/>
            <a:chExt cx="1122080" cy="1436058"/>
          </a:xfrm>
        </p:grpSpPr>
        <p:sp>
          <p:nvSpPr>
            <p:cNvPr id="16" name="正方形/長方形 15">
              <a:extLst>
                <a:ext uri="{FF2B5EF4-FFF2-40B4-BE49-F238E27FC236}">
                  <a16:creationId xmlns:a16="http://schemas.microsoft.com/office/drawing/2014/main" id="{4EB7257F-9F66-5FC2-CA4C-D3573525C904}"/>
                </a:ext>
              </a:extLst>
            </p:cNvPr>
            <p:cNvSpPr/>
            <p:nvPr/>
          </p:nvSpPr>
          <p:spPr>
            <a:xfrm>
              <a:off x="2949360"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7" name="正方形/長方形 16">
              <a:extLst>
                <a:ext uri="{FF2B5EF4-FFF2-40B4-BE49-F238E27FC236}">
                  <a16:creationId xmlns:a16="http://schemas.microsoft.com/office/drawing/2014/main" id="{E70F719E-4C5E-0468-9604-A11BF5C6DA17}"/>
                </a:ext>
              </a:extLst>
            </p:cNvPr>
            <p:cNvSpPr/>
            <p:nvPr/>
          </p:nvSpPr>
          <p:spPr>
            <a:xfrm>
              <a:off x="2949360"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8" name="正方形/長方形 17">
              <a:extLst>
                <a:ext uri="{FF2B5EF4-FFF2-40B4-BE49-F238E27FC236}">
                  <a16:creationId xmlns:a16="http://schemas.microsoft.com/office/drawing/2014/main" id="{9482674A-BA9F-B9DD-2147-148DBCEEBAFD}"/>
                </a:ext>
              </a:extLst>
            </p:cNvPr>
            <p:cNvSpPr/>
            <p:nvPr/>
          </p:nvSpPr>
          <p:spPr>
            <a:xfrm>
              <a:off x="2949361"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３次メーカー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873BADB9-2CEC-E163-3905-80B6B72B87CC}"/>
              </a:ext>
            </a:extLst>
          </p:cNvPr>
          <p:cNvGrpSpPr/>
          <p:nvPr/>
        </p:nvGrpSpPr>
        <p:grpSpPr>
          <a:xfrm>
            <a:off x="4397836" y="2863188"/>
            <a:ext cx="1122079" cy="1436058"/>
            <a:chOff x="4623177" y="2898704"/>
            <a:chExt cx="1122079" cy="1436058"/>
          </a:xfrm>
        </p:grpSpPr>
        <p:sp>
          <p:nvSpPr>
            <p:cNvPr id="20" name="正方形/長方形 19">
              <a:extLst>
                <a:ext uri="{FF2B5EF4-FFF2-40B4-BE49-F238E27FC236}">
                  <a16:creationId xmlns:a16="http://schemas.microsoft.com/office/drawing/2014/main" id="{881CB7C7-F1E9-77ED-5C41-6BB6256E9F42}"/>
                </a:ext>
              </a:extLst>
            </p:cNvPr>
            <p:cNvSpPr/>
            <p:nvPr/>
          </p:nvSpPr>
          <p:spPr>
            <a:xfrm>
              <a:off x="4623177"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1" name="正方形/長方形 20">
              <a:extLst>
                <a:ext uri="{FF2B5EF4-FFF2-40B4-BE49-F238E27FC236}">
                  <a16:creationId xmlns:a16="http://schemas.microsoft.com/office/drawing/2014/main" id="{63796E1A-9E83-C139-78B3-381F4850256F}"/>
                </a:ext>
              </a:extLst>
            </p:cNvPr>
            <p:cNvSpPr/>
            <p:nvPr/>
          </p:nvSpPr>
          <p:spPr>
            <a:xfrm>
              <a:off x="4623177"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EF2CBF38-EFBF-6FDC-166F-3A96A3DEE228}"/>
                </a:ext>
              </a:extLst>
            </p:cNvPr>
            <p:cNvSpPr/>
            <p:nvPr/>
          </p:nvSpPr>
          <p:spPr>
            <a:xfrm>
              <a:off x="4623177"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２次メーカー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23" name="グループ化 22">
            <a:extLst>
              <a:ext uri="{FF2B5EF4-FFF2-40B4-BE49-F238E27FC236}">
                <a16:creationId xmlns:a16="http://schemas.microsoft.com/office/drawing/2014/main" id="{85133E08-7524-EA83-3624-BA539F48BC97}"/>
              </a:ext>
            </a:extLst>
          </p:cNvPr>
          <p:cNvGrpSpPr/>
          <p:nvPr/>
        </p:nvGrpSpPr>
        <p:grpSpPr>
          <a:xfrm>
            <a:off x="6332874" y="2863188"/>
            <a:ext cx="1122079" cy="1436057"/>
            <a:chOff x="6296993" y="2898704"/>
            <a:chExt cx="1122079" cy="1436057"/>
          </a:xfrm>
        </p:grpSpPr>
        <p:sp>
          <p:nvSpPr>
            <p:cNvPr id="24" name="正方形/長方形 23">
              <a:extLst>
                <a:ext uri="{FF2B5EF4-FFF2-40B4-BE49-F238E27FC236}">
                  <a16:creationId xmlns:a16="http://schemas.microsoft.com/office/drawing/2014/main" id="{F3F40583-CDA6-7FEF-0FA5-8B89BB769FE5}"/>
                </a:ext>
              </a:extLst>
            </p:cNvPr>
            <p:cNvSpPr/>
            <p:nvPr/>
          </p:nvSpPr>
          <p:spPr>
            <a:xfrm>
              <a:off x="6296993" y="3301390"/>
              <a:ext cx="1122079" cy="103337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CF92B1E0-FAA9-D17C-3041-E1CE13EFE0B0}"/>
                </a:ext>
              </a:extLst>
            </p:cNvPr>
            <p:cNvSpPr/>
            <p:nvPr/>
          </p:nvSpPr>
          <p:spPr>
            <a:xfrm>
              <a:off x="6296993"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１次メーカー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BE1C8F6D-E6DF-DA6A-BD9D-846623AC4002}"/>
              </a:ext>
            </a:extLst>
          </p:cNvPr>
          <p:cNvGrpSpPr/>
          <p:nvPr/>
        </p:nvGrpSpPr>
        <p:grpSpPr>
          <a:xfrm>
            <a:off x="8267912" y="2508398"/>
            <a:ext cx="1122082" cy="1790848"/>
            <a:chOff x="8267912" y="2543914"/>
            <a:chExt cx="1122082" cy="1790848"/>
          </a:xfrm>
        </p:grpSpPr>
        <p:sp>
          <p:nvSpPr>
            <p:cNvPr id="27" name="正方形/長方形 26">
              <a:extLst>
                <a:ext uri="{FF2B5EF4-FFF2-40B4-BE49-F238E27FC236}">
                  <a16:creationId xmlns:a16="http://schemas.microsoft.com/office/drawing/2014/main" id="{0E19A2C0-A961-FD8F-DDF7-1669F66E96A3}"/>
                </a:ext>
              </a:extLst>
            </p:cNvPr>
            <p:cNvSpPr/>
            <p:nvPr/>
          </p:nvSpPr>
          <p:spPr>
            <a:xfrm>
              <a:off x="8267915"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D</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8" name="正方形/長方形 27">
              <a:extLst>
                <a:ext uri="{FF2B5EF4-FFF2-40B4-BE49-F238E27FC236}">
                  <a16:creationId xmlns:a16="http://schemas.microsoft.com/office/drawing/2014/main" id="{7EE4C611-C735-433B-8324-6C77DA4F198E}"/>
                </a:ext>
              </a:extLst>
            </p:cNvPr>
            <p:cNvSpPr/>
            <p:nvPr/>
          </p:nvSpPr>
          <p:spPr>
            <a:xfrm>
              <a:off x="8267915"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E</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9" name="正方形/長方形 28">
              <a:extLst>
                <a:ext uri="{FF2B5EF4-FFF2-40B4-BE49-F238E27FC236}">
                  <a16:creationId xmlns:a16="http://schemas.microsoft.com/office/drawing/2014/main" id="{89F72D08-8E0B-481E-3C51-01BDD5ECC2BA}"/>
                </a:ext>
              </a:extLst>
            </p:cNvPr>
            <p:cNvSpPr/>
            <p:nvPr/>
          </p:nvSpPr>
          <p:spPr>
            <a:xfrm>
              <a:off x="8267912"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完成車</a:t>
              </a:r>
              <a:endParaRPr lang="en-US" altLang="ja-JP" sz="1200" b="1" i="0" u="none" strike="noStrike">
                <a:solidFill>
                  <a:schemeClr val="bg1"/>
                </a:solidFill>
                <a:effectLst/>
                <a:latin typeface="Arial" panose="020B0604020202020204" pitchFamily="34" charset="0"/>
                <a:ea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sp>
        <p:nvSpPr>
          <p:cNvPr id="30" name="正方形/長方形 29">
            <a:extLst>
              <a:ext uri="{FF2B5EF4-FFF2-40B4-BE49-F238E27FC236}">
                <a16:creationId xmlns:a16="http://schemas.microsoft.com/office/drawing/2014/main" id="{43829365-A4EB-9879-800A-C139117800CE}"/>
              </a:ext>
            </a:extLst>
          </p:cNvPr>
          <p:cNvSpPr/>
          <p:nvPr/>
        </p:nvSpPr>
        <p:spPr>
          <a:xfrm>
            <a:off x="2462797" y="2506580"/>
            <a:ext cx="4992155"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自動車部品メーカー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cxnSp>
        <p:nvCxnSpPr>
          <p:cNvPr id="31" name="直線矢印コネクタ 30">
            <a:extLst>
              <a:ext uri="{FF2B5EF4-FFF2-40B4-BE49-F238E27FC236}">
                <a16:creationId xmlns:a16="http://schemas.microsoft.com/office/drawing/2014/main" id="{8CAD45AE-4F74-E972-5370-AF4DECFF8D04}"/>
              </a:ext>
            </a:extLst>
          </p:cNvPr>
          <p:cNvCxnSpPr>
            <a:cxnSpLocks/>
            <a:stCxn id="12" idx="3"/>
            <a:endCxn id="16" idx="1"/>
          </p:cNvCxnSpPr>
          <p:nvPr/>
        </p:nvCxnSpPr>
        <p:spPr>
          <a:xfrm>
            <a:off x="1649838"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14D108E8-5A0A-C1BF-E6D7-200524B2101F}"/>
              </a:ext>
            </a:extLst>
          </p:cNvPr>
          <p:cNvCxnSpPr>
            <a:cxnSpLocks/>
            <a:stCxn id="13" idx="3"/>
            <a:endCxn id="17" idx="1"/>
          </p:cNvCxnSpPr>
          <p:nvPr/>
        </p:nvCxnSpPr>
        <p:spPr>
          <a:xfrm>
            <a:off x="1649838"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0BE62712-8A77-4E8D-6E3A-F93C285BC03C}"/>
              </a:ext>
            </a:extLst>
          </p:cNvPr>
          <p:cNvCxnSpPr>
            <a:cxnSpLocks/>
            <a:endCxn id="27" idx="1"/>
          </p:cNvCxnSpPr>
          <p:nvPr/>
        </p:nvCxnSpPr>
        <p:spPr>
          <a:xfrm>
            <a:off x="7454953" y="3490897"/>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57CC4514-85B6-9823-B355-532CD97A2FCA}"/>
              </a:ext>
            </a:extLst>
          </p:cNvPr>
          <p:cNvCxnSpPr>
            <a:cxnSpLocks/>
            <a:endCxn id="28" idx="1"/>
          </p:cNvCxnSpPr>
          <p:nvPr/>
        </p:nvCxnSpPr>
        <p:spPr>
          <a:xfrm>
            <a:off x="7454953" y="4074224"/>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A58E1E39-74A4-05AF-0B69-4B27415F8499}"/>
              </a:ext>
            </a:extLst>
          </p:cNvPr>
          <p:cNvCxnSpPr>
            <a:cxnSpLocks/>
            <a:stCxn id="16" idx="3"/>
          </p:cNvCxnSpPr>
          <p:nvPr/>
        </p:nvCxnSpPr>
        <p:spPr>
          <a:xfrm>
            <a:off x="3584876" y="3490897"/>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D4130AAF-6FDF-A48D-83DC-0919BCABDAC2}"/>
              </a:ext>
            </a:extLst>
          </p:cNvPr>
          <p:cNvCxnSpPr>
            <a:cxnSpLocks/>
            <a:stCxn id="17" idx="3"/>
            <a:endCxn id="21" idx="1"/>
          </p:cNvCxnSpPr>
          <p:nvPr/>
        </p:nvCxnSpPr>
        <p:spPr>
          <a:xfrm>
            <a:off x="3584876" y="4074224"/>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CDA277B9-6D46-865E-AFE9-75C89874BB5C}"/>
              </a:ext>
            </a:extLst>
          </p:cNvPr>
          <p:cNvCxnSpPr>
            <a:cxnSpLocks/>
            <a:stCxn id="20" idx="3"/>
          </p:cNvCxnSpPr>
          <p:nvPr/>
        </p:nvCxnSpPr>
        <p:spPr>
          <a:xfrm>
            <a:off x="5519915"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F39A7985-4178-A320-638F-BC3D38315FDB}"/>
              </a:ext>
            </a:extLst>
          </p:cNvPr>
          <p:cNvCxnSpPr>
            <a:cxnSpLocks/>
            <a:stCxn id="21" idx="3"/>
          </p:cNvCxnSpPr>
          <p:nvPr/>
        </p:nvCxnSpPr>
        <p:spPr>
          <a:xfrm>
            <a:off x="5519915"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2725D165-731C-8DB1-4D64-D6B8C7F09D1B}"/>
              </a:ext>
            </a:extLst>
          </p:cNvPr>
          <p:cNvSpPr txBox="1"/>
          <p:nvPr/>
        </p:nvSpPr>
        <p:spPr>
          <a:xfrm>
            <a:off x="6032521" y="4305570"/>
            <a:ext cx="14726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rgbClr val="575757"/>
                </a:solidFill>
                <a:latin typeface="Meiryo UI" panose="020B0604030504040204" pitchFamily="50" charset="-128"/>
                <a:ea typeface="Meiryo UI" panose="020B0604030504040204" pitchFamily="50" charset="-128"/>
              </a:rPr>
              <a:t>コンソーシアム</a:t>
            </a:r>
          </a:p>
        </p:txBody>
      </p:sp>
      <p:sp>
        <p:nvSpPr>
          <p:cNvPr id="40" name="四角形: 角を丸くする 39">
            <a:extLst>
              <a:ext uri="{FF2B5EF4-FFF2-40B4-BE49-F238E27FC236}">
                <a16:creationId xmlns:a16="http://schemas.microsoft.com/office/drawing/2014/main" id="{10C63E7E-F8AC-7E5C-BCE1-EE40B402FE5A}"/>
              </a:ext>
            </a:extLst>
          </p:cNvPr>
          <p:cNvSpPr/>
          <p:nvPr/>
        </p:nvSpPr>
        <p:spPr>
          <a:xfrm>
            <a:off x="4522079"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a:solidFill>
                <a:sysClr val="windowText" lastClr="000000"/>
              </a:solidFill>
              <a:latin typeface="Meiryo UI"/>
              <a:ea typeface="Meiryo UI"/>
            </a:endParaRPr>
          </a:p>
        </p:txBody>
      </p:sp>
      <p:sp>
        <p:nvSpPr>
          <p:cNvPr id="41" name="四角形: 角を丸くする 40">
            <a:extLst>
              <a:ext uri="{FF2B5EF4-FFF2-40B4-BE49-F238E27FC236}">
                <a16:creationId xmlns:a16="http://schemas.microsoft.com/office/drawing/2014/main" id="{D3BF2A4D-91F6-B185-ED1E-84B68982A7AE}"/>
              </a:ext>
            </a:extLst>
          </p:cNvPr>
          <p:cNvSpPr/>
          <p:nvPr/>
        </p:nvSpPr>
        <p:spPr>
          <a:xfrm>
            <a:off x="6467482" y="3196910"/>
            <a:ext cx="852861" cy="185214"/>
          </a:xfrm>
          <a:prstGeom prst="roundRect">
            <a:avLst>
              <a:gd name="adj" fmla="val 40234"/>
            </a:avLst>
          </a:prstGeom>
          <a:solidFill>
            <a:srgbClr val="002060"/>
          </a:solidFill>
          <a:ln>
            <a:noFill/>
          </a:ln>
        </p:spPr>
        <p:txBody>
          <a:bodyPr wrap="square" lIns="36000" rIns="36000" anchor="ctr">
            <a:noAutofit/>
          </a:bodyPr>
          <a:lstStyle/>
          <a:p>
            <a:pPr algn="ctr" defTabSz="914400">
              <a:lnSpc>
                <a:spcPct val="110000"/>
              </a:lnSpc>
            </a:pPr>
            <a:r>
              <a:rPr lang="ja-JP" altLang="en-US" sz="900">
                <a:solidFill>
                  <a:schemeClr val="bg1"/>
                </a:solidFill>
                <a:latin typeface="Meiryo UI"/>
                <a:ea typeface="Meiryo UI"/>
              </a:rPr>
              <a:t>幹事企業</a:t>
            </a:r>
            <a:endParaRPr kumimoji="1" lang="en-US" altLang="ja-JP" sz="700">
              <a:solidFill>
                <a:schemeClr val="bg1"/>
              </a:solidFill>
              <a:latin typeface="Meiryo UI"/>
              <a:ea typeface="Meiryo UI"/>
            </a:endParaRPr>
          </a:p>
        </p:txBody>
      </p:sp>
      <p:sp>
        <p:nvSpPr>
          <p:cNvPr id="42" name="四角形: 角を丸くする 41">
            <a:extLst>
              <a:ext uri="{FF2B5EF4-FFF2-40B4-BE49-F238E27FC236}">
                <a16:creationId xmlns:a16="http://schemas.microsoft.com/office/drawing/2014/main" id="{7E561AD4-791C-DFDA-5A8F-3F45D7D76E33}"/>
              </a:ext>
            </a:extLst>
          </p:cNvPr>
          <p:cNvSpPr/>
          <p:nvPr/>
        </p:nvSpPr>
        <p:spPr>
          <a:xfrm>
            <a:off x="2601040"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a:solidFill>
                <a:sysClr val="windowText" lastClr="000000"/>
              </a:solidFill>
              <a:latin typeface="Meiryo UI"/>
              <a:ea typeface="Meiryo UI"/>
            </a:endParaRPr>
          </a:p>
        </p:txBody>
      </p:sp>
      <p:sp>
        <p:nvSpPr>
          <p:cNvPr id="43" name="四角形: 角を丸くする 42">
            <a:extLst>
              <a:ext uri="{FF2B5EF4-FFF2-40B4-BE49-F238E27FC236}">
                <a16:creationId xmlns:a16="http://schemas.microsoft.com/office/drawing/2014/main" id="{98A844D7-E611-9584-0346-13E9E4B1BDD8}"/>
              </a:ext>
            </a:extLst>
          </p:cNvPr>
          <p:cNvSpPr/>
          <p:nvPr/>
        </p:nvSpPr>
        <p:spPr>
          <a:xfrm>
            <a:off x="662368"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a:solidFill>
                <a:sysClr val="windowText" lastClr="000000"/>
              </a:solidFill>
              <a:latin typeface="Meiryo UI"/>
              <a:ea typeface="Meiryo UI"/>
            </a:endParaRPr>
          </a:p>
        </p:txBody>
      </p:sp>
      <p:sp>
        <p:nvSpPr>
          <p:cNvPr id="47" name="テキスト ボックス 46">
            <a:extLst>
              <a:ext uri="{FF2B5EF4-FFF2-40B4-BE49-F238E27FC236}">
                <a16:creationId xmlns:a16="http://schemas.microsoft.com/office/drawing/2014/main" id="{043BC867-21A9-71F3-F921-3905A5A8A9DD}"/>
              </a:ext>
            </a:extLst>
          </p:cNvPr>
          <p:cNvSpPr txBox="1"/>
          <p:nvPr/>
        </p:nvSpPr>
        <p:spPr>
          <a:xfrm>
            <a:off x="415921" y="2136543"/>
            <a:ext cx="4992155" cy="31182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a:t>
            </a:r>
            <a:r>
              <a:rPr kumimoji="1" lang="zh-TW" altLang="en-US" sz="1400">
                <a:solidFill>
                  <a:schemeClr val="tx1"/>
                </a:solidFill>
                <a:latin typeface="Meiryo UI" panose="020B0604030504040204" pitchFamily="50" charset="-128"/>
                <a:ea typeface="Meiryo UI" panose="020B0604030504040204" pitchFamily="50" charset="-128"/>
              </a:rPr>
              <a:t>事業化報告</a:t>
            </a:r>
            <a:r>
              <a:rPr kumimoji="1" lang="en-US" altLang="zh-TW" sz="1400">
                <a:solidFill>
                  <a:schemeClr val="tx1"/>
                </a:solidFill>
                <a:latin typeface="Meiryo UI" panose="020B0604030504040204" pitchFamily="50" charset="-128"/>
                <a:ea typeface="Meiryo UI" panose="020B0604030504040204" pitchFamily="50" charset="-128"/>
              </a:rPr>
              <a:t>3</a:t>
            </a:r>
            <a:r>
              <a:rPr kumimoji="1" lang="zh-TW" altLang="en-US" sz="1400">
                <a:solidFill>
                  <a:schemeClr val="tx1"/>
                </a:solidFill>
                <a:latin typeface="Meiryo UI" panose="020B0604030504040204" pitchFamily="50" charset="-128"/>
                <a:ea typeface="Meiryo UI" panose="020B0604030504040204" pitchFamily="50" charset="-128"/>
              </a:rPr>
              <a:t>年目</a:t>
            </a:r>
            <a:r>
              <a:rPr kumimoji="1" lang="ja-JP" altLang="en-US" sz="1400">
                <a:solidFill>
                  <a:schemeClr val="tx1"/>
                </a:solidFill>
                <a:latin typeface="Meiryo UI" panose="020B0604030504040204" pitchFamily="50" charset="-128"/>
                <a:ea typeface="Meiryo UI" panose="020B0604030504040204" pitchFamily="50" charset="-128"/>
              </a:rPr>
              <a:t>におけるバリューチェーン・ビジネスモデル＞</a:t>
            </a:r>
          </a:p>
        </p:txBody>
      </p:sp>
      <p:sp>
        <p:nvSpPr>
          <p:cNvPr id="48" name="正方形/長方形 47">
            <a:extLst>
              <a:ext uri="{FF2B5EF4-FFF2-40B4-BE49-F238E27FC236}">
                <a16:creationId xmlns:a16="http://schemas.microsoft.com/office/drawing/2014/main" id="{286A12B8-D8F3-422C-1457-6AFBD1F1AD10}"/>
              </a:ext>
            </a:extLst>
          </p:cNvPr>
          <p:cNvSpPr/>
          <p:nvPr/>
        </p:nvSpPr>
        <p:spPr>
          <a:xfrm>
            <a:off x="510778" y="4731116"/>
            <a:ext cx="8884444" cy="135050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（（コンソーシアムの場合、）構成企業それぞれがどのような役割をもっているかを示し、加えて、シナジー効果により個社単独の取組み以上の波及効果が期待されることをご記載ください。）</a:t>
            </a: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（（個社単独の場合、）設備投資が与える取引先等への波及効果などをご記載ください。）</a:t>
            </a:r>
          </a:p>
        </p:txBody>
      </p:sp>
      <p:sp>
        <p:nvSpPr>
          <p:cNvPr id="49" name="フリーフォーム: 図形 48">
            <a:extLst>
              <a:ext uri="{FF2B5EF4-FFF2-40B4-BE49-F238E27FC236}">
                <a16:creationId xmlns:a16="http://schemas.microsoft.com/office/drawing/2014/main" id="{54E2431B-B4FD-0B09-339B-7176C80BE500}"/>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50" name="フリーフォーム: 図形 49">
            <a:extLst>
              <a:ext uri="{FF2B5EF4-FFF2-40B4-BE49-F238E27FC236}">
                <a16:creationId xmlns:a16="http://schemas.microsoft.com/office/drawing/2014/main" id="{9F9B67A2-4EEC-4D4B-D2EF-AE302182466E}"/>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52" name="フリーフォーム: 図形 51">
            <a:extLst>
              <a:ext uri="{FF2B5EF4-FFF2-40B4-BE49-F238E27FC236}">
                <a16:creationId xmlns:a16="http://schemas.microsoft.com/office/drawing/2014/main" id="{7EB357D0-5BB1-8A9A-31B6-7AACB17B8E8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3" name="フリーフォーム: 図形 52">
            <a:extLst>
              <a:ext uri="{FF2B5EF4-FFF2-40B4-BE49-F238E27FC236}">
                <a16:creationId xmlns:a16="http://schemas.microsoft.com/office/drawing/2014/main" id="{396F91AB-DB2E-ED64-ACD3-752517AFA5F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54" name="四角形: 角を丸くする 53">
            <a:extLst>
              <a:ext uri="{FF2B5EF4-FFF2-40B4-BE49-F238E27FC236}">
                <a16:creationId xmlns:a16="http://schemas.microsoft.com/office/drawing/2014/main" id="{BEDD073C-CA01-977D-E936-0C201C7A13E9}"/>
              </a:ext>
            </a:extLst>
          </p:cNvPr>
          <p:cNvSpPr/>
          <p:nvPr/>
        </p:nvSpPr>
        <p:spPr>
          <a:xfrm>
            <a:off x="510778" y="4588118"/>
            <a:ext cx="2364158" cy="232714"/>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a:solidFill>
                  <a:schemeClr val="bg1"/>
                </a:solidFill>
                <a:latin typeface="Meiryo UI"/>
                <a:ea typeface="Meiryo UI"/>
              </a:rPr>
              <a:t>参加企業や地域企業への波及効果</a:t>
            </a:r>
            <a:endParaRPr kumimoji="1" lang="en-US" altLang="ja-JP" sz="1200" b="1">
              <a:solidFill>
                <a:schemeClr val="bg1"/>
              </a:solidFill>
              <a:latin typeface="Meiryo UI"/>
              <a:ea typeface="Meiryo UI"/>
            </a:endParaRPr>
          </a:p>
        </p:txBody>
      </p:sp>
      <p:sp>
        <p:nvSpPr>
          <p:cNvPr id="7" name="フリーフォーム: 図形 6">
            <a:extLst>
              <a:ext uri="{FF2B5EF4-FFF2-40B4-BE49-F238E27FC236}">
                <a16:creationId xmlns:a16="http://schemas.microsoft.com/office/drawing/2014/main" id="{5C87B50D-FE45-5738-2F44-88BC885B427E}"/>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 </a:t>
            </a:r>
            <a:endParaRPr kumimoji="1" lang="ja-JP" altLang="en-US" sz="800" b="1">
              <a:solidFill>
                <a:schemeClr val="bg1">
                  <a:lumMod val="50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56461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a:solidFill>
                  <a:schemeClr val="bg1"/>
                </a:solidFill>
                <a:latin typeface="Meiryo UI" panose="020B0604030504040204" pitchFamily="50" charset="-128"/>
                <a:ea typeface="Meiryo UI" panose="020B0604030504040204" pitchFamily="50" charset="-128"/>
              </a:rPr>
              <a:t>成長投資計画書作成における留意事項　</a:t>
            </a:r>
            <a:r>
              <a:rPr kumimoji="1" lang="en-US" altLang="ja-JP" b="1">
                <a:solidFill>
                  <a:schemeClr val="bg1"/>
                </a:solidFill>
                <a:latin typeface="Meiryo UI" panose="020B0604030504040204" pitchFamily="50" charset="-128"/>
                <a:ea typeface="Meiryo UI" panose="020B0604030504040204" pitchFamily="50" charset="-128"/>
              </a:rPr>
              <a:t>【</a:t>
            </a:r>
            <a:r>
              <a:rPr kumimoji="1" lang="ja-JP" altLang="en-US" b="1">
                <a:solidFill>
                  <a:srgbClr val="FFFF00"/>
                </a:solidFill>
                <a:latin typeface="Meiryo UI" panose="020B0604030504040204" pitchFamily="50" charset="-128"/>
                <a:ea typeface="Meiryo UI" panose="020B0604030504040204" pitchFamily="50" charset="-128"/>
              </a:rPr>
              <a:t>本スライドは提出前に削除してください</a:t>
            </a:r>
            <a:r>
              <a:rPr kumimoji="1" lang="en-US" altLang="ja-JP" b="1">
                <a:solidFill>
                  <a:schemeClr val="bg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019510"/>
            <a:ext cx="9348651" cy="5649738"/>
          </a:xfrm>
          <a:prstGeom prst="rect">
            <a:avLst/>
          </a:prstGeom>
        </p:spPr>
        <p:txBody>
          <a:bodyPr/>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本資料に記載している項目に必要情報を入力し、「成長投資計画書」を作成してください。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t>。</a:t>
            </a:r>
          </a:p>
          <a:p>
            <a:pPr marL="278606" indent="-278606">
              <a:lnSpc>
                <a:spcPct val="100000"/>
              </a:lnSpc>
              <a:spcBef>
                <a:spcPts val="0"/>
              </a:spcBef>
              <a:spcAft>
                <a:spcPts val="600"/>
              </a:spcAft>
              <a:buFont typeface="Arial" panose="020B0604020202020204" pitchFamily="34" charset="0"/>
              <a:buChar char="•"/>
            </a:pPr>
            <a:r>
              <a:rPr kumimoji="1" lang="ja-JP" altLang="en-US" sz="1400" dirty="0"/>
              <a:t>コンソーシアム形式で申請する場合は、指定があるスライドについては、各スライドをコピーし、社名を補記したうえで各社毎にスライドを作成ください。（指定がない場合は、コンソーシアム全体で</a:t>
            </a:r>
            <a:r>
              <a:rPr kumimoji="1" lang="en-US" altLang="ja-JP" sz="1400" dirty="0"/>
              <a:t>1</a:t>
            </a:r>
            <a:r>
              <a:rPr kumimoji="1" lang="ja-JP" altLang="en-US" sz="1400" dirty="0"/>
              <a:t>スライドを作成ください。）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独自スライドの追加は、</a:t>
            </a:r>
            <a:r>
              <a:rPr kumimoji="1" lang="en-US" altLang="ja-JP" sz="1400" b="1" dirty="0">
                <a:solidFill>
                  <a:srgbClr val="FF0000"/>
                </a:solidFill>
              </a:rPr>
              <a:t>10</a:t>
            </a:r>
            <a:r>
              <a:rPr kumimoji="1" lang="ja-JP" altLang="en-US" sz="1400" b="1" dirty="0">
                <a:solidFill>
                  <a:srgbClr val="FF0000"/>
                </a:solidFill>
              </a:rPr>
              <a:t>ページ以内で作成</a:t>
            </a:r>
            <a:r>
              <a:rPr kumimoji="1" lang="ja-JP" altLang="en-US" sz="1400" dirty="0"/>
              <a:t>してください。ページ数が超過している場合、審査を行わない場合があります。</a:t>
            </a:r>
            <a:br>
              <a:rPr kumimoji="1" lang="en-US" altLang="ja-JP" sz="1400" dirty="0"/>
            </a:br>
            <a:r>
              <a:rPr kumimoji="1" lang="ja-JP" altLang="en-US" sz="1400" dirty="0"/>
              <a:t>（コンソーシアム形式において、当該フォーマットをコピーした各社毎のスライドは上記追加スライドには該当しません。）</a:t>
            </a:r>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目次に示した各ページのタイトル・順番の変更はできません。</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各ページのフォーマットはあくまで例示であり、資料の体裁（文字サイズ、図の大きさ）・分量を変えること（既存の中期経営計画・経営ビジョン等の引用・挿入等を含む）は可能です。具体的な例として、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dirty="0"/>
              <a:t>9</a:t>
            </a:r>
            <a:r>
              <a:rPr kumimoji="1" lang="ja-JP" altLang="en-US" sz="1400" dirty="0"/>
              <a:t>ページに</a:t>
            </a:r>
            <a:r>
              <a:rPr kumimoji="1" lang="en-US" altLang="ja-JP" sz="1400" dirty="0"/>
              <a:t>PPM</a:t>
            </a:r>
            <a:r>
              <a:rPr kumimoji="1" lang="ja-JP" altLang="en-US" sz="1400" dirty="0"/>
              <a:t>（プロダクト・ポートフォリオ・マネジメント）をフォーマットとして記載しておりますが、会社全体の事業ポートフォリオを整理するフレームワークの一例として掲載しておりますので、各象限・軸等を加筆・変更したり、別のフレームワークにより整理いただくことは構いません。ただし、</a:t>
            </a:r>
            <a:r>
              <a:rPr kumimoji="1" lang="ja-JP" altLang="en-US" sz="1400" b="1" dirty="0">
                <a:solidFill>
                  <a:srgbClr val="FF0000"/>
                </a:solidFill>
              </a:rPr>
              <a:t>各ページの記載ガイドについて十分な言及がない場合は、審査において十分に評価されない可能性があります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a:t>
            </a:r>
            <a:r>
              <a:rPr kumimoji="1" lang="ja-JP" altLang="en-US" sz="1400" dirty="0">
                <a:solidFill>
                  <a:schemeClr val="tx1"/>
                </a:solidFill>
                <a:latin typeface="Meiryo UI" panose="020B0604030504040204" pitchFamily="50" charset="-128"/>
                <a:ea typeface="Meiryo UI" panose="020B0604030504040204" pitchFamily="50" charset="-128"/>
              </a:rPr>
              <a:t>成長投資計画書別紙</a:t>
            </a:r>
            <a:r>
              <a:rPr kumimoji="1" lang="ja-JP" altLang="en-US" sz="1400" dirty="0"/>
              <a:t>（</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と整合させてください。（様式</a:t>
            </a:r>
            <a:r>
              <a:rPr kumimoji="1" lang="en-US" altLang="ja-JP" sz="1400" dirty="0">
                <a:solidFill>
                  <a:schemeClr val="tx1"/>
                </a:solidFill>
                <a:latin typeface="Meiryo UI" panose="020B0604030504040204" pitchFamily="50" charset="-128"/>
                <a:ea typeface="Meiryo UI" panose="020B0604030504040204" pitchFamily="50" charset="-128"/>
              </a:rPr>
              <a:t>1</a:t>
            </a:r>
            <a:r>
              <a:rPr kumimoji="1" lang="ja-JP" altLang="en-US" sz="1400" dirty="0">
                <a:solidFill>
                  <a:schemeClr val="tx1"/>
                </a:solidFill>
                <a:latin typeface="Meiryo UI" panose="020B0604030504040204" pitchFamily="50" charset="-128"/>
                <a:ea typeface="Meiryo UI" panose="020B0604030504040204" pitchFamily="50" charset="-128"/>
              </a:rPr>
              <a:t>と様式</a:t>
            </a:r>
            <a:r>
              <a:rPr kumimoji="1" lang="en-US" altLang="ja-JP" sz="1400" dirty="0">
                <a:solidFill>
                  <a:schemeClr val="tx1"/>
                </a:solidFill>
                <a:latin typeface="Meiryo UI" panose="020B0604030504040204" pitchFamily="50" charset="-128"/>
                <a:ea typeface="Meiryo UI" panose="020B0604030504040204" pitchFamily="50" charset="-128"/>
              </a:rPr>
              <a:t>2</a:t>
            </a:r>
            <a:r>
              <a:rPr kumimoji="1" lang="ja-JP" altLang="en-US" sz="1400" dirty="0">
                <a:solidFill>
                  <a:schemeClr val="tx1"/>
                </a:solidFill>
                <a:latin typeface="Meiryo UI" panose="020B0604030504040204" pitchFamily="50" charset="-128"/>
                <a:ea typeface="Meiryo UI" panose="020B0604030504040204" pitchFamily="50" charset="-128"/>
              </a:rPr>
              <a:t>において数値の整合性</a:t>
            </a:r>
            <a:r>
              <a:rPr kumimoji="1" lang="ja-JP" altLang="en-US" sz="1400">
                <a:solidFill>
                  <a:schemeClr val="tx1"/>
                </a:solidFill>
                <a:latin typeface="Meiryo UI" panose="020B0604030504040204" pitchFamily="50" charset="-128"/>
                <a:ea typeface="Meiryo UI" panose="020B0604030504040204" pitchFamily="50" charset="-128"/>
              </a:rPr>
              <a:t>が確認できない</a:t>
            </a:r>
            <a:r>
              <a:rPr kumimoji="1" lang="ja-JP" altLang="en-US" sz="1400" dirty="0">
                <a:solidFill>
                  <a:schemeClr val="tx1"/>
                </a:solidFill>
                <a:latin typeface="Meiryo UI" panose="020B0604030504040204" pitchFamily="50" charset="-128"/>
                <a:ea typeface="Meiryo UI" panose="020B0604030504040204" pitchFamily="50" charset="-128"/>
              </a:rPr>
              <a:t>場合は、</a:t>
            </a:r>
            <a:r>
              <a:rPr kumimoji="1" lang="ja-JP" altLang="en-US" sz="1400" b="1" dirty="0">
                <a:solidFill>
                  <a:schemeClr val="tx1"/>
                </a:solidFill>
                <a:latin typeface="Meiryo UI" panose="020B0604030504040204" pitchFamily="50" charset="-128"/>
                <a:ea typeface="Meiryo UI" panose="020B0604030504040204" pitchFamily="50" charset="-128"/>
              </a:rPr>
              <a:t>様式</a:t>
            </a:r>
            <a:r>
              <a:rPr kumimoji="1" lang="en-US" altLang="ja-JP" sz="1400" b="1" dirty="0">
                <a:solidFill>
                  <a:schemeClr val="tx1"/>
                </a:solidFill>
                <a:latin typeface="Meiryo UI" panose="020B0604030504040204" pitchFamily="50" charset="-128"/>
                <a:ea typeface="Meiryo UI" panose="020B0604030504040204" pitchFamily="50" charset="-128"/>
              </a:rPr>
              <a:t>2</a:t>
            </a:r>
            <a:r>
              <a:rPr kumimoji="1" lang="ja-JP" altLang="en-US" sz="1400" b="1" dirty="0">
                <a:solidFill>
                  <a:schemeClr val="tx1"/>
                </a:solidFill>
                <a:latin typeface="Meiryo UI" panose="020B0604030504040204" pitchFamily="50" charset="-128"/>
                <a:ea typeface="Meiryo UI" panose="020B0604030504040204" pitchFamily="50" charset="-128"/>
              </a:rPr>
              <a:t>を正として審査</a:t>
            </a:r>
            <a:r>
              <a:rPr kumimoji="1" lang="ja-JP" altLang="en-US" sz="1400" dirty="0">
                <a:solidFill>
                  <a:schemeClr val="tx1"/>
                </a:solidFill>
                <a:latin typeface="Meiryo UI" panose="020B0604030504040204" pitchFamily="50" charset="-128"/>
                <a:ea typeface="Meiryo UI" panose="020B0604030504040204" pitchFamily="50" charset="-128"/>
              </a:rPr>
              <a:t>を実施したうえで、プレゼン審査にて審査員よりご説明を求める場合がございます。）</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各ページの記載ガイド・吹き出しは提出時に削除してください。</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必要に応じて、参考資料（自由様式）を挿入してください。（補助事業に関する事業計画（</a:t>
            </a:r>
            <a:r>
              <a:rPr kumimoji="1" lang="en-US" altLang="ja-JP" sz="1400" dirty="0"/>
              <a:t>PL</a:t>
            </a:r>
            <a:r>
              <a:rPr kumimoji="1" lang="ja-JP" altLang="en-US" sz="1400" dirty="0"/>
              <a:t>・</a:t>
            </a:r>
            <a:r>
              <a:rPr kumimoji="1" lang="en-US" altLang="ja-JP" sz="1400" dirty="0"/>
              <a:t>CF</a:t>
            </a:r>
            <a:r>
              <a:rPr kumimoji="1" lang="ja-JP" altLang="en-US" sz="1400" dirty="0"/>
              <a:t>など）・</a:t>
            </a:r>
            <a:r>
              <a:rPr kumimoji="1" lang="en-US" altLang="ja-JP" sz="1400" dirty="0"/>
              <a:t>DCF</a:t>
            </a:r>
            <a:r>
              <a:rPr kumimoji="1" lang="ja-JP" altLang="en-US" sz="1400" dirty="0"/>
              <a:t>法等による投資の収益性評価など）</a:t>
            </a:r>
          </a:p>
          <a:p>
            <a:pPr marL="278606" indent="-278606">
              <a:lnSpc>
                <a:spcPct val="100000"/>
              </a:lnSpc>
              <a:spcBef>
                <a:spcPts val="0"/>
              </a:spcBef>
              <a:spcAft>
                <a:spcPts val="600"/>
              </a:spcAft>
              <a:buFont typeface="Arial" panose="020B0604020202020204" pitchFamily="34" charset="0"/>
              <a:buChar char="•"/>
            </a:pPr>
            <a:r>
              <a:rPr kumimoji="1" lang="ja-JP" altLang="en-US" sz="1400" dirty="0"/>
              <a:t>成長投資計画書のうち、</a:t>
            </a:r>
            <a:r>
              <a:rPr kumimoji="1" lang="ja-JP" altLang="en-US" sz="1400" b="1" dirty="0">
                <a:solidFill>
                  <a:srgbClr val="FF0000"/>
                </a:solidFill>
              </a:rPr>
              <a:t>「本スライドは採択された場合、交付決定後に</a:t>
            </a:r>
            <a:r>
              <a:rPr kumimoji="1" lang="en-US" altLang="ja-JP" sz="1400" b="1" dirty="0">
                <a:solidFill>
                  <a:srgbClr val="FF0000"/>
                </a:solidFill>
              </a:rPr>
              <a:t>HP</a:t>
            </a:r>
            <a:r>
              <a:rPr kumimoji="1" lang="ja-JP" altLang="en-US" sz="1400" b="1" dirty="0">
                <a:solidFill>
                  <a:srgbClr val="FF0000"/>
                </a:solidFill>
              </a:rPr>
              <a:t>上で掲載します」と記載があるスライドについては、事務局の</a:t>
            </a:r>
            <a:r>
              <a:rPr kumimoji="1" lang="en-US" altLang="ja-JP" sz="1400" b="1" dirty="0">
                <a:solidFill>
                  <a:srgbClr val="FF0000"/>
                </a:solidFill>
              </a:rPr>
              <a:t>HP</a:t>
            </a:r>
            <a:r>
              <a:rPr kumimoji="1" lang="ja-JP" altLang="en-US" sz="1400" b="1" dirty="0">
                <a:solidFill>
                  <a:srgbClr val="FF0000"/>
                </a:solidFill>
              </a:rPr>
              <a:t>に公開する予定ですので、記載内容にご留意ください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応募にあたっては、公募要領及び交付規程をご覧下さい。</a:t>
            </a:r>
            <a:r>
              <a:rPr kumimoji="1" lang="ja-JP" altLang="en-US" sz="1400" b="1" dirty="0">
                <a:solidFill>
                  <a:srgbClr val="FF0000"/>
                </a:solidFill>
              </a:rPr>
              <a:t>審査の結果、採択され、事業を実施するには、公募要領及び交付規程の内容に従って</a:t>
            </a:r>
            <a:r>
              <a:rPr kumimoji="1" lang="ja-JP" altLang="en-US" sz="1400" dirty="0"/>
              <a:t>いただくことが必要です。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18359559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605086-D6B8-2020-1A09-F612302DE4D9}"/>
            </a:ext>
          </a:extLst>
        </p:cNvPr>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F463FBB2-E6D3-0F4B-F0DC-708496EBD413}"/>
              </a:ext>
            </a:extLst>
          </p:cNvPr>
          <p:cNvSpPr>
            <a:spLocks noGrp="1"/>
          </p:cNvSpPr>
          <p:nvPr>
            <p:ph type="body" sz="quarter" idx="15"/>
          </p:nvPr>
        </p:nvSpPr>
        <p:spPr/>
        <p:txBody>
          <a:bodyPr/>
          <a:lstStyle/>
          <a:p>
            <a:endParaRPr lang="ja-JP" altLang="en-US"/>
          </a:p>
        </p:txBody>
      </p:sp>
      <p:sp>
        <p:nvSpPr>
          <p:cNvPr id="4" name="正方形/長方形 3">
            <a:extLst>
              <a:ext uri="{FF2B5EF4-FFF2-40B4-BE49-F238E27FC236}">
                <a16:creationId xmlns:a16="http://schemas.microsoft.com/office/drawing/2014/main" id="{DA67046F-799E-04A1-6A1A-1E2AF867B3A0}"/>
              </a:ext>
            </a:extLst>
          </p:cNvPr>
          <p:cNvSpPr/>
          <p:nvPr/>
        </p:nvSpPr>
        <p:spPr>
          <a:xfrm>
            <a:off x="415925" y="2081213"/>
            <a:ext cx="8987953" cy="4194896"/>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116585" rIns="80201" bIns="40101" numCol="1" spcCol="0" rtlCol="0" fromWordArt="0" anchor="t" anchorCtr="0" forceAA="0" compatLnSpc="1">
            <a:prstTxWarp prst="textNoShape">
              <a:avLst/>
            </a:prstTxWarp>
            <a:noAutofit/>
          </a:bodyPr>
          <a:lstStyle/>
          <a:p>
            <a:pPr defTabSz="987095" fontAlgn="auto">
              <a:spcBef>
                <a:spcPts val="600"/>
              </a:spcBef>
              <a:spcAft>
                <a:spcPts val="0"/>
              </a:spcAft>
            </a:pPr>
            <a:r>
              <a:rPr lang="ja-JP" altLang="en-US" sz="1400" b="1" dirty="0">
                <a:solidFill>
                  <a:prstClr val="black"/>
                </a:solidFill>
                <a:latin typeface="Meiryo UI" panose="020B0604030504040204" pitchFamily="50" charset="-128"/>
                <a:ea typeface="Meiryo UI" panose="020B0604030504040204" pitchFamily="50" charset="-128"/>
              </a:rPr>
              <a:t>下記の項目例等について、今後の地域貢献活動や地方創生につながる取組があれば、その予定を記載ください</a:t>
            </a:r>
            <a:endParaRPr lang="en-US" altLang="ja-JP" sz="1400" b="1" dirty="0">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dirty="0">
                <a:solidFill>
                  <a:prstClr val="black"/>
                </a:solidFill>
                <a:latin typeface="Meiryo UI" panose="020B0604030504040204" pitchFamily="50" charset="-128"/>
                <a:ea typeface="Meiryo UI" panose="020B0604030504040204" pitchFamily="50" charset="-128"/>
              </a:rPr>
              <a:t>事業実施場所における地域貢献活動</a:t>
            </a:r>
            <a:br>
              <a:rPr lang="en-US" altLang="ja-JP" sz="1400" b="1" dirty="0">
                <a:solidFill>
                  <a:prstClr val="black"/>
                </a:solidFill>
                <a:latin typeface="Meiryo UI" panose="020B0604030504040204" pitchFamily="50" charset="-128"/>
                <a:ea typeface="Meiryo UI" panose="020B0604030504040204" pitchFamily="50" charset="-128"/>
              </a:rPr>
            </a:br>
            <a:r>
              <a:rPr lang="ja-JP" altLang="en-US" sz="1400" b="1" dirty="0">
                <a:solidFill>
                  <a:prstClr val="black"/>
                </a:solidFill>
                <a:latin typeface="Meiryo UI" panose="020B0604030504040204" pitchFamily="50" charset="-128"/>
                <a:ea typeface="Meiryo UI" panose="020B0604030504040204" pitchFamily="50" charset="-128"/>
              </a:rPr>
              <a:t>　</a:t>
            </a:r>
            <a:r>
              <a:rPr lang="en-US" altLang="ja-JP" sz="1400" b="1" dirty="0">
                <a:solidFill>
                  <a:prstClr val="black"/>
                </a:solidFill>
                <a:latin typeface="Meiryo UI" panose="020B0604030504040204" pitchFamily="50" charset="-128"/>
                <a:ea typeface="Meiryo UI" panose="020B0604030504040204" pitchFamily="50" charset="-128"/>
              </a:rPr>
              <a:t>※</a:t>
            </a:r>
            <a:r>
              <a:rPr lang="ja-JP" altLang="en-US" sz="1400" b="1" dirty="0">
                <a:solidFill>
                  <a:prstClr val="black"/>
                </a:solidFill>
                <a:latin typeface="Meiryo UI" panose="020B0604030504040204" pitchFamily="50" charset="-128"/>
                <a:ea typeface="Meiryo UI" panose="020B0604030504040204" pitchFamily="50" charset="-128"/>
              </a:rPr>
              <a:t>実施内容が伝わりやすいよう工夫ください</a:t>
            </a:r>
            <a:endParaRPr lang="en-US" altLang="ja-JP" sz="1400" b="1" dirty="0">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dirty="0">
                <a:solidFill>
                  <a:prstClr val="black"/>
                </a:solidFill>
                <a:latin typeface="Meiryo UI" panose="020B0604030504040204" pitchFamily="50" charset="-128"/>
                <a:ea typeface="Meiryo UI" panose="020B0604030504040204" pitchFamily="50" charset="-128"/>
              </a:rPr>
              <a:t>本投資計画に伴う本社機能の一部移転・新設</a:t>
            </a:r>
            <a:endParaRPr lang="en-US" altLang="ja-JP" sz="1400" dirty="0">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dirty="0">
                <a:solidFill>
                  <a:prstClr val="black"/>
                </a:solidFill>
                <a:latin typeface="Meiryo UI" panose="020B0604030504040204" pitchFamily="50" charset="-128"/>
                <a:ea typeface="Meiryo UI" panose="020B0604030504040204" pitchFamily="50" charset="-128"/>
              </a:rPr>
              <a:t>地元自治体との連携状況（地元自治体から本投資計画への支援も含む）</a:t>
            </a:r>
            <a:endParaRPr lang="en-US" altLang="ja-JP" sz="1400" b="1" dirty="0">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dirty="0">
                <a:solidFill>
                  <a:prstClr val="black"/>
                </a:solidFill>
                <a:latin typeface="Meiryo UI" panose="020B0604030504040204" pitchFamily="50" charset="-128"/>
                <a:ea typeface="Meiryo UI" panose="020B0604030504040204" pitchFamily="50" charset="-128"/>
              </a:rPr>
              <a:t>期待される成果・効果（従業員のウェルビーイング増進や企業の中長期的な成長に及ぼす影響を含む）</a:t>
            </a:r>
            <a:endParaRPr lang="en-US" altLang="ja-JP" sz="1400" b="1" dirty="0">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600"/>
              </a:spcBef>
              <a:spcAft>
                <a:spcPts val="0"/>
              </a:spcAft>
              <a:buFont typeface="+mj-lt"/>
              <a:buAutoNum type="arabicPeriod"/>
            </a:pPr>
            <a:r>
              <a:rPr lang="ja-JP" altLang="en-US" sz="1400" b="1" dirty="0">
                <a:solidFill>
                  <a:prstClr val="black"/>
                </a:solidFill>
                <a:latin typeface="Meiryo UI" panose="020B0604030504040204" pitchFamily="50" charset="-128"/>
                <a:ea typeface="Meiryo UI" panose="020B0604030504040204" pitchFamily="50" charset="-128"/>
              </a:rPr>
              <a:t>実現への課題</a:t>
            </a:r>
            <a:endParaRPr lang="en-US" altLang="ja-JP" sz="1400" b="1" strike="sngStrike" dirty="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b="1" strike="sngStrike" dirty="0">
              <a:solidFill>
                <a:prstClr val="black"/>
              </a:solidFill>
              <a:latin typeface="Meiryo UI" panose="020B0604030504040204" pitchFamily="50" charset="-128"/>
              <a:ea typeface="Meiryo UI" panose="020B0604030504040204" pitchFamily="50" charset="-128"/>
            </a:endParaRPr>
          </a:p>
          <a:p>
            <a:pPr marL="140524" defTabSz="987095">
              <a:spcBef>
                <a:spcPts val="324"/>
              </a:spcBef>
            </a:pPr>
            <a:r>
              <a:rPr lang="en-US" altLang="ja-JP" sz="1400" dirty="0">
                <a:solidFill>
                  <a:srgbClr val="0070C0"/>
                </a:solidFill>
                <a:latin typeface="Meiryo UI" panose="020B0604030504040204" pitchFamily="50" charset="-128"/>
                <a:ea typeface="Meiryo UI" panose="020B0604030504040204" pitchFamily="50" charset="-128"/>
              </a:rPr>
              <a:t>※</a:t>
            </a:r>
            <a:r>
              <a:rPr lang="ja-JP" altLang="en-US" sz="1400" dirty="0">
                <a:solidFill>
                  <a:srgbClr val="0070C0"/>
                </a:solidFill>
                <a:latin typeface="Meiryo UI" panose="020B0604030504040204" pitchFamily="50" charset="-128"/>
                <a:ea typeface="Meiryo UI" panose="020B0604030504040204" pitchFamily="50" charset="-128"/>
              </a:rPr>
              <a:t>既に実績がある場合、補記として記載いただくことは構いません。</a:t>
            </a:r>
            <a:endParaRPr lang="en-US" altLang="ja-JP" sz="1400" dirty="0">
              <a:solidFill>
                <a:srgbClr val="0070C0"/>
              </a:solidFill>
              <a:latin typeface="Meiryo UI" panose="020B0604030504040204" pitchFamily="50" charset="-128"/>
              <a:ea typeface="Meiryo UI" panose="020B0604030504040204" pitchFamily="50" charset="-128"/>
            </a:endParaRPr>
          </a:p>
        </p:txBody>
      </p:sp>
      <p:sp>
        <p:nvSpPr>
          <p:cNvPr id="6" name="吹き出し: 角を丸めた四角形 5">
            <a:extLst>
              <a:ext uri="{FF2B5EF4-FFF2-40B4-BE49-F238E27FC236}">
                <a16:creationId xmlns:a16="http://schemas.microsoft.com/office/drawing/2014/main" id="{85DBEFDE-0CB1-3A6C-136C-70470EBE2F93}"/>
              </a:ext>
            </a:extLst>
          </p:cNvPr>
          <p:cNvSpPr/>
          <p:nvPr/>
        </p:nvSpPr>
        <p:spPr>
          <a:xfrm>
            <a:off x="3246681" y="4987822"/>
            <a:ext cx="6478437" cy="723751"/>
          </a:xfrm>
          <a:prstGeom prst="wedgeRoundRectCallout">
            <a:avLst>
              <a:gd name="adj1" fmla="val -38879"/>
              <a:gd name="adj2" fmla="val -73039"/>
              <a:gd name="adj3" fmla="val 1666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3" tIns="40101" rIns="77723" bIns="40101" numCol="1" spcCol="0" rtlCol="0" fromWordArt="0" anchor="ctr" anchorCtr="0" forceAA="0" compatLnSpc="1">
            <a:prstTxWarp prst="textNoShape">
              <a:avLst/>
            </a:prstTxWarp>
            <a:noAutofit/>
          </a:bodyPr>
          <a:lstStyle/>
          <a:p>
            <a:pPr marL="285750" indent="-285750" defTabSz="802015" fontAlgn="auto">
              <a:spcBef>
                <a:spcPts val="0"/>
              </a:spcBef>
              <a:spcAft>
                <a:spcPts val="0"/>
              </a:spcAft>
              <a:buFont typeface="Arial" panose="020B0604020202020204" pitchFamily="34" charset="0"/>
              <a:buChar char="•"/>
            </a:pPr>
            <a:r>
              <a:rPr lang="ja-JP" altLang="en-US" sz="1511" b="1" dirty="0">
                <a:solidFill>
                  <a:prstClr val="black"/>
                </a:solidFill>
                <a:latin typeface="Meiryo UI" panose="020B0604030504040204" pitchFamily="50" charset="-128"/>
                <a:ea typeface="Meiryo UI" panose="020B0604030504040204" pitchFamily="50" charset="-128"/>
              </a:rPr>
              <a:t>本スライドは、該当する今後の構想がある場合のみ記載ください</a:t>
            </a:r>
            <a:endParaRPr lang="en-US" altLang="ja-JP" sz="1511" b="1" dirty="0">
              <a:solidFill>
                <a:prstClr val="black"/>
              </a:solidFill>
              <a:latin typeface="Meiryo UI" panose="020B0604030504040204" pitchFamily="50" charset="-128"/>
              <a:ea typeface="Meiryo UI" panose="020B0604030504040204" pitchFamily="50" charset="-128"/>
            </a:endParaRPr>
          </a:p>
          <a:p>
            <a:pPr marL="285750" indent="-285750" defTabSz="802015" fontAlgn="auto">
              <a:spcBef>
                <a:spcPts val="0"/>
              </a:spcBef>
              <a:spcAft>
                <a:spcPts val="0"/>
              </a:spcAft>
              <a:buFont typeface="Arial" panose="020B0604020202020204" pitchFamily="34" charset="0"/>
              <a:buChar char="•"/>
            </a:pPr>
            <a:r>
              <a:rPr lang="ja-JP" altLang="en-US" sz="1511" b="1" dirty="0">
                <a:solidFill>
                  <a:prstClr val="black"/>
                </a:solidFill>
                <a:latin typeface="Meiryo UI" panose="020B0604030504040204" pitchFamily="50" charset="-128"/>
                <a:ea typeface="Meiryo UI" panose="020B0604030504040204" pitchFamily="50" charset="-128"/>
              </a:rPr>
              <a:t>フリー</a:t>
            </a:r>
            <a:r>
              <a:rPr lang="en-US" altLang="ja-JP" sz="1511" b="1" dirty="0">
                <a:solidFill>
                  <a:prstClr val="black"/>
                </a:solidFill>
                <a:latin typeface="Meiryo UI" panose="020B0604030504040204" pitchFamily="50" charset="-128"/>
                <a:ea typeface="Meiryo UI" panose="020B0604030504040204" pitchFamily="50" charset="-128"/>
              </a:rPr>
              <a:t>FMT</a:t>
            </a:r>
            <a:r>
              <a:rPr lang="ja-JP" altLang="en-US" sz="1511" b="1" dirty="0">
                <a:solidFill>
                  <a:prstClr val="black"/>
                </a:solidFill>
                <a:latin typeface="Meiryo UI" panose="020B0604030504040204" pitchFamily="50" charset="-128"/>
                <a:ea typeface="Meiryo UI" panose="020B0604030504040204" pitchFamily="50" charset="-128"/>
              </a:rPr>
              <a:t>の様式のため、記載方法は問いません</a:t>
            </a:r>
            <a:endParaRPr lang="en-US" altLang="ja-JP" sz="1511" b="1" dirty="0">
              <a:solidFill>
                <a:prstClr val="black"/>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9B021CD-44FA-4FC7-2134-3C38C2C4F54D}"/>
              </a:ext>
            </a:extLst>
          </p:cNvPr>
          <p:cNvSpPr/>
          <p:nvPr/>
        </p:nvSpPr>
        <p:spPr>
          <a:xfrm rot="1981251">
            <a:off x="7251149" y="1518156"/>
            <a:ext cx="2677447" cy="621943"/>
          </a:xfrm>
          <a:prstGeom prst="rect">
            <a:avLst/>
          </a:prstGeom>
          <a:solidFill>
            <a:srgbClr val="30C1D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800">
                <a:solidFill>
                  <a:schemeClr val="bg1">
                    <a:lumMod val="50000"/>
                  </a:schemeClr>
                </a:solidFill>
                <a:latin typeface="Meiryo UI" panose="020B0604030504040204" pitchFamily="50" charset="-128"/>
                <a:ea typeface="Meiryo UI" panose="020B0604030504040204" pitchFamily="50" charset="-128"/>
              </a:rPr>
              <a:t>様式</a:t>
            </a:r>
            <a:r>
              <a:rPr kumimoji="1" lang="en-US" altLang="ja-JP" sz="1800">
                <a:solidFill>
                  <a:schemeClr val="bg1">
                    <a:lumMod val="50000"/>
                  </a:schemeClr>
                </a:solidFill>
                <a:latin typeface="Meiryo UI" panose="020B0604030504040204" pitchFamily="50" charset="-128"/>
                <a:ea typeface="Meiryo UI" panose="020B0604030504040204" pitchFamily="50" charset="-128"/>
              </a:rPr>
              <a:t>FMT</a:t>
            </a:r>
            <a:r>
              <a:rPr kumimoji="1" lang="ja-JP" altLang="en-US" sz="1800">
                <a:solidFill>
                  <a:schemeClr val="bg1">
                    <a:lumMod val="50000"/>
                  </a:schemeClr>
                </a:solidFill>
                <a:latin typeface="Meiryo UI" panose="020B0604030504040204" pitchFamily="50" charset="-128"/>
                <a:ea typeface="Meiryo UI" panose="020B0604030504040204" pitchFamily="50" charset="-128"/>
              </a:rPr>
              <a:t>　サンプル</a:t>
            </a:r>
          </a:p>
        </p:txBody>
      </p:sp>
      <p:sp>
        <p:nvSpPr>
          <p:cNvPr id="15" name="フリーフォーム: 図形 14">
            <a:extLst>
              <a:ext uri="{FF2B5EF4-FFF2-40B4-BE49-F238E27FC236}">
                <a16:creationId xmlns:a16="http://schemas.microsoft.com/office/drawing/2014/main" id="{543893BF-3A55-8596-3BBD-DF35194A62F3}"/>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9" name="フリーフォーム: 図形 18">
            <a:extLst>
              <a:ext uri="{FF2B5EF4-FFF2-40B4-BE49-F238E27FC236}">
                <a16:creationId xmlns:a16="http://schemas.microsoft.com/office/drawing/2014/main" id="{FC824283-6E1F-E4D7-BBEC-10A1662AD98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20" name="フリーフォーム: 図形 19">
            <a:extLst>
              <a:ext uri="{FF2B5EF4-FFF2-40B4-BE49-F238E27FC236}">
                <a16:creationId xmlns:a16="http://schemas.microsoft.com/office/drawing/2014/main" id="{D1CA8FB9-1A1E-0DD8-3AFD-7C602135751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1" name="フリーフォーム: 図形 20">
            <a:extLst>
              <a:ext uri="{FF2B5EF4-FFF2-40B4-BE49-F238E27FC236}">
                <a16:creationId xmlns:a16="http://schemas.microsoft.com/office/drawing/2014/main" id="{17B04B8F-3AC6-6DD9-9B8A-8A5BA17D8AD9}"/>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22" name="フリーフォーム: 図形 21">
            <a:extLst>
              <a:ext uri="{FF2B5EF4-FFF2-40B4-BE49-F238E27FC236}">
                <a16:creationId xmlns:a16="http://schemas.microsoft.com/office/drawing/2014/main" id="{1916E618-6070-EB1D-7BE4-15C6238C9E80}"/>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a:t>
            </a:r>
          </a:p>
        </p:txBody>
      </p:sp>
      <p:sp>
        <p:nvSpPr>
          <p:cNvPr id="9" name="タイトル 2">
            <a:extLst>
              <a:ext uri="{FF2B5EF4-FFF2-40B4-BE49-F238E27FC236}">
                <a16:creationId xmlns:a16="http://schemas.microsoft.com/office/drawing/2014/main" id="{B4B12CF8-0810-704F-76B0-5E77D39B7571}"/>
              </a:ext>
            </a:extLst>
          </p:cNvPr>
          <p:cNvSpPr>
            <a:spLocks noGrp="1"/>
          </p:cNvSpPr>
          <p:nvPr>
            <p:ph type="title"/>
          </p:nvPr>
        </p:nvSpPr>
        <p:spPr>
          <a:xfrm>
            <a:off x="511875" y="242563"/>
            <a:ext cx="8883347" cy="166199"/>
          </a:xfrm>
        </p:spPr>
        <p:txBody>
          <a:bodyPr vert="horz"/>
          <a:lstStyle/>
          <a:p>
            <a:r>
              <a:rPr lang="ja-JP" altLang="en-US" dirty="0"/>
              <a:t>３</a:t>
            </a:r>
            <a:r>
              <a:rPr lang="en-US" altLang="ja-JP" sz="1200" dirty="0"/>
              <a:t>.</a:t>
            </a:r>
            <a:r>
              <a:rPr lang="ja-JP" altLang="en-US" sz="1200" dirty="0"/>
              <a:t>地域への波及効果／参加企業や地域企業への波及効果</a:t>
            </a:r>
            <a:endParaRPr lang="ja-JP" altLang="en-US" dirty="0"/>
          </a:p>
        </p:txBody>
      </p:sp>
    </p:spTree>
    <p:extLst>
      <p:ext uri="{BB962C8B-B14F-4D97-AF65-F5344CB8AC3E}">
        <p14:creationId xmlns:p14="http://schemas.microsoft.com/office/powerpoint/2010/main" val="1814328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a:t>４</a:t>
            </a:r>
            <a:r>
              <a:rPr lang="en-US" altLang="ja-JP" sz="1200"/>
              <a:t>.</a:t>
            </a:r>
            <a:r>
              <a:rPr lang="ja-JP" altLang="en-US" sz="1200"/>
              <a:t>大規模投資</a:t>
            </a:r>
            <a:r>
              <a:rPr lang="ja-JP" altLang="en-US"/>
              <a:t>・費用対効果</a:t>
            </a:r>
            <a:r>
              <a:rPr lang="ja-JP" altLang="en-US" sz="1200"/>
              <a:t>／投資の規模</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10" name="フリーフォーム: 図形 9">
            <a:extLst>
              <a:ext uri="{FF2B5EF4-FFF2-40B4-BE49-F238E27FC236}">
                <a16:creationId xmlns:a16="http://schemas.microsoft.com/office/drawing/2014/main" id="{C166CE6A-152E-2F17-2B46-DFF6448D0865}"/>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4EC0ED8A-3D8E-4459-29ED-02281F75A0E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92FEF118-A3A5-A084-0392-027259D0E824}"/>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32AC4419-2F59-20EA-0A4F-BA3AFCDA55A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ウ</a:t>
            </a:r>
          </a:p>
        </p:txBody>
      </p:sp>
      <p:sp>
        <p:nvSpPr>
          <p:cNvPr id="14" name="フリーフォーム: 図形 13">
            <a:extLst>
              <a:ext uri="{FF2B5EF4-FFF2-40B4-BE49-F238E27FC236}">
                <a16:creationId xmlns:a16="http://schemas.microsoft.com/office/drawing/2014/main" id="{EAD8D4C5-9612-C6E1-D81D-1B0E586CBED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graphicFrame>
        <p:nvGraphicFramePr>
          <p:cNvPr id="15" name="表 15">
            <a:extLst>
              <a:ext uri="{FF2B5EF4-FFF2-40B4-BE49-F238E27FC236}">
                <a16:creationId xmlns:a16="http://schemas.microsoft.com/office/drawing/2014/main" id="{570F0631-EF8B-8328-EE8C-3452842F6004}"/>
              </a:ext>
            </a:extLst>
          </p:cNvPr>
          <p:cNvGraphicFramePr>
            <a:graphicFrameLocks noGrp="1"/>
          </p:cNvGraphicFramePr>
          <p:nvPr>
            <p:extLst>
              <p:ext uri="{D42A27DB-BD31-4B8C-83A1-F6EECF244321}">
                <p14:modId xmlns:p14="http://schemas.microsoft.com/office/powerpoint/2010/main" val="3419538006"/>
              </p:ext>
            </p:extLst>
          </p:nvPr>
        </p:nvGraphicFramePr>
        <p:xfrm>
          <a:off x="489000" y="2458258"/>
          <a:ext cx="8891587" cy="2039440"/>
        </p:xfrm>
        <a:graphic>
          <a:graphicData uri="http://schemas.openxmlformats.org/drawingml/2006/table">
            <a:tbl>
              <a:tblPr firstRow="1" bandRow="1">
                <a:tableStyleId>{5C22544A-7EE6-4342-B048-85BDC9FD1C3A}</a:tableStyleId>
              </a:tblPr>
              <a:tblGrid>
                <a:gridCol w="819505">
                  <a:extLst>
                    <a:ext uri="{9D8B030D-6E8A-4147-A177-3AD203B41FA5}">
                      <a16:colId xmlns:a16="http://schemas.microsoft.com/office/drawing/2014/main" val="3169601281"/>
                    </a:ext>
                  </a:extLst>
                </a:gridCol>
                <a:gridCol w="2388228">
                  <a:extLst>
                    <a:ext uri="{9D8B030D-6E8A-4147-A177-3AD203B41FA5}">
                      <a16:colId xmlns:a16="http://schemas.microsoft.com/office/drawing/2014/main" val="2008957846"/>
                    </a:ext>
                  </a:extLst>
                </a:gridCol>
                <a:gridCol w="947309">
                  <a:extLst>
                    <a:ext uri="{9D8B030D-6E8A-4147-A177-3AD203B41FA5}">
                      <a16:colId xmlns:a16="http://schemas.microsoft.com/office/drawing/2014/main" val="4242931742"/>
                    </a:ext>
                  </a:extLst>
                </a:gridCol>
                <a:gridCol w="947309">
                  <a:extLst>
                    <a:ext uri="{9D8B030D-6E8A-4147-A177-3AD203B41FA5}">
                      <a16:colId xmlns:a16="http://schemas.microsoft.com/office/drawing/2014/main" val="2350833029"/>
                    </a:ext>
                  </a:extLst>
                </a:gridCol>
                <a:gridCol w="947309">
                  <a:extLst>
                    <a:ext uri="{9D8B030D-6E8A-4147-A177-3AD203B41FA5}">
                      <a16:colId xmlns:a16="http://schemas.microsoft.com/office/drawing/2014/main" val="3940804484"/>
                    </a:ext>
                  </a:extLst>
                </a:gridCol>
                <a:gridCol w="947309">
                  <a:extLst>
                    <a:ext uri="{9D8B030D-6E8A-4147-A177-3AD203B41FA5}">
                      <a16:colId xmlns:a16="http://schemas.microsoft.com/office/drawing/2014/main" val="1933326502"/>
                    </a:ext>
                  </a:extLst>
                </a:gridCol>
                <a:gridCol w="947309">
                  <a:extLst>
                    <a:ext uri="{9D8B030D-6E8A-4147-A177-3AD203B41FA5}">
                      <a16:colId xmlns:a16="http://schemas.microsoft.com/office/drawing/2014/main" val="574974242"/>
                    </a:ext>
                  </a:extLst>
                </a:gridCol>
                <a:gridCol w="947309">
                  <a:extLst>
                    <a:ext uri="{9D8B030D-6E8A-4147-A177-3AD203B41FA5}">
                      <a16:colId xmlns:a16="http://schemas.microsoft.com/office/drawing/2014/main" val="2830091423"/>
                    </a:ext>
                  </a:extLst>
                </a:gridCol>
              </a:tblGrid>
              <a:tr h="275440">
                <a:tc>
                  <a:txBody>
                    <a:bodyPr/>
                    <a:lstStyle/>
                    <a:p>
                      <a:r>
                        <a:rPr kumimoji="1" lang="ja-JP" altLang="en-US" sz="1000">
                          <a:latin typeface="Meiryo UI" panose="020B0604030504040204" pitchFamily="50" charset="-128"/>
                          <a:ea typeface="Meiryo UI" panose="020B0604030504040204" pitchFamily="50" charset="-128"/>
                        </a:rPr>
                        <a:t>対象</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項目</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2022</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2023</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2024</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2025</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2026</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2027</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252000">
                <a:tc rowSpan="3">
                  <a:txBody>
                    <a:bodyPr/>
                    <a:lstStyle/>
                    <a:p>
                      <a:r>
                        <a:rPr kumimoji="1" lang="ja-JP" altLang="en-US" sz="1000" b="1" dirty="0">
                          <a:latin typeface="Meiryo UI" panose="020B0604030504040204" pitchFamily="50" charset="-128"/>
                          <a:ea typeface="Meiryo UI" panose="020B0604030504040204" pitchFamily="50" charset="-128"/>
                        </a:rPr>
                        <a:t>全社</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売上高（百万円）</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252000">
                <a:tc vMerge="1">
                  <a:txBody>
                    <a:bodyPr/>
                    <a:lstStyle/>
                    <a:p>
                      <a:endParaRPr kumimoji="1" lang="ja-JP" altLang="en-US"/>
                    </a:p>
                  </a:txBody>
                  <a:tcPr/>
                </a:tc>
                <a:tc>
                  <a:txBody>
                    <a:bodyPr/>
                    <a:lstStyle/>
                    <a:p>
                      <a:pPr algn="l"/>
                      <a:r>
                        <a:rPr kumimoji="1" lang="ja-JP" altLang="en-US" sz="1000" dirty="0">
                          <a:latin typeface="Meiryo UI" panose="020B0604030504040204" pitchFamily="50" charset="-128"/>
                          <a:ea typeface="Meiryo UI" panose="020B0604030504040204" pitchFamily="50" charset="-128"/>
                        </a:rPr>
                        <a:t>設備投資額（百万円）</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252000">
                <a:tc vMerge="1">
                  <a:txBody>
                    <a:bodyPr/>
                    <a:lstStyle/>
                    <a:p>
                      <a:endParaRPr kumimoji="1" lang="ja-JP" altLang="en-US" sz="1100"/>
                    </a:p>
                  </a:txBody>
                  <a:tcPr marL="100584" marR="100584" marT="34350" marB="34350"/>
                </a:tc>
                <a:tc>
                  <a:txBody>
                    <a:bodyPr/>
                    <a:lstStyle/>
                    <a:p>
                      <a:pPr algn="l"/>
                      <a:r>
                        <a:rPr kumimoji="1" lang="ja-JP" altLang="en-US" sz="1000" dirty="0">
                          <a:latin typeface="Meiryo UI" panose="020B0604030504040204" pitchFamily="50" charset="-128"/>
                          <a:ea typeface="Meiryo UI" panose="020B0604030504040204" pitchFamily="50" charset="-128"/>
                        </a:rPr>
                        <a:t>売上高設備投資比率（％）</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252000">
                <a:tc rowSpan="4">
                  <a:txBody>
                    <a:bodyPr/>
                    <a:lstStyle/>
                    <a:p>
                      <a:r>
                        <a:rPr kumimoji="1" lang="ja-JP" altLang="en-US" sz="1000" b="1">
                          <a:latin typeface="Meiryo UI" panose="020B0604030504040204" pitchFamily="50" charset="-128"/>
                          <a:ea typeface="Meiryo UI" panose="020B0604030504040204" pitchFamily="50" charset="-128"/>
                        </a:rPr>
                        <a:t>補助事業</a:t>
                      </a:r>
                      <a:endParaRPr kumimoji="1" lang="en-US" altLang="ja-JP" sz="1000" b="1">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売上高（百万円）</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673070463"/>
                  </a:ext>
                </a:extLst>
              </a:tr>
              <a:tr h="25200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　全社に占める割合（％）</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870229878"/>
                  </a:ext>
                </a:extLst>
              </a:tr>
              <a:tr h="25200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設備投資額（百万円）</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4219320404"/>
                  </a:ext>
                </a:extLst>
              </a:tr>
              <a:tr h="252000">
                <a:tc vMerge="1">
                  <a:txBody>
                    <a:bodyPr/>
                    <a:lstStyle/>
                    <a:p>
                      <a:endParaRPr kumimoji="1" lang="ja-JP" altLang="en-US" sz="1100"/>
                    </a:p>
                  </a:txBody>
                  <a:tcPr marL="100584" marR="100584"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　全社に占める割合（％）</a:t>
                      </a:r>
                    </a:p>
                  </a:txBody>
                  <a:tcPr marL="124152" marR="124152"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34350" marB="3435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398003022"/>
                  </a:ext>
                </a:extLst>
              </a:tr>
            </a:tbl>
          </a:graphicData>
        </a:graphic>
      </p:graphicFrame>
      <p:sp>
        <p:nvSpPr>
          <p:cNvPr id="16" name="テキスト ボックス 15">
            <a:extLst>
              <a:ext uri="{FF2B5EF4-FFF2-40B4-BE49-F238E27FC236}">
                <a16:creationId xmlns:a16="http://schemas.microsoft.com/office/drawing/2014/main" id="{2C5835BC-6AAA-FB50-AB0E-AFD77573B3CF}"/>
              </a:ext>
            </a:extLst>
          </p:cNvPr>
          <p:cNvSpPr txBox="1"/>
          <p:nvPr/>
        </p:nvSpPr>
        <p:spPr>
          <a:xfrm>
            <a:off x="415922" y="2136543"/>
            <a:ext cx="2443516"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売上高と設備投資額の推移</a:t>
            </a:r>
          </a:p>
        </p:txBody>
      </p:sp>
      <p:sp>
        <p:nvSpPr>
          <p:cNvPr id="17" name="正方形/長方形 16">
            <a:extLst>
              <a:ext uri="{FF2B5EF4-FFF2-40B4-BE49-F238E27FC236}">
                <a16:creationId xmlns:a16="http://schemas.microsoft.com/office/drawing/2014/main" id="{A349237E-DC6B-1394-E457-D9ABE87938A5}"/>
              </a:ext>
            </a:extLst>
          </p:cNvPr>
          <p:cNvSpPr/>
          <p:nvPr/>
        </p:nvSpPr>
        <p:spPr>
          <a:xfrm>
            <a:off x="510778" y="4871103"/>
            <a:ext cx="8884444" cy="15596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a:p>
            <a:pPr marL="139303" indent="-139303">
              <a:buFont typeface="EYInterstate" panose="02000503020000020004" pitchFamily="2"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p:txBody>
      </p:sp>
      <p:sp>
        <p:nvSpPr>
          <p:cNvPr id="18" name="四角形: 角を丸くする 17">
            <a:extLst>
              <a:ext uri="{FF2B5EF4-FFF2-40B4-BE49-F238E27FC236}">
                <a16:creationId xmlns:a16="http://schemas.microsoft.com/office/drawing/2014/main" id="{D44B59E8-DD2F-8385-5648-2E55C75D493A}"/>
              </a:ext>
            </a:extLst>
          </p:cNvPr>
          <p:cNvSpPr/>
          <p:nvPr/>
        </p:nvSpPr>
        <p:spPr>
          <a:xfrm>
            <a:off x="510778" y="4740745"/>
            <a:ext cx="2364158"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dirty="0">
                <a:solidFill>
                  <a:schemeClr val="bg1"/>
                </a:solidFill>
                <a:latin typeface="Meiryo UI"/>
                <a:ea typeface="Meiryo UI"/>
              </a:rPr>
              <a:t>大規模成長投資であることの説明</a:t>
            </a:r>
            <a:endParaRPr kumimoji="1" lang="en-US" altLang="ja-JP" sz="1200" b="1" dirty="0">
              <a:solidFill>
                <a:schemeClr val="bg1"/>
              </a:solidFill>
              <a:latin typeface="Meiryo UI"/>
              <a:ea typeface="Meiryo UI"/>
            </a:endParaRPr>
          </a:p>
        </p:txBody>
      </p:sp>
    </p:spTree>
    <p:extLst>
      <p:ext uri="{BB962C8B-B14F-4D97-AF65-F5344CB8AC3E}">
        <p14:creationId xmlns:p14="http://schemas.microsoft.com/office/powerpoint/2010/main" val="2224971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a:t>４</a:t>
            </a:r>
            <a:r>
              <a:rPr lang="en-US" altLang="ja-JP" sz="1200"/>
              <a:t>.</a:t>
            </a:r>
            <a:r>
              <a:rPr lang="ja-JP" altLang="en-US" sz="1200"/>
              <a:t>大規模投資</a:t>
            </a:r>
            <a:r>
              <a:rPr lang="ja-JP" altLang="en-US"/>
              <a:t>・費用対効果</a:t>
            </a:r>
            <a:r>
              <a:rPr lang="ja-JP" altLang="en-US" sz="1200"/>
              <a:t>／費用対効果</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1BBEF7D0-DDF2-A364-0D78-FF39F4ED1E84}"/>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FBFC20E8-6214-C1D6-4B60-FBC616DC95B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1" name="フリーフォーム: 図形 10">
            <a:extLst>
              <a:ext uri="{FF2B5EF4-FFF2-40B4-BE49-F238E27FC236}">
                <a16:creationId xmlns:a16="http://schemas.microsoft.com/office/drawing/2014/main" id="{FADB7C4A-974E-FA06-B879-891AAABF7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10E4A0EF-379E-1137-3375-D208B6E5CC87}"/>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15" name="正方形/長方形 14">
            <a:extLst>
              <a:ext uri="{FF2B5EF4-FFF2-40B4-BE49-F238E27FC236}">
                <a16:creationId xmlns:a16="http://schemas.microsoft.com/office/drawing/2014/main" id="{0901529A-A9B8-3A60-0C65-49EF192B3776}"/>
              </a:ext>
            </a:extLst>
          </p:cNvPr>
          <p:cNvSpPr/>
          <p:nvPr/>
        </p:nvSpPr>
        <p:spPr>
          <a:xfrm>
            <a:off x="578762" y="4272538"/>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費用対効果</a:t>
            </a:r>
            <a:endParaRPr kumimoji="1" lang="ja-JP" altLang="ja-JP" sz="1200" b="1" kern="100">
              <a:solidFill>
                <a:schemeClr val="bg1"/>
              </a:solidFill>
              <a:latin typeface="Meiryo UI" panose="020B0604030504040204" pitchFamily="50" charset="-128"/>
              <a:ea typeface="Meiryo UI" panose="020B0604030504040204" pitchFamily="50" charset="-128"/>
            </a:endParaRPr>
          </a:p>
        </p:txBody>
      </p:sp>
      <p:sp>
        <p:nvSpPr>
          <p:cNvPr id="16" name="次の値と等しい 15">
            <a:extLst>
              <a:ext uri="{FF2B5EF4-FFF2-40B4-BE49-F238E27FC236}">
                <a16:creationId xmlns:a16="http://schemas.microsoft.com/office/drawing/2014/main" id="{7FF14E59-0C96-D808-AA51-59E0ACCF8B4B}"/>
              </a:ext>
            </a:extLst>
          </p:cNvPr>
          <p:cNvSpPr/>
          <p:nvPr/>
        </p:nvSpPr>
        <p:spPr>
          <a:xfrm>
            <a:off x="1606537" y="4326380"/>
            <a:ext cx="516155" cy="516155"/>
          </a:xfrm>
          <a:prstGeom prst="mathEqual">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2FC1929D-B2E5-6937-F0C8-25BCECA2988F}"/>
              </a:ext>
            </a:extLst>
          </p:cNvPr>
          <p:cNvSpPr/>
          <p:nvPr/>
        </p:nvSpPr>
        <p:spPr>
          <a:xfrm>
            <a:off x="2130395" y="4560638"/>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7E46386-92BF-9339-0AB4-56A99D4EBEC6}"/>
              </a:ext>
            </a:extLst>
          </p:cNvPr>
          <p:cNvSpPr/>
          <p:nvPr/>
        </p:nvSpPr>
        <p:spPr>
          <a:xfrm>
            <a:off x="2130395" y="3890384"/>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付加価値</a:t>
            </a:r>
            <a:endParaRPr kumimoji="1" lang="en-US" altLang="ja-JP" sz="1200" b="1" kern="10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増加額</a:t>
            </a:r>
            <a:endParaRPr kumimoji="1" lang="ja-JP" altLang="ja-JP" sz="1200" b="1" kern="100">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5F60E8DC-362A-E328-72B6-2B279CA4EA89}"/>
              </a:ext>
            </a:extLst>
          </p:cNvPr>
          <p:cNvSpPr/>
          <p:nvPr/>
        </p:nvSpPr>
        <p:spPr>
          <a:xfrm>
            <a:off x="2130395" y="4654338"/>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補助金の</a:t>
            </a:r>
            <a:endParaRPr kumimoji="1" lang="en-US" altLang="ja-JP" sz="1200" b="1" kern="100" dirty="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申請額</a:t>
            </a:r>
            <a:endParaRPr kumimoji="1" lang="ja-JP" altLang="ja-JP" sz="1200" b="1" kern="100" dirty="0">
              <a:solidFill>
                <a:schemeClr val="bg1"/>
              </a:solidFill>
              <a:latin typeface="Meiryo UI" panose="020B0604030504040204" pitchFamily="50" charset="-128"/>
              <a:ea typeface="Meiryo UI" panose="020B0604030504040204" pitchFamily="50" charset="-128"/>
            </a:endParaRPr>
          </a:p>
        </p:txBody>
      </p:sp>
      <p:sp>
        <p:nvSpPr>
          <p:cNvPr id="20" name="四角形: 角を丸くする 19">
            <a:extLst>
              <a:ext uri="{FF2B5EF4-FFF2-40B4-BE49-F238E27FC236}">
                <a16:creationId xmlns:a16="http://schemas.microsoft.com/office/drawing/2014/main" id="{0522A993-6E94-D552-BE0A-CD50E5C1857C}"/>
              </a:ext>
            </a:extLst>
          </p:cNvPr>
          <p:cNvSpPr/>
          <p:nvPr/>
        </p:nvSpPr>
        <p:spPr>
          <a:xfrm>
            <a:off x="617369" y="4825641"/>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a:t>
            </a:r>
          </a:p>
        </p:txBody>
      </p:sp>
      <p:sp>
        <p:nvSpPr>
          <p:cNvPr id="21" name="四角形: 角を丸くする 20">
            <a:extLst>
              <a:ext uri="{FF2B5EF4-FFF2-40B4-BE49-F238E27FC236}">
                <a16:creationId xmlns:a16="http://schemas.microsoft.com/office/drawing/2014/main" id="{EDACB390-7287-6764-88A6-C116019B3743}"/>
              </a:ext>
            </a:extLst>
          </p:cNvPr>
          <p:cNvSpPr/>
          <p:nvPr/>
        </p:nvSpPr>
        <p:spPr>
          <a:xfrm>
            <a:off x="2176704" y="5137739"/>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xx</a:t>
            </a:r>
            <a:r>
              <a:rPr kumimoji="1" lang="ja-JP" altLang="en-US" sz="1200" b="1">
                <a:solidFill>
                  <a:schemeClr val="bg1"/>
                </a:solidFill>
                <a:latin typeface="Meiryo UI"/>
                <a:ea typeface="Meiryo UI"/>
              </a:rPr>
              <a:t>百万円</a:t>
            </a:r>
            <a:endParaRPr kumimoji="1" lang="en-US" altLang="ja-JP" sz="1200" b="1">
              <a:solidFill>
                <a:schemeClr val="bg1"/>
              </a:solidFill>
              <a:latin typeface="Meiryo UI"/>
              <a:ea typeface="Meiryo UI"/>
            </a:endParaRPr>
          </a:p>
        </p:txBody>
      </p:sp>
      <p:sp>
        <p:nvSpPr>
          <p:cNvPr id="22" name="四角形: 角を丸くする 21">
            <a:extLst>
              <a:ext uri="{FF2B5EF4-FFF2-40B4-BE49-F238E27FC236}">
                <a16:creationId xmlns:a16="http://schemas.microsoft.com/office/drawing/2014/main" id="{62F0A136-B17C-ADEB-DCB0-06DA14E5CF8B}"/>
              </a:ext>
            </a:extLst>
          </p:cNvPr>
          <p:cNvSpPr/>
          <p:nvPr/>
        </p:nvSpPr>
        <p:spPr>
          <a:xfrm>
            <a:off x="2176704" y="3749592"/>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xx</a:t>
            </a:r>
            <a:r>
              <a:rPr kumimoji="1" lang="ja-JP" altLang="en-US" sz="1200" b="1">
                <a:solidFill>
                  <a:schemeClr val="bg1"/>
                </a:solidFill>
                <a:latin typeface="Meiryo UI"/>
                <a:ea typeface="Meiryo UI"/>
              </a:rPr>
              <a:t>百万円</a:t>
            </a:r>
            <a:endParaRPr kumimoji="1" lang="en-US" altLang="ja-JP" sz="1200" b="1">
              <a:solidFill>
                <a:schemeClr val="bg1"/>
              </a:solidFill>
              <a:latin typeface="Meiryo UI"/>
              <a:ea typeface="Meiryo UI"/>
            </a:endParaRPr>
          </a:p>
        </p:txBody>
      </p:sp>
      <p:cxnSp>
        <p:nvCxnSpPr>
          <p:cNvPr id="23" name="直線矢印コネクタ 22">
            <a:extLst>
              <a:ext uri="{FF2B5EF4-FFF2-40B4-BE49-F238E27FC236}">
                <a16:creationId xmlns:a16="http://schemas.microsoft.com/office/drawing/2014/main" id="{DF854BA7-2A43-4DAC-7A09-DD453B626AE9}"/>
              </a:ext>
            </a:extLst>
          </p:cNvPr>
          <p:cNvCxnSpPr>
            <a:cxnSpLocks/>
          </p:cNvCxnSpPr>
          <p:nvPr/>
        </p:nvCxnSpPr>
        <p:spPr>
          <a:xfrm>
            <a:off x="3491183" y="309732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3539D0B3-C455-0169-3DDA-91DAA7F71AD3}"/>
              </a:ext>
            </a:extLst>
          </p:cNvPr>
          <p:cNvSpPr/>
          <p:nvPr/>
        </p:nvSpPr>
        <p:spPr>
          <a:xfrm>
            <a:off x="3491183" y="2513107"/>
            <a:ext cx="5771105" cy="43607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a:t>
            </a:r>
            <a:r>
              <a:rPr kumimoji="1" lang="en-US" altLang="ja-JP" sz="1200" b="1">
                <a:solidFill>
                  <a:schemeClr val="tx1"/>
                </a:solidFill>
                <a:latin typeface="Meiryo UI" panose="020B0604030504040204" pitchFamily="50" charset="-128"/>
                <a:ea typeface="Meiryo UI" panose="020B0604030504040204" pitchFamily="50" charset="-128"/>
              </a:rPr>
              <a:t>2.</a:t>
            </a:r>
            <a:r>
              <a:rPr kumimoji="1" lang="ja-JP" altLang="en-US" sz="1200" b="1">
                <a:solidFill>
                  <a:schemeClr val="tx1"/>
                </a:solidFill>
                <a:latin typeface="Meiryo UI" panose="020B0604030504040204" pitchFamily="50" charset="-128"/>
                <a:ea typeface="Meiryo UI" panose="020B0604030504040204" pitchFamily="50" charset="-128"/>
              </a:rPr>
              <a:t>先進性・成長性／労働生産性向上の見込み」にて記載済</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BEC9B419-E80C-940D-0422-AD1C833FF9D4}"/>
              </a:ext>
            </a:extLst>
          </p:cNvPr>
          <p:cNvSpPr/>
          <p:nvPr/>
        </p:nvSpPr>
        <p:spPr>
          <a:xfrm>
            <a:off x="3491183" y="3367314"/>
            <a:ext cx="5771105" cy="2962598"/>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a:t>
            </a:r>
            <a:r>
              <a:rPr kumimoji="1" lang="ja-JP" altLang="en-US" sz="1200" b="1">
                <a:solidFill>
                  <a:sysClr val="windowText" lastClr="000000"/>
                </a:solidFill>
                <a:latin typeface="Meiryo UI"/>
                <a:ea typeface="Meiryo UI"/>
              </a:rPr>
              <a:t>自社資源の有効活用や既存事業とのシナジー効果等</a:t>
            </a:r>
            <a:r>
              <a:rPr kumimoji="1" lang="ja-JP" altLang="en-US" sz="1200">
                <a:solidFill>
                  <a:schemeClr val="tx1"/>
                </a:solidFill>
                <a:latin typeface="Meiryo UI" panose="020B0604030504040204" pitchFamily="50" charset="-128"/>
                <a:ea typeface="Meiryo UI" panose="020B0604030504040204" pitchFamily="50" charset="-128"/>
              </a:rPr>
              <a:t>、補助事業を通じて効果的な取組とするための工夫点ご記載ください。）</a:t>
            </a:r>
          </a:p>
        </p:txBody>
      </p:sp>
      <p:cxnSp>
        <p:nvCxnSpPr>
          <p:cNvPr id="26" name="直線矢印コネクタ 25">
            <a:extLst>
              <a:ext uri="{FF2B5EF4-FFF2-40B4-BE49-F238E27FC236}">
                <a16:creationId xmlns:a16="http://schemas.microsoft.com/office/drawing/2014/main" id="{2A55BF6D-1EE9-B684-5066-28DDD6EE9A4B}"/>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EA90DFBB-C7A9-F7E1-3FFC-03479FBED08A}"/>
              </a:ext>
            </a:extLst>
          </p:cNvPr>
          <p:cNvSpPr txBox="1"/>
          <p:nvPr/>
        </p:nvSpPr>
        <p:spPr>
          <a:xfrm>
            <a:off x="232190" y="2095938"/>
            <a:ext cx="3255718"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設備投資の費用対効果の見込み</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（基準年度と</a:t>
            </a:r>
            <a:r>
              <a:rPr kumimoji="1" lang="zh-TW" altLang="en-US" sz="1400">
                <a:solidFill>
                  <a:schemeClr val="tx1"/>
                </a:solidFill>
                <a:latin typeface="Meiryo UI" panose="020B0604030504040204" pitchFamily="50" charset="-128"/>
                <a:ea typeface="Meiryo UI" panose="020B0604030504040204" pitchFamily="50" charset="-128"/>
              </a:rPr>
              <a:t>事業化報告</a:t>
            </a:r>
            <a:r>
              <a:rPr kumimoji="1" lang="en-US" altLang="zh-TW" sz="1400">
                <a:solidFill>
                  <a:schemeClr val="tx1"/>
                </a:solidFill>
                <a:latin typeface="Meiryo UI" panose="020B0604030504040204" pitchFamily="50" charset="-128"/>
                <a:ea typeface="Meiryo UI" panose="020B0604030504040204" pitchFamily="50" charset="-128"/>
              </a:rPr>
              <a:t>3</a:t>
            </a:r>
            <a:r>
              <a:rPr kumimoji="1" lang="zh-TW" altLang="en-US" sz="1400">
                <a:solidFill>
                  <a:schemeClr val="tx1"/>
                </a:solidFill>
                <a:latin typeface="Meiryo UI" panose="020B0604030504040204" pitchFamily="50" charset="-128"/>
                <a:ea typeface="Meiryo UI" panose="020B0604030504040204" pitchFamily="50" charset="-128"/>
              </a:rPr>
              <a:t>年目</a:t>
            </a:r>
            <a:r>
              <a:rPr kumimoji="1" lang="ja-JP" altLang="en-US" sz="1400">
                <a:solidFill>
                  <a:schemeClr val="tx1"/>
                </a:solidFill>
                <a:latin typeface="Meiryo UI" panose="020B0604030504040204" pitchFamily="50" charset="-128"/>
                <a:ea typeface="Meiryo UI" panose="020B0604030504040204" pitchFamily="50" charset="-128"/>
              </a:rPr>
              <a:t>比較）</a:t>
            </a:r>
          </a:p>
          <a:p>
            <a:pPr algn="ct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5CF4298B-010C-C748-B951-E31C5B648499}"/>
              </a:ext>
            </a:extLst>
          </p:cNvPr>
          <p:cNvSpPr txBox="1"/>
          <p:nvPr/>
        </p:nvSpPr>
        <p:spPr>
          <a:xfrm>
            <a:off x="3491182" y="2095938"/>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付加価値額変動理由および効果的な取組に向けた工夫点</a:t>
            </a:r>
          </a:p>
        </p:txBody>
      </p:sp>
      <p:sp>
        <p:nvSpPr>
          <p:cNvPr id="29" name="四角形: 角を丸くする 28">
            <a:extLst>
              <a:ext uri="{FF2B5EF4-FFF2-40B4-BE49-F238E27FC236}">
                <a16:creationId xmlns:a16="http://schemas.microsoft.com/office/drawing/2014/main" id="{48D4CA46-385A-81C6-EB64-1C6B58394511}"/>
              </a:ext>
            </a:extLst>
          </p:cNvPr>
          <p:cNvSpPr/>
          <p:nvPr/>
        </p:nvSpPr>
        <p:spPr>
          <a:xfrm>
            <a:off x="3484080" y="2360807"/>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付加価値額変動理由</a:t>
            </a:r>
            <a:endParaRPr kumimoji="1" lang="en-US" altLang="ja-JP" sz="1200" b="1">
              <a:solidFill>
                <a:schemeClr val="bg1"/>
              </a:solidFill>
              <a:latin typeface="Meiryo UI"/>
              <a:ea typeface="Meiryo UI"/>
            </a:endParaRPr>
          </a:p>
        </p:txBody>
      </p:sp>
      <p:sp>
        <p:nvSpPr>
          <p:cNvPr id="30" name="四角形: 角を丸くする 29">
            <a:extLst>
              <a:ext uri="{FF2B5EF4-FFF2-40B4-BE49-F238E27FC236}">
                <a16:creationId xmlns:a16="http://schemas.microsoft.com/office/drawing/2014/main" id="{91660AD4-92DC-57DB-BF46-7A2EE8AD5602}"/>
              </a:ext>
            </a:extLst>
          </p:cNvPr>
          <p:cNvSpPr/>
          <p:nvPr/>
        </p:nvSpPr>
        <p:spPr>
          <a:xfrm>
            <a:off x="3484079" y="3221973"/>
            <a:ext cx="2552511"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自社資源の活用とシナジー効果</a:t>
            </a:r>
            <a:endParaRPr kumimoji="1" lang="en-US" altLang="ja-JP" sz="1200" b="1">
              <a:solidFill>
                <a:schemeClr val="bg1"/>
              </a:solidFill>
              <a:latin typeface="Meiryo UI"/>
              <a:ea typeface="Meiryo UI"/>
            </a:endParaRPr>
          </a:p>
        </p:txBody>
      </p:sp>
      <p:sp>
        <p:nvSpPr>
          <p:cNvPr id="35" name="正方形/長方形 34">
            <a:extLst>
              <a:ext uri="{FF2B5EF4-FFF2-40B4-BE49-F238E27FC236}">
                <a16:creationId xmlns:a16="http://schemas.microsoft.com/office/drawing/2014/main" id="{390C52AC-E5C2-7E95-1432-54A148503332}"/>
              </a:ext>
            </a:extLst>
          </p:cNvPr>
          <p:cNvSpPr/>
          <p:nvPr/>
        </p:nvSpPr>
        <p:spPr>
          <a:xfrm>
            <a:off x="3933496" y="4464472"/>
            <a:ext cx="577087" cy="531805"/>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a:solidFill>
                  <a:schemeClr val="bg1"/>
                </a:solidFill>
                <a:latin typeface="Meiryo UI"/>
                <a:ea typeface="Meiryo UI"/>
              </a:rPr>
              <a:t>モノ</a:t>
            </a:r>
            <a:endParaRPr kumimoji="1" lang="en-US" altLang="ja-JP" sz="1200" b="1">
              <a:solidFill>
                <a:schemeClr val="bg1"/>
              </a:solidFill>
              <a:latin typeface="Meiryo UI"/>
              <a:ea typeface="Meiryo UI"/>
            </a:endParaRPr>
          </a:p>
        </p:txBody>
      </p:sp>
      <p:sp>
        <p:nvSpPr>
          <p:cNvPr id="36" name="正方形/長方形 35">
            <a:extLst>
              <a:ext uri="{FF2B5EF4-FFF2-40B4-BE49-F238E27FC236}">
                <a16:creationId xmlns:a16="http://schemas.microsoft.com/office/drawing/2014/main" id="{6594407C-4102-76E1-4AD6-EB4A24CBCFD3}"/>
              </a:ext>
            </a:extLst>
          </p:cNvPr>
          <p:cNvSpPr/>
          <p:nvPr/>
        </p:nvSpPr>
        <p:spPr>
          <a:xfrm>
            <a:off x="4619465" y="4464472"/>
            <a:ext cx="4578779" cy="531805"/>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37" name="正方形/長方形 36">
            <a:extLst>
              <a:ext uri="{FF2B5EF4-FFF2-40B4-BE49-F238E27FC236}">
                <a16:creationId xmlns:a16="http://schemas.microsoft.com/office/drawing/2014/main" id="{C3F1F234-9D75-4007-0CFF-F464BB4C876B}"/>
              </a:ext>
            </a:extLst>
          </p:cNvPr>
          <p:cNvSpPr/>
          <p:nvPr/>
        </p:nvSpPr>
        <p:spPr>
          <a:xfrm>
            <a:off x="3933496" y="5020918"/>
            <a:ext cx="577087"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a:solidFill>
                  <a:schemeClr val="bg1"/>
                </a:solidFill>
                <a:latin typeface="Meiryo UI"/>
                <a:ea typeface="Meiryo UI"/>
              </a:rPr>
              <a:t>情報</a:t>
            </a:r>
            <a:endParaRPr kumimoji="1" lang="en-US" altLang="ja-JP" sz="1200" b="1">
              <a:solidFill>
                <a:schemeClr val="bg1"/>
              </a:solidFill>
              <a:latin typeface="Meiryo UI"/>
              <a:ea typeface="Meiryo UI"/>
            </a:endParaRPr>
          </a:p>
        </p:txBody>
      </p:sp>
      <p:sp>
        <p:nvSpPr>
          <p:cNvPr id="38" name="正方形/長方形 37">
            <a:extLst>
              <a:ext uri="{FF2B5EF4-FFF2-40B4-BE49-F238E27FC236}">
                <a16:creationId xmlns:a16="http://schemas.microsoft.com/office/drawing/2014/main" id="{75330FBA-489F-270E-3D0B-2B3E84E7BAD1}"/>
              </a:ext>
            </a:extLst>
          </p:cNvPr>
          <p:cNvSpPr/>
          <p:nvPr/>
        </p:nvSpPr>
        <p:spPr>
          <a:xfrm>
            <a:off x="4619465" y="502091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39" name="正方形/長方形 38">
            <a:extLst>
              <a:ext uri="{FF2B5EF4-FFF2-40B4-BE49-F238E27FC236}">
                <a16:creationId xmlns:a16="http://schemas.microsoft.com/office/drawing/2014/main" id="{C2918434-62E1-7CC7-710D-1AF904BEABB7}"/>
              </a:ext>
            </a:extLst>
          </p:cNvPr>
          <p:cNvSpPr/>
          <p:nvPr/>
        </p:nvSpPr>
        <p:spPr>
          <a:xfrm>
            <a:off x="3933496" y="3938765"/>
            <a:ext cx="577087" cy="501066"/>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kumimoji="1" lang="ja-JP" altLang="en-US" sz="1200" b="1">
                <a:solidFill>
                  <a:schemeClr val="bg1"/>
                </a:solidFill>
                <a:latin typeface="Meiryo UI"/>
                <a:ea typeface="Meiryo UI"/>
              </a:rPr>
              <a:t>ヒト</a:t>
            </a:r>
            <a:endParaRPr kumimoji="1" lang="en-US" altLang="ja-JP" sz="1200" b="1">
              <a:solidFill>
                <a:schemeClr val="bg1"/>
              </a:solidFill>
              <a:latin typeface="Meiryo UI"/>
              <a:ea typeface="Meiryo UI"/>
            </a:endParaRPr>
          </a:p>
        </p:txBody>
      </p:sp>
      <p:sp>
        <p:nvSpPr>
          <p:cNvPr id="40" name="正方形/長方形 39">
            <a:extLst>
              <a:ext uri="{FF2B5EF4-FFF2-40B4-BE49-F238E27FC236}">
                <a16:creationId xmlns:a16="http://schemas.microsoft.com/office/drawing/2014/main" id="{DDFCCFB3-9CDB-6CE2-931A-78F836F3037E}"/>
              </a:ext>
            </a:extLst>
          </p:cNvPr>
          <p:cNvSpPr/>
          <p:nvPr/>
        </p:nvSpPr>
        <p:spPr>
          <a:xfrm>
            <a:off x="4619465" y="3938765"/>
            <a:ext cx="4578779" cy="501066"/>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45" name="正方形/長方形 44">
            <a:extLst>
              <a:ext uri="{FF2B5EF4-FFF2-40B4-BE49-F238E27FC236}">
                <a16:creationId xmlns:a16="http://schemas.microsoft.com/office/drawing/2014/main" id="{FE6AE250-8AB8-DF33-8AA5-CA82C7436760}"/>
              </a:ext>
            </a:extLst>
          </p:cNvPr>
          <p:cNvSpPr/>
          <p:nvPr/>
        </p:nvSpPr>
        <p:spPr>
          <a:xfrm>
            <a:off x="3596423" y="3944102"/>
            <a:ext cx="319363" cy="1686870"/>
          </a:xfrm>
          <a:prstGeom prst="rect">
            <a:avLst/>
          </a:prstGeom>
          <a:solidFill>
            <a:schemeClr val="bg1">
              <a:lumMod val="50000"/>
            </a:schemeClr>
          </a:solidFill>
          <a:ln>
            <a:noFill/>
          </a:ln>
        </p:spPr>
        <p:txBody>
          <a:bodyPr vert="eaVert" wrap="square" lIns="36000" rIns="36000" anchor="ctr">
            <a:noAutofit/>
          </a:bodyPr>
          <a:lstStyle/>
          <a:p>
            <a:pPr algn="ctr" defTabSz="914400">
              <a:lnSpc>
                <a:spcPct val="110000"/>
              </a:lnSpc>
            </a:pPr>
            <a:r>
              <a:rPr lang="ja-JP" altLang="en-US" sz="1200" b="1">
                <a:solidFill>
                  <a:schemeClr val="bg1"/>
                </a:solidFill>
                <a:latin typeface="Meiryo UI"/>
                <a:ea typeface="Meiryo UI"/>
              </a:rPr>
              <a:t>自社資源の活用</a:t>
            </a:r>
            <a:endParaRPr kumimoji="1" lang="en-US" altLang="ja-JP" sz="1200" b="1">
              <a:solidFill>
                <a:schemeClr val="bg1"/>
              </a:solidFill>
              <a:latin typeface="Meiryo UI"/>
              <a:ea typeface="Meiryo UI"/>
            </a:endParaRPr>
          </a:p>
        </p:txBody>
      </p:sp>
      <p:sp>
        <p:nvSpPr>
          <p:cNvPr id="46" name="正方形/長方形 45">
            <a:extLst>
              <a:ext uri="{FF2B5EF4-FFF2-40B4-BE49-F238E27FC236}">
                <a16:creationId xmlns:a16="http://schemas.microsoft.com/office/drawing/2014/main" id="{14BCC5CC-D6E6-2664-7611-2F70FB51E923}"/>
              </a:ext>
            </a:extLst>
          </p:cNvPr>
          <p:cNvSpPr/>
          <p:nvPr/>
        </p:nvSpPr>
        <p:spPr>
          <a:xfrm>
            <a:off x="3600064" y="5659938"/>
            <a:ext cx="910520"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a:solidFill>
                  <a:schemeClr val="bg1"/>
                </a:solidFill>
                <a:latin typeface="Meiryo UI"/>
                <a:ea typeface="Meiryo UI"/>
              </a:rPr>
              <a:t>シナジー効果</a:t>
            </a:r>
            <a:endParaRPr kumimoji="1" lang="en-US" altLang="ja-JP" sz="1200" b="1">
              <a:solidFill>
                <a:schemeClr val="bg1"/>
              </a:solidFill>
              <a:latin typeface="Meiryo UI"/>
              <a:ea typeface="Meiryo UI"/>
            </a:endParaRPr>
          </a:p>
        </p:txBody>
      </p:sp>
      <p:sp>
        <p:nvSpPr>
          <p:cNvPr id="47" name="正方形/長方形 46">
            <a:extLst>
              <a:ext uri="{FF2B5EF4-FFF2-40B4-BE49-F238E27FC236}">
                <a16:creationId xmlns:a16="http://schemas.microsoft.com/office/drawing/2014/main" id="{3EB74ADC-0F06-DB65-4D38-2213ECB0A485}"/>
              </a:ext>
            </a:extLst>
          </p:cNvPr>
          <p:cNvSpPr/>
          <p:nvPr/>
        </p:nvSpPr>
        <p:spPr>
          <a:xfrm>
            <a:off x="4619465" y="565993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8" name="フリーフォーム: 図形 7">
            <a:extLst>
              <a:ext uri="{FF2B5EF4-FFF2-40B4-BE49-F238E27FC236}">
                <a16:creationId xmlns:a16="http://schemas.microsoft.com/office/drawing/2014/main" id="{225EB098-4B92-3AB8-C5B6-52CCE1F8ECB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Tree>
    <p:extLst>
      <p:ext uri="{BB962C8B-B14F-4D97-AF65-F5344CB8AC3E}">
        <p14:creationId xmlns:p14="http://schemas.microsoft.com/office/powerpoint/2010/main" val="20800584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a:t>４</a:t>
            </a:r>
            <a:r>
              <a:rPr lang="en-US" altLang="ja-JP" sz="1200"/>
              <a:t>.</a:t>
            </a:r>
            <a:r>
              <a:rPr lang="ja-JP" altLang="en-US" sz="1200"/>
              <a:t>大規模投資</a:t>
            </a:r>
            <a:r>
              <a:rPr lang="ja-JP" altLang="en-US"/>
              <a:t>・費用対効果</a:t>
            </a:r>
            <a:r>
              <a:rPr lang="ja-JP" altLang="en-US" sz="1200"/>
              <a:t>／補助事業による行動変容への寄与</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10" name="フリーフォーム: 図形 9">
            <a:extLst>
              <a:ext uri="{FF2B5EF4-FFF2-40B4-BE49-F238E27FC236}">
                <a16:creationId xmlns:a16="http://schemas.microsoft.com/office/drawing/2014/main" id="{E608924F-73CC-A21D-8C5F-B1285D5903DB}"/>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E54B341B-6F18-A757-002D-EB7250A5F3B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3C8DD350-19A0-5D42-CBCF-408767C4C67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4" name="フリーフォーム: 図形 13">
            <a:extLst>
              <a:ext uri="{FF2B5EF4-FFF2-40B4-BE49-F238E27FC236}">
                <a16:creationId xmlns:a16="http://schemas.microsoft.com/office/drawing/2014/main" id="{6261D77B-5C04-08A0-710B-C456FBD40013}"/>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50" name="吹き出し: 四角形 49">
            <a:extLst>
              <a:ext uri="{FF2B5EF4-FFF2-40B4-BE49-F238E27FC236}">
                <a16:creationId xmlns:a16="http://schemas.microsoft.com/office/drawing/2014/main" id="{AB190713-7661-0A5D-7137-6C8D9D38BB21}"/>
              </a:ext>
            </a:extLst>
          </p:cNvPr>
          <p:cNvSpPr/>
          <p:nvPr/>
        </p:nvSpPr>
        <p:spPr>
          <a:xfrm>
            <a:off x="552872" y="5391541"/>
            <a:ext cx="4360151" cy="717973"/>
          </a:xfrm>
          <a:prstGeom prst="wedgeRectCallout">
            <a:avLst>
              <a:gd name="adj1" fmla="val -12542"/>
              <a:gd name="adj2" fmla="val -67017"/>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補助事業実施により申請者の行動変容に繋がり、全社の将来の投資額・賃上げ率・売上成長率の向上に繋がることをお示しください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8E33490A-D6EC-2CFA-0F2E-9598DFC3171C}"/>
              </a:ext>
            </a:extLst>
          </p:cNvPr>
          <p:cNvSpPr/>
          <p:nvPr/>
        </p:nvSpPr>
        <p:spPr>
          <a:xfrm>
            <a:off x="5027216" y="2698988"/>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a:solidFill>
                  <a:schemeClr val="tx1"/>
                </a:solidFill>
                <a:latin typeface="Meiryo UI" panose="020B0604030504040204" pitchFamily="50" charset="-128"/>
                <a:ea typeface="Meiryo UI" panose="020B0604030504040204" pitchFamily="50" charset="-128"/>
              </a:rPr>
              <a:t>これまでよりも積極的な投資計画や成長計画の策定等に繋げるアプローチをご記載ください）</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2" name="四角形: 角を丸くする 51">
            <a:extLst>
              <a:ext uri="{FF2B5EF4-FFF2-40B4-BE49-F238E27FC236}">
                <a16:creationId xmlns:a16="http://schemas.microsoft.com/office/drawing/2014/main" id="{2016BD2B-AD1F-0ED9-039F-D4575A504272}"/>
              </a:ext>
            </a:extLst>
          </p:cNvPr>
          <p:cNvSpPr/>
          <p:nvPr/>
        </p:nvSpPr>
        <p:spPr>
          <a:xfrm>
            <a:off x="5027216" y="2568143"/>
            <a:ext cx="2420064" cy="206138"/>
          </a:xfrm>
          <a:prstGeom prst="roundRect">
            <a:avLst>
              <a:gd name="adj" fmla="val 40234"/>
            </a:avLst>
          </a:prstGeom>
          <a:solidFill>
            <a:srgbClr val="002060"/>
          </a:solidFill>
          <a:ln>
            <a:noFill/>
          </a:ln>
        </p:spPr>
        <p:txBody>
          <a:bodyPr wrap="square" lIns="36000" rIns="36000" anchor="ctr">
            <a:noAutofit/>
          </a:bodyPr>
          <a:lstStyle/>
          <a:p>
            <a:pPr algn="ctr"/>
            <a:r>
              <a:rPr lang="ja-JP" altLang="en-US" sz="1200" b="1">
                <a:solidFill>
                  <a:schemeClr val="bg1"/>
                </a:solidFill>
                <a:latin typeface="Meiryo UI"/>
                <a:ea typeface="Meiryo UI"/>
              </a:rPr>
              <a:t>積極的な投資・成長計画の策定</a:t>
            </a:r>
            <a:endParaRPr lang="en-US" altLang="ja-JP" sz="1200" b="1">
              <a:solidFill>
                <a:schemeClr val="bg1"/>
              </a:solidFill>
              <a:latin typeface="Meiryo UI"/>
              <a:ea typeface="Meiryo UI"/>
            </a:endParaRPr>
          </a:p>
        </p:txBody>
      </p:sp>
      <p:sp>
        <p:nvSpPr>
          <p:cNvPr id="53" name="正方形/長方形 52">
            <a:extLst>
              <a:ext uri="{FF2B5EF4-FFF2-40B4-BE49-F238E27FC236}">
                <a16:creationId xmlns:a16="http://schemas.microsoft.com/office/drawing/2014/main" id="{69D39DA4-72B6-A2E4-3387-2266C6D7E9D0}"/>
              </a:ext>
            </a:extLst>
          </p:cNvPr>
          <p:cNvSpPr/>
          <p:nvPr/>
        </p:nvSpPr>
        <p:spPr>
          <a:xfrm>
            <a:off x="5027216" y="4533310"/>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a:solidFill>
                  <a:schemeClr val="tx1"/>
                </a:solidFill>
                <a:latin typeface="Meiryo UI" panose="020B0604030504040204" pitchFamily="50" charset="-128"/>
                <a:ea typeface="Meiryo UI" panose="020B0604030504040204" pitchFamily="50" charset="-128"/>
              </a:rPr>
              <a:t>これまでよりも高い賃上げ率を継続的に実現するために実施する具体的な内容をご記載ください）</a:t>
            </a:r>
          </a:p>
        </p:txBody>
      </p:sp>
      <p:sp>
        <p:nvSpPr>
          <p:cNvPr id="54" name="四角形: 角を丸くする 53">
            <a:extLst>
              <a:ext uri="{FF2B5EF4-FFF2-40B4-BE49-F238E27FC236}">
                <a16:creationId xmlns:a16="http://schemas.microsoft.com/office/drawing/2014/main" id="{E8F57767-2998-CFC4-D31C-1505215F37BE}"/>
              </a:ext>
            </a:extLst>
          </p:cNvPr>
          <p:cNvSpPr/>
          <p:nvPr/>
        </p:nvSpPr>
        <p:spPr>
          <a:xfrm>
            <a:off x="5027216" y="4402465"/>
            <a:ext cx="2420064" cy="206138"/>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a:solidFill>
                  <a:schemeClr val="bg1"/>
                </a:solidFill>
                <a:latin typeface="Meiryo UI"/>
                <a:ea typeface="Meiryo UI"/>
              </a:rPr>
              <a:t>継続的な賃上げの実施</a:t>
            </a:r>
            <a:endParaRPr kumimoji="1" lang="en-US" altLang="ja-JP" sz="1200" b="1">
              <a:solidFill>
                <a:schemeClr val="bg1"/>
              </a:solidFill>
              <a:latin typeface="Meiryo UI"/>
              <a:ea typeface="Meiryo UI"/>
            </a:endParaRPr>
          </a:p>
        </p:txBody>
      </p:sp>
      <p:sp>
        <p:nvSpPr>
          <p:cNvPr id="68" name="正方形/長方形 67">
            <a:extLst>
              <a:ext uri="{FF2B5EF4-FFF2-40B4-BE49-F238E27FC236}">
                <a16:creationId xmlns:a16="http://schemas.microsoft.com/office/drawing/2014/main" id="{63AA85D0-4F91-B553-A8B0-AECDBEE86FD2}"/>
              </a:ext>
            </a:extLst>
          </p:cNvPr>
          <p:cNvSpPr/>
          <p:nvPr/>
        </p:nvSpPr>
        <p:spPr>
          <a:xfrm>
            <a:off x="1277824" y="2760009"/>
            <a:ext cx="1441761"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直近過去</a:t>
            </a:r>
            <a:r>
              <a:rPr lang="en-US" altLang="ja-JP" sz="105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3</a:t>
            </a:r>
            <a:r>
              <a:rPr lang="ja-JP" altLang="en-US" sz="105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年間実績</a:t>
            </a:r>
            <a:endParaRPr lang="ja-JP" altLang="ja-JP"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1" name="正方形/長方形 70">
            <a:extLst>
              <a:ext uri="{FF2B5EF4-FFF2-40B4-BE49-F238E27FC236}">
                <a16:creationId xmlns:a16="http://schemas.microsoft.com/office/drawing/2014/main" id="{96BDAA90-C62C-C896-3518-55D0FBB304F4}"/>
              </a:ext>
            </a:extLst>
          </p:cNvPr>
          <p:cNvSpPr/>
          <p:nvPr/>
        </p:nvSpPr>
        <p:spPr>
          <a:xfrm>
            <a:off x="3319877" y="2936768"/>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2" name="正方形/長方形 71">
            <a:extLst>
              <a:ext uri="{FF2B5EF4-FFF2-40B4-BE49-F238E27FC236}">
                <a16:creationId xmlns:a16="http://schemas.microsoft.com/office/drawing/2014/main" id="{306C9881-3830-E30F-814A-DF2997EF5321}"/>
              </a:ext>
            </a:extLst>
          </p:cNvPr>
          <p:cNvSpPr/>
          <p:nvPr/>
        </p:nvSpPr>
        <p:spPr>
          <a:xfrm>
            <a:off x="3320382" y="2760009"/>
            <a:ext cx="1446079"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補助事業実施を</a:t>
            </a:r>
            <a:r>
              <a:rPr lang="ja-JP" altLang="en-US" sz="105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ふまえた計画</a:t>
            </a:r>
            <a:endParaRPr lang="ja-JP" altLang="ja-JP"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5" name="正方形/長方形 74">
            <a:extLst>
              <a:ext uri="{FF2B5EF4-FFF2-40B4-BE49-F238E27FC236}">
                <a16:creationId xmlns:a16="http://schemas.microsoft.com/office/drawing/2014/main" id="{F9EAD15C-48BF-E9A5-CFE7-E4DC0F4883AA}"/>
              </a:ext>
            </a:extLst>
          </p:cNvPr>
          <p:cNvSpPr/>
          <p:nvPr/>
        </p:nvSpPr>
        <p:spPr>
          <a:xfrm>
            <a:off x="517080" y="2936768"/>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a:solidFill>
                  <a:schemeClr val="tx1"/>
                </a:solidFill>
                <a:latin typeface="Arial" panose="020B0604020202020204" pitchFamily="34" charset="0"/>
                <a:ea typeface="Meiryo UI" panose="020B0604030504040204" pitchFamily="50" charset="-128"/>
              </a:rPr>
              <a:t>年間平均</a:t>
            </a:r>
            <a:br>
              <a:rPr lang="en-US" altLang="ja-JP" sz="1200">
                <a:solidFill>
                  <a:schemeClr val="tx1"/>
                </a:solidFill>
                <a:latin typeface="Arial" panose="020B0604020202020204" pitchFamily="34" charset="0"/>
                <a:ea typeface="Meiryo UI" panose="020B0604030504040204" pitchFamily="50" charset="-128"/>
              </a:rPr>
            </a:br>
            <a:r>
              <a:rPr lang="ja-JP" altLang="en-US" sz="1200">
                <a:solidFill>
                  <a:schemeClr val="tx1"/>
                </a:solidFill>
                <a:latin typeface="Arial" panose="020B0604020202020204" pitchFamily="34" charset="0"/>
                <a:ea typeface="Meiryo UI" panose="020B0604030504040204" pitchFamily="50" charset="-128"/>
              </a:rPr>
              <a:t>投資額</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6" name="正方形/長方形 19">
            <a:extLst>
              <a:ext uri="{FF2B5EF4-FFF2-40B4-BE49-F238E27FC236}">
                <a16:creationId xmlns:a16="http://schemas.microsoft.com/office/drawing/2014/main" id="{8368DFC4-1FCD-2B74-DE57-B938444D5A55}"/>
              </a:ext>
            </a:extLst>
          </p:cNvPr>
          <p:cNvSpPr/>
          <p:nvPr/>
        </p:nvSpPr>
        <p:spPr>
          <a:xfrm>
            <a:off x="552872" y="2137797"/>
            <a:ext cx="4334125"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補助事業実施による将来の投資額・賃上げ率・売上成長率の変化</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78" name="正方形/長方形 77">
            <a:extLst>
              <a:ext uri="{FF2B5EF4-FFF2-40B4-BE49-F238E27FC236}">
                <a16:creationId xmlns:a16="http://schemas.microsoft.com/office/drawing/2014/main" id="{44EB9FDD-192E-AE96-F85F-E0729DCD54E4}"/>
              </a:ext>
            </a:extLst>
          </p:cNvPr>
          <p:cNvSpPr/>
          <p:nvPr/>
        </p:nvSpPr>
        <p:spPr>
          <a:xfrm>
            <a:off x="3319877" y="3652947"/>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9" name="正方形/長方形 78">
            <a:extLst>
              <a:ext uri="{FF2B5EF4-FFF2-40B4-BE49-F238E27FC236}">
                <a16:creationId xmlns:a16="http://schemas.microsoft.com/office/drawing/2014/main" id="{2A8521D4-5B51-5B04-B7E3-AB9CD06DE293}"/>
              </a:ext>
            </a:extLst>
          </p:cNvPr>
          <p:cNvSpPr/>
          <p:nvPr/>
        </p:nvSpPr>
        <p:spPr>
          <a:xfrm>
            <a:off x="517080" y="3652947"/>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dirty="0">
                <a:solidFill>
                  <a:schemeClr val="tx1"/>
                </a:solidFill>
                <a:latin typeface="Arial" panose="020B0604020202020204" pitchFamily="34" charset="0"/>
                <a:ea typeface="Meiryo UI" panose="020B0604030504040204" pitchFamily="50" charset="-128"/>
              </a:rPr>
              <a:t>年間</a:t>
            </a:r>
            <a:br>
              <a:rPr lang="en-US" altLang="ja-JP" sz="1200" dirty="0">
                <a:solidFill>
                  <a:schemeClr val="tx1"/>
                </a:solidFill>
                <a:latin typeface="Arial" panose="020B0604020202020204" pitchFamily="34" charset="0"/>
                <a:ea typeface="Meiryo UI" panose="020B0604030504040204" pitchFamily="50" charset="-128"/>
              </a:rPr>
            </a:br>
            <a:r>
              <a:rPr lang="ja-JP" altLang="en-US" sz="1200" dirty="0">
                <a:solidFill>
                  <a:schemeClr val="tx1"/>
                </a:solidFill>
                <a:latin typeface="Arial" panose="020B0604020202020204" pitchFamily="34" charset="0"/>
                <a:ea typeface="Meiryo UI" panose="020B0604030504040204" pitchFamily="50" charset="-128"/>
              </a:rPr>
              <a:t>賃上げ率</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1" name="正方形/長方形 80">
            <a:extLst>
              <a:ext uri="{FF2B5EF4-FFF2-40B4-BE49-F238E27FC236}">
                <a16:creationId xmlns:a16="http://schemas.microsoft.com/office/drawing/2014/main" id="{FC148CB4-38EF-0A1F-F334-FE52DFBA1FF6}"/>
              </a:ext>
            </a:extLst>
          </p:cNvPr>
          <p:cNvSpPr/>
          <p:nvPr/>
        </p:nvSpPr>
        <p:spPr>
          <a:xfrm>
            <a:off x="3319877" y="4369126"/>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2" name="正方形/長方形 81">
            <a:extLst>
              <a:ext uri="{FF2B5EF4-FFF2-40B4-BE49-F238E27FC236}">
                <a16:creationId xmlns:a16="http://schemas.microsoft.com/office/drawing/2014/main" id="{7D109EC7-B428-CF38-0429-26821ED981B4}"/>
              </a:ext>
            </a:extLst>
          </p:cNvPr>
          <p:cNvSpPr/>
          <p:nvPr/>
        </p:nvSpPr>
        <p:spPr>
          <a:xfrm>
            <a:off x="517080" y="4369126"/>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a:solidFill>
                  <a:schemeClr val="tx1"/>
                </a:solidFill>
                <a:latin typeface="Arial" panose="020B0604020202020204" pitchFamily="34" charset="0"/>
                <a:ea typeface="Meiryo UI" panose="020B0604030504040204" pitchFamily="50" charset="-128"/>
              </a:rPr>
              <a:t>年間</a:t>
            </a:r>
            <a:br>
              <a:rPr lang="en-US" altLang="ja-JP" sz="1200">
                <a:solidFill>
                  <a:schemeClr val="tx1"/>
                </a:solidFill>
                <a:latin typeface="Arial" panose="020B0604020202020204" pitchFamily="34" charset="0"/>
                <a:ea typeface="Meiryo UI" panose="020B0604030504040204" pitchFamily="50" charset="-128"/>
              </a:rPr>
            </a:br>
            <a:r>
              <a:rPr lang="ja-JP" altLang="en-US" sz="1200">
                <a:solidFill>
                  <a:schemeClr val="tx1"/>
                </a:solidFill>
                <a:latin typeface="Arial" panose="020B0604020202020204" pitchFamily="34" charset="0"/>
                <a:ea typeface="Meiryo UI" panose="020B0604030504040204" pitchFamily="50" charset="-128"/>
              </a:rPr>
              <a:t>売上成長率</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3" name="正方形/長方形 19">
            <a:extLst>
              <a:ext uri="{FF2B5EF4-FFF2-40B4-BE49-F238E27FC236}">
                <a16:creationId xmlns:a16="http://schemas.microsoft.com/office/drawing/2014/main" id="{36721D2E-C980-DB44-EC31-0CF1AA2CF344}"/>
              </a:ext>
            </a:extLst>
          </p:cNvPr>
          <p:cNvSpPr/>
          <p:nvPr/>
        </p:nvSpPr>
        <p:spPr>
          <a:xfrm>
            <a:off x="5017976" y="2137797"/>
            <a:ext cx="4333693"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具体的な行動変容</a:t>
            </a:r>
            <a:r>
              <a:rPr lang="ja-JP" altLang="en-US" sz="1200" b="1">
                <a:solidFill>
                  <a:schemeClr val="bg1"/>
                </a:solidFill>
                <a:latin typeface="Arial" panose="020B0604020202020204" pitchFamily="34" charset="0"/>
                <a:ea typeface="Meiryo UI" panose="020B0604030504040204" pitchFamily="50" charset="-128"/>
              </a:rPr>
              <a:t>の内容</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85" name="二等辺三角形 84">
            <a:extLst>
              <a:ext uri="{FF2B5EF4-FFF2-40B4-BE49-F238E27FC236}">
                <a16:creationId xmlns:a16="http://schemas.microsoft.com/office/drawing/2014/main" id="{9FBE687D-67A8-0027-E742-5E644DAE962F}"/>
              </a:ext>
            </a:extLst>
          </p:cNvPr>
          <p:cNvSpPr/>
          <p:nvPr/>
        </p:nvSpPr>
        <p:spPr>
          <a:xfrm rot="5400000">
            <a:off x="2483609" y="3922397"/>
            <a:ext cx="1141379" cy="181358"/>
          </a:xfrm>
          <a:prstGeom prst="triangle">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buClr>
                <a:schemeClr val="accent1"/>
              </a:buClr>
            </a:pPr>
            <a:endParaRPr kumimoji="1" lang="ja-JP" altLang="en-US" sz="1200">
              <a:solidFill>
                <a:schemeClr val="tx2"/>
              </a:solidFill>
            </a:endParaRPr>
          </a:p>
        </p:txBody>
      </p:sp>
      <p:sp>
        <p:nvSpPr>
          <p:cNvPr id="69" name="正方形/長方形 68">
            <a:extLst>
              <a:ext uri="{FF2B5EF4-FFF2-40B4-BE49-F238E27FC236}">
                <a16:creationId xmlns:a16="http://schemas.microsoft.com/office/drawing/2014/main" id="{48B43417-78D5-3589-0FBA-CC1AF80913A8}"/>
              </a:ext>
            </a:extLst>
          </p:cNvPr>
          <p:cNvSpPr/>
          <p:nvPr/>
        </p:nvSpPr>
        <p:spPr>
          <a:xfrm>
            <a:off x="1277824" y="2936768"/>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7" name="正方形/長方形 76">
            <a:extLst>
              <a:ext uri="{FF2B5EF4-FFF2-40B4-BE49-F238E27FC236}">
                <a16:creationId xmlns:a16="http://schemas.microsoft.com/office/drawing/2014/main" id="{78B6C714-BD4E-0C44-9FE2-EFA84FD448C6}"/>
              </a:ext>
            </a:extLst>
          </p:cNvPr>
          <p:cNvSpPr/>
          <p:nvPr/>
        </p:nvSpPr>
        <p:spPr>
          <a:xfrm>
            <a:off x="1277824" y="3652947"/>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0" name="正方形/長方形 79">
            <a:extLst>
              <a:ext uri="{FF2B5EF4-FFF2-40B4-BE49-F238E27FC236}">
                <a16:creationId xmlns:a16="http://schemas.microsoft.com/office/drawing/2014/main" id="{CC1D4980-EDA8-4EA0-34F3-304316B84C97}"/>
              </a:ext>
            </a:extLst>
          </p:cNvPr>
          <p:cNvSpPr/>
          <p:nvPr/>
        </p:nvSpPr>
        <p:spPr>
          <a:xfrm>
            <a:off x="1277824" y="4369126"/>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6" name="正方形/長方形 19">
            <a:extLst>
              <a:ext uri="{FF2B5EF4-FFF2-40B4-BE49-F238E27FC236}">
                <a16:creationId xmlns:a16="http://schemas.microsoft.com/office/drawing/2014/main" id="{86B66596-146C-BBB6-42AC-246895010924}"/>
              </a:ext>
            </a:extLst>
          </p:cNvPr>
          <p:cNvSpPr/>
          <p:nvPr/>
        </p:nvSpPr>
        <p:spPr>
          <a:xfrm>
            <a:off x="2420172"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88" name="正方形/長方形 19">
            <a:extLst>
              <a:ext uri="{FF2B5EF4-FFF2-40B4-BE49-F238E27FC236}">
                <a16:creationId xmlns:a16="http://schemas.microsoft.com/office/drawing/2014/main" id="{BB32C54F-528E-FC1E-4283-6399FAD147F4}"/>
              </a:ext>
            </a:extLst>
          </p:cNvPr>
          <p:cNvSpPr/>
          <p:nvPr/>
        </p:nvSpPr>
        <p:spPr>
          <a:xfrm>
            <a:off x="2466664"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89" name="正方形/長方形 19">
            <a:extLst>
              <a:ext uri="{FF2B5EF4-FFF2-40B4-BE49-F238E27FC236}">
                <a16:creationId xmlns:a16="http://schemas.microsoft.com/office/drawing/2014/main" id="{B8702AED-61C4-12F2-43A3-9A0AC43F4CF8}"/>
              </a:ext>
            </a:extLst>
          </p:cNvPr>
          <p:cNvSpPr/>
          <p:nvPr/>
        </p:nvSpPr>
        <p:spPr>
          <a:xfrm>
            <a:off x="2466664"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95" name="正方形/長方形 19">
            <a:extLst>
              <a:ext uri="{FF2B5EF4-FFF2-40B4-BE49-F238E27FC236}">
                <a16:creationId xmlns:a16="http://schemas.microsoft.com/office/drawing/2014/main" id="{6A2159A4-904E-CFA4-D771-EF5CB25E2E82}"/>
              </a:ext>
            </a:extLst>
          </p:cNvPr>
          <p:cNvSpPr/>
          <p:nvPr/>
        </p:nvSpPr>
        <p:spPr>
          <a:xfrm>
            <a:off x="4530261"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96" name="正方形/長方形 19">
            <a:extLst>
              <a:ext uri="{FF2B5EF4-FFF2-40B4-BE49-F238E27FC236}">
                <a16:creationId xmlns:a16="http://schemas.microsoft.com/office/drawing/2014/main" id="{CFE0B920-5D3B-B7CB-6F4F-3515ABEF2FC4}"/>
              </a:ext>
            </a:extLst>
          </p:cNvPr>
          <p:cNvSpPr/>
          <p:nvPr/>
        </p:nvSpPr>
        <p:spPr>
          <a:xfrm>
            <a:off x="4530261"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100" name="正方形/長方形 19">
            <a:extLst>
              <a:ext uri="{FF2B5EF4-FFF2-40B4-BE49-F238E27FC236}">
                <a16:creationId xmlns:a16="http://schemas.microsoft.com/office/drawing/2014/main" id="{5269D151-8617-5CB3-6336-94C60D79395D}"/>
              </a:ext>
            </a:extLst>
          </p:cNvPr>
          <p:cNvSpPr/>
          <p:nvPr/>
        </p:nvSpPr>
        <p:spPr>
          <a:xfrm>
            <a:off x="4486134"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7" name="フリーフォーム: 図形 6">
            <a:extLst>
              <a:ext uri="{FF2B5EF4-FFF2-40B4-BE49-F238E27FC236}">
                <a16:creationId xmlns:a16="http://schemas.microsoft.com/office/drawing/2014/main" id="{BFC25D3D-0F3C-E156-2E8D-93D5187D985C}"/>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イ</a:t>
            </a:r>
            <a:r>
              <a:rPr kumimoji="1" lang="ja-JP" altLang="en-US" sz="800" b="1">
                <a:solidFill>
                  <a:schemeClr val="bg1"/>
                </a:solidFill>
                <a:latin typeface="Meiryo UI" panose="020B0604030504040204" pitchFamily="50" charset="-128"/>
                <a:ea typeface="Meiryo UI" panose="020B0604030504040204" pitchFamily="50" charset="-128"/>
              </a:rPr>
              <a:t> ウ</a:t>
            </a:r>
          </a:p>
        </p:txBody>
      </p:sp>
    </p:spTree>
    <p:extLst>
      <p:ext uri="{BB962C8B-B14F-4D97-AF65-F5344CB8AC3E}">
        <p14:creationId xmlns:p14="http://schemas.microsoft.com/office/powerpoint/2010/main" val="615870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実現可能性／実施体制</a:t>
            </a:r>
            <a:r>
              <a:rPr lang="en-US" altLang="ja-JP" sz="1200"/>
              <a:t>1/2</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F2551CE5-672C-6102-13F2-417C7DB3364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F0221388-7445-521A-0EEC-E1F417048D6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FB99268D-8050-A8AE-AA95-9DC6BC97E95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1577D44B-E494-C726-6283-5132C45356B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4" name="フリーフォーム: 図形 13">
            <a:extLst>
              <a:ext uri="{FF2B5EF4-FFF2-40B4-BE49-F238E27FC236}">
                <a16:creationId xmlns:a16="http://schemas.microsoft.com/office/drawing/2014/main" id="{EC901896-ACE3-4941-AC82-F4281E337DFB}"/>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 </a:t>
            </a:r>
          </a:p>
        </p:txBody>
      </p:sp>
      <p:sp>
        <p:nvSpPr>
          <p:cNvPr id="16" name="テキスト ボックス 15">
            <a:extLst>
              <a:ext uri="{FF2B5EF4-FFF2-40B4-BE49-F238E27FC236}">
                <a16:creationId xmlns:a16="http://schemas.microsoft.com/office/drawing/2014/main" id="{4FC6A348-23BC-D729-DF52-084385CA2891}"/>
              </a:ext>
            </a:extLst>
          </p:cNvPr>
          <p:cNvSpPr txBox="1"/>
          <p:nvPr/>
        </p:nvSpPr>
        <p:spPr>
          <a:xfrm>
            <a:off x="7755821" y="2068163"/>
            <a:ext cx="1648057" cy="36813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主要な担当者を記載</a:t>
            </a:r>
          </a:p>
        </p:txBody>
      </p:sp>
      <p:sp>
        <p:nvSpPr>
          <p:cNvPr id="33" name="正方形/長方形 32">
            <a:extLst>
              <a:ext uri="{FF2B5EF4-FFF2-40B4-BE49-F238E27FC236}">
                <a16:creationId xmlns:a16="http://schemas.microsoft.com/office/drawing/2014/main" id="{89830888-7C7A-EC15-8E93-B8AA4578E2F4}"/>
              </a:ext>
            </a:extLst>
          </p:cNvPr>
          <p:cNvSpPr/>
          <p:nvPr/>
        </p:nvSpPr>
        <p:spPr>
          <a:xfrm>
            <a:off x="3383033"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5832700"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a:extLst>
              <a:ext uri="{FF2B5EF4-FFF2-40B4-BE49-F238E27FC236}">
                <a16:creationId xmlns:a16="http://schemas.microsoft.com/office/drawing/2014/main" id="{255D67DD-BE7C-AFEA-B6BB-E6E1D0FE33F6}"/>
              </a:ext>
            </a:extLst>
          </p:cNvPr>
          <p:cNvSpPr/>
          <p:nvPr/>
        </p:nvSpPr>
        <p:spPr>
          <a:xfrm>
            <a:off x="5832700"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510778" y="1937551"/>
            <a:ext cx="2031486" cy="21999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2" name="コネクタ: カギ線 21">
            <a:extLst>
              <a:ext uri="{FF2B5EF4-FFF2-40B4-BE49-F238E27FC236}">
                <a16:creationId xmlns:a16="http://schemas.microsoft.com/office/drawing/2014/main" id="{227AA594-FE95-F55D-39C0-FD0916C6B1BF}"/>
              </a:ext>
            </a:extLst>
          </p:cNvPr>
          <p:cNvCxnSpPr>
            <a:cxnSpLocks/>
            <a:stCxn id="33" idx="3"/>
            <a:endCxn id="39" idx="1"/>
          </p:cNvCxnSpPr>
          <p:nvPr/>
        </p:nvCxnSpPr>
        <p:spPr>
          <a:xfrm>
            <a:off x="5183033" y="274526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18E30B6-6887-3435-2AE6-9A4F3E3322E2}"/>
              </a:ext>
            </a:extLst>
          </p:cNvPr>
          <p:cNvCxnSpPr>
            <a:cxnSpLocks/>
            <a:stCxn id="33" idx="3"/>
            <a:endCxn id="38" idx="1"/>
          </p:cNvCxnSpPr>
          <p:nvPr/>
        </p:nvCxnSpPr>
        <p:spPr>
          <a:xfrm>
            <a:off x="5183033" y="274526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CF6FD914-AB97-A09F-B59B-AED8493CE5D6}"/>
              </a:ext>
            </a:extLst>
          </p:cNvPr>
          <p:cNvSpPr/>
          <p:nvPr/>
        </p:nvSpPr>
        <p:spPr>
          <a:xfrm>
            <a:off x="1218374"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05E80C02-64E0-5979-0674-8458C0578572}"/>
              </a:ext>
            </a:extLst>
          </p:cNvPr>
          <p:cNvSpPr/>
          <p:nvPr/>
        </p:nvSpPr>
        <p:spPr>
          <a:xfrm>
            <a:off x="1218374"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96948577-45A1-B040-E3DC-D92B7393197D}"/>
              </a:ext>
            </a:extLst>
          </p:cNvPr>
          <p:cNvSpPr/>
          <p:nvPr/>
        </p:nvSpPr>
        <p:spPr>
          <a:xfrm>
            <a:off x="3383033"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a:solidFill>
                  <a:schemeClr val="bg1"/>
                </a:solidFill>
                <a:effectLst/>
                <a:latin typeface="Meiryo UI" panose="020B0604030504040204" pitchFamily="50" charset="-128"/>
                <a:ea typeface="Meiryo UI" panose="020B0604030504040204" pitchFamily="50" charset="-128"/>
              </a:rPr>
              <a:t>推進本部</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96" name="直線矢印コネクタ 95">
            <a:extLst>
              <a:ext uri="{FF2B5EF4-FFF2-40B4-BE49-F238E27FC236}">
                <a16:creationId xmlns:a16="http://schemas.microsoft.com/office/drawing/2014/main" id="{A68C02F3-4D41-4931-8DB8-01EA3C9FBACF}"/>
              </a:ext>
            </a:extLst>
          </p:cNvPr>
          <p:cNvCxnSpPr>
            <a:cxnSpLocks/>
            <a:stCxn id="67" idx="3"/>
            <a:endCxn id="33" idx="1"/>
          </p:cNvCxnSpPr>
          <p:nvPr/>
        </p:nvCxnSpPr>
        <p:spPr>
          <a:xfrm>
            <a:off x="3018374" y="274526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102" name="正方形/長方形 101">
            <a:extLst>
              <a:ext uri="{FF2B5EF4-FFF2-40B4-BE49-F238E27FC236}">
                <a16:creationId xmlns:a16="http://schemas.microsoft.com/office/drawing/2014/main" id="{3FCD4030-CADC-B9B4-D3B0-FEF30DC88BF5}"/>
              </a:ext>
            </a:extLst>
          </p:cNvPr>
          <p:cNvSpPr/>
          <p:nvPr/>
        </p:nvSpPr>
        <p:spPr>
          <a:xfrm>
            <a:off x="5832700"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A63FBD1A-2463-848C-DA0B-57C81909E288}"/>
              </a:ext>
            </a:extLst>
          </p:cNvPr>
          <p:cNvSpPr/>
          <p:nvPr/>
        </p:nvSpPr>
        <p:spPr>
          <a:xfrm>
            <a:off x="5832700" y="3233285"/>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424EB8AE-6534-F8AE-6E51-E0425BADF852}"/>
              </a:ext>
            </a:extLst>
          </p:cNvPr>
          <p:cNvSpPr/>
          <p:nvPr/>
        </p:nvSpPr>
        <p:spPr>
          <a:xfrm>
            <a:off x="3383033"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492D8083-1A2A-42C2-6730-425D4734BE9D}"/>
              </a:ext>
            </a:extLst>
          </p:cNvPr>
          <p:cNvSpPr/>
          <p:nvPr/>
        </p:nvSpPr>
        <p:spPr>
          <a:xfrm>
            <a:off x="3383033" y="3233285"/>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a:solidFill>
                  <a:schemeClr val="bg1"/>
                </a:solidFill>
                <a:latin typeface="Meiryo UI" panose="020B0604030504040204" pitchFamily="50" charset="-128"/>
                <a:ea typeface="Meiryo UI" panose="020B0604030504040204" pitchFamily="50" charset="-128"/>
              </a:rPr>
              <a:t>情報管理</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 name="直線矢印コネクタ 5">
            <a:extLst>
              <a:ext uri="{FF2B5EF4-FFF2-40B4-BE49-F238E27FC236}">
                <a16:creationId xmlns:a16="http://schemas.microsoft.com/office/drawing/2014/main" id="{5ECB9BBA-B4C3-7CDF-C9EE-58D031CD0994}"/>
              </a:ext>
            </a:extLst>
          </p:cNvPr>
          <p:cNvCxnSpPr>
            <a:cxnSpLocks/>
            <a:stCxn id="33" idx="2"/>
            <a:endCxn id="21" idx="0"/>
          </p:cNvCxnSpPr>
          <p:nvPr/>
        </p:nvCxnSpPr>
        <p:spPr>
          <a:xfrm>
            <a:off x="4283033" y="305126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graphicFrame>
        <p:nvGraphicFramePr>
          <p:cNvPr id="7" name="表 6">
            <a:extLst>
              <a:ext uri="{FF2B5EF4-FFF2-40B4-BE49-F238E27FC236}">
                <a16:creationId xmlns:a16="http://schemas.microsoft.com/office/drawing/2014/main" id="{22927193-4F85-ADDE-F08C-B28DBA268CDB}"/>
              </a:ext>
            </a:extLst>
          </p:cNvPr>
          <p:cNvGraphicFramePr>
            <a:graphicFrameLocks noGrp="1"/>
          </p:cNvGraphicFramePr>
          <p:nvPr>
            <p:extLst>
              <p:ext uri="{D42A27DB-BD31-4B8C-83A1-F6EECF244321}">
                <p14:modId xmlns:p14="http://schemas.microsoft.com/office/powerpoint/2010/main" val="2971644756"/>
              </p:ext>
            </p:extLst>
          </p:nvPr>
        </p:nvGraphicFramePr>
        <p:xfrm>
          <a:off x="721895" y="4347272"/>
          <a:ext cx="8574631" cy="1813816"/>
        </p:xfrm>
        <a:graphic>
          <a:graphicData uri="http://schemas.openxmlformats.org/drawingml/2006/table">
            <a:tbl>
              <a:tblPr/>
              <a:tblGrid>
                <a:gridCol w="1014631">
                  <a:extLst>
                    <a:ext uri="{9D8B030D-6E8A-4147-A177-3AD203B41FA5}">
                      <a16:colId xmlns:a16="http://schemas.microsoft.com/office/drawing/2014/main" val="20001"/>
                    </a:ext>
                  </a:extLst>
                </a:gridCol>
                <a:gridCol w="2520000">
                  <a:extLst>
                    <a:ext uri="{9D8B030D-6E8A-4147-A177-3AD203B41FA5}">
                      <a16:colId xmlns:a16="http://schemas.microsoft.com/office/drawing/2014/main" val="20002"/>
                    </a:ext>
                  </a:extLst>
                </a:gridCol>
                <a:gridCol w="2520000">
                  <a:extLst>
                    <a:ext uri="{9D8B030D-6E8A-4147-A177-3AD203B41FA5}">
                      <a16:colId xmlns:a16="http://schemas.microsoft.com/office/drawing/2014/main" val="2159797835"/>
                    </a:ext>
                  </a:extLst>
                </a:gridCol>
                <a:gridCol w="2520000">
                  <a:extLst>
                    <a:ext uri="{9D8B030D-6E8A-4147-A177-3AD203B41FA5}">
                      <a16:colId xmlns:a16="http://schemas.microsoft.com/office/drawing/2014/main" val="93772259"/>
                    </a:ext>
                  </a:extLst>
                </a:gridCol>
              </a:tblGrid>
              <a:tr h="265831">
                <a:tc gridSpan="2">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hMerge="1">
                  <a:txBody>
                    <a:bodyPr/>
                    <a:lstStyle/>
                    <a:p>
                      <a:pPr marR="44450" indent="127000" algn="ctr">
                        <a:spcAft>
                          <a:spcPts val="0"/>
                        </a:spcAft>
                        <a:tabLst>
                          <a:tab pos="2700020" algn="ctr"/>
                          <a:tab pos="5400040" algn="r"/>
                        </a:tabLst>
                      </a:pPr>
                      <a:r>
                        <a:rPr lang="ja-JP" altLang="en-US" sz="10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保有するケイパビリティ</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推進本部</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情報管理</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dirty="0">
                          <a:effectLst/>
                          <a:latin typeface="Meiryo UI" panose="020B0604030504040204" pitchFamily="50" charset="-128"/>
                          <a:ea typeface="Meiryo UI" panose="020B0604030504040204" pitchFamily="50" charset="-128"/>
                          <a:cs typeface="ＭＳ明朝-WinCharSetFFFF-H"/>
                        </a:rPr>
                        <a:t>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A</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B</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C</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 name="四角形: メモ 1">
            <a:extLst>
              <a:ext uri="{FF2B5EF4-FFF2-40B4-BE49-F238E27FC236}">
                <a16:creationId xmlns:a16="http://schemas.microsoft.com/office/drawing/2014/main" id="{993404E5-870A-EF47-57BC-90BAA136B215}"/>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3745470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CD5CA202-F243-7980-C04C-015C769130E6}"/>
              </a:ext>
            </a:extLst>
          </p:cNvPr>
          <p:cNvGraphicFramePr>
            <a:graphicFrameLocks noGrp="1"/>
          </p:cNvGraphicFramePr>
          <p:nvPr>
            <p:extLst>
              <p:ext uri="{D42A27DB-BD31-4B8C-83A1-F6EECF244321}">
                <p14:modId xmlns:p14="http://schemas.microsoft.com/office/powerpoint/2010/main" val="290637831"/>
              </p:ext>
            </p:extLst>
          </p:nvPr>
        </p:nvGraphicFramePr>
        <p:xfrm>
          <a:off x="581691"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sz="1200" kern="100">
                          <a:effectLst/>
                          <a:latin typeface="Meiryo UI" panose="020B0604030504040204" pitchFamily="50" charset="-128"/>
                          <a:ea typeface="Meiryo UI" panose="020B0604030504040204" pitchFamily="50" charset="-128"/>
                          <a:cs typeface="Meiryo UI" panose="020B0604030504040204" pitchFamily="50" charset="-128"/>
                        </a:rPr>
                        <a:t>1</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sz="1200" kern="100">
                          <a:effectLst/>
                          <a:latin typeface="Meiryo UI" panose="020B0604030504040204" pitchFamily="50" charset="-128"/>
                          <a:ea typeface="Meiryo UI" panose="020B0604030504040204" pitchFamily="50" charset="-128"/>
                          <a:cs typeface="Meiryo UI" panose="020B0604030504040204" pitchFamily="50" charset="-128"/>
                        </a:rPr>
                        <a:t>2</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3</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4</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
        <p:nvSpPr>
          <p:cNvPr id="30" name="Rectangle 66">
            <a:extLst>
              <a:ext uri="{FF2B5EF4-FFF2-40B4-BE49-F238E27FC236}">
                <a16:creationId xmlns:a16="http://schemas.microsoft.com/office/drawing/2014/main" id="{B6FC4D9A-D353-1509-5638-B90139ED8E2B}"/>
              </a:ext>
            </a:extLst>
          </p:cNvPr>
          <p:cNvSpPr>
            <a:spLocks noChangeArrowheads="1"/>
          </p:cNvSpPr>
          <p:nvPr/>
        </p:nvSpPr>
        <p:spPr>
          <a:xfrm>
            <a:off x="581691" y="2342484"/>
            <a:ext cx="8740694" cy="1868415"/>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solidFill>
                <a:srgbClr val="0070C0"/>
              </a:solidFill>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実現可能性／実施体制</a:t>
            </a:r>
            <a:r>
              <a:rPr lang="en-US" altLang="ja-JP" sz="1200"/>
              <a:t>2/2</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15" name="フリーフォーム: 図形 14">
            <a:extLst>
              <a:ext uri="{FF2B5EF4-FFF2-40B4-BE49-F238E27FC236}">
                <a16:creationId xmlns:a16="http://schemas.microsoft.com/office/drawing/2014/main" id="{8E03F754-13B9-ADF6-EDBD-6202AEA5B76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F743230E-156C-770A-37E6-AB2D6F71E0C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7" name="フリーフォーム: 図形 16">
            <a:extLst>
              <a:ext uri="{FF2B5EF4-FFF2-40B4-BE49-F238E27FC236}">
                <a16:creationId xmlns:a16="http://schemas.microsoft.com/office/drawing/2014/main" id="{B3685F9D-E9D2-F0E5-F810-A2B535E04F9F}"/>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8" name="フリーフォーム: 図形 17">
            <a:extLst>
              <a:ext uri="{FF2B5EF4-FFF2-40B4-BE49-F238E27FC236}">
                <a16:creationId xmlns:a16="http://schemas.microsoft.com/office/drawing/2014/main" id="{A273C0CD-7B66-BE28-6EF9-F4069D6B0AC5}"/>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7" name="正方形/長方形 6">
            <a:extLst>
              <a:ext uri="{FF2B5EF4-FFF2-40B4-BE49-F238E27FC236}">
                <a16:creationId xmlns:a16="http://schemas.microsoft.com/office/drawing/2014/main" id="{8F738D85-A8E5-E0E6-B468-8D709115B029}"/>
              </a:ext>
            </a:extLst>
          </p:cNvPr>
          <p:cNvSpPr/>
          <p:nvPr/>
        </p:nvSpPr>
        <p:spPr>
          <a:xfrm>
            <a:off x="8493218" y="2377789"/>
            <a:ext cx="797035" cy="881075"/>
          </a:xfrm>
          <a:prstGeom prst="rect">
            <a:avLst/>
          </a:prstGeom>
          <a:solidFill>
            <a:schemeClr val="bg1"/>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700">
                <a:solidFill>
                  <a:srgbClr val="575757"/>
                </a:solidFill>
                <a:latin typeface="Meiryo UI"/>
                <a:ea typeface="Meiryo UI"/>
              </a:rPr>
              <a:t>事業者との</a:t>
            </a:r>
            <a:br>
              <a:rPr lang="en-US" altLang="ja-JP" sz="700">
                <a:latin typeface="Meiryo UI" panose="020B0604030504040204" pitchFamily="50" charset="-128"/>
                <a:ea typeface="Meiryo UI" panose="020B0604030504040204" pitchFamily="50" charset="-128"/>
              </a:rPr>
            </a:br>
            <a:r>
              <a:rPr kumimoji="1" lang="ja-JP" altLang="en-US" sz="700">
                <a:solidFill>
                  <a:srgbClr val="575757"/>
                </a:solidFill>
                <a:latin typeface="Meiryo UI"/>
                <a:ea typeface="Meiryo UI"/>
              </a:rPr>
              <a:t>調整ステータス</a:t>
            </a:r>
            <a:endParaRPr lang="ja-JP" altLang="en-US" sz="700">
              <a:solidFill>
                <a:srgbClr val="575757"/>
              </a:solidFill>
              <a:latin typeface="Meiryo UI"/>
              <a:ea typeface="Meiryo UI"/>
            </a:endParaRPr>
          </a:p>
        </p:txBody>
      </p:sp>
      <p:sp>
        <p:nvSpPr>
          <p:cNvPr id="11" name="四角形: 角を丸くする 10">
            <a:extLst>
              <a:ext uri="{FF2B5EF4-FFF2-40B4-BE49-F238E27FC236}">
                <a16:creationId xmlns:a16="http://schemas.microsoft.com/office/drawing/2014/main" id="{DF6EA5B0-58BC-E582-6987-C1ACF3DC7672}"/>
              </a:ext>
            </a:extLst>
          </p:cNvPr>
          <p:cNvSpPr/>
          <p:nvPr/>
        </p:nvSpPr>
        <p:spPr>
          <a:xfrm>
            <a:off x="8625141" y="2691565"/>
            <a:ext cx="533180" cy="139154"/>
          </a:xfrm>
          <a:prstGeom prst="roundRect">
            <a:avLst>
              <a:gd name="adj" fmla="val 40234"/>
            </a:avLst>
          </a:prstGeom>
          <a:solidFill>
            <a:srgbClr val="002060"/>
          </a:solidFill>
          <a:ln>
            <a:noFill/>
          </a:ln>
        </p:spPr>
        <p:txBody>
          <a:bodyPr wrap="square" lIns="36000" rIns="36000" anchor="ctr">
            <a:spAutoFit/>
          </a:bodyPr>
          <a:lstStyle/>
          <a:p>
            <a:pPr algn="ctr" defTabSz="914400">
              <a:lnSpc>
                <a:spcPct val="110000"/>
              </a:lnSpc>
            </a:pPr>
            <a:r>
              <a:rPr lang="ja-JP" altLang="en-US" sz="900">
                <a:solidFill>
                  <a:schemeClr val="bg1"/>
                </a:solidFill>
                <a:latin typeface="Meiryo UI"/>
                <a:ea typeface="Meiryo UI"/>
              </a:rPr>
              <a:t>参画済</a:t>
            </a:r>
            <a:endParaRPr kumimoji="1" lang="en-US" altLang="ja-JP" sz="700">
              <a:solidFill>
                <a:schemeClr val="bg1"/>
              </a:solidFill>
              <a:latin typeface="Meiryo UI"/>
              <a:ea typeface="Meiryo UI"/>
            </a:endParaRPr>
          </a:p>
        </p:txBody>
      </p:sp>
      <p:sp>
        <p:nvSpPr>
          <p:cNvPr id="12" name="四角形: 角を丸くする 11">
            <a:extLst>
              <a:ext uri="{FF2B5EF4-FFF2-40B4-BE49-F238E27FC236}">
                <a16:creationId xmlns:a16="http://schemas.microsoft.com/office/drawing/2014/main" id="{08860E44-CFAB-64D1-8CED-C5BC01BE07F7}"/>
              </a:ext>
            </a:extLst>
          </p:cNvPr>
          <p:cNvSpPr/>
          <p:nvPr/>
        </p:nvSpPr>
        <p:spPr>
          <a:xfrm>
            <a:off x="8649376" y="2857964"/>
            <a:ext cx="484709" cy="122021"/>
          </a:xfrm>
          <a:prstGeom prst="roundRect">
            <a:avLst>
              <a:gd name="adj" fmla="val 40234"/>
            </a:avLst>
          </a:prstGeom>
          <a:solidFill>
            <a:srgbClr val="DBEEF4"/>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内諾済</a:t>
            </a:r>
            <a:endParaRPr kumimoji="1" lang="en-US" altLang="ja-JP" sz="700">
              <a:solidFill>
                <a:sysClr val="windowText" lastClr="000000"/>
              </a:solidFill>
              <a:latin typeface="Meiryo UI"/>
              <a:ea typeface="Meiryo UI"/>
            </a:endParaRPr>
          </a:p>
        </p:txBody>
      </p:sp>
      <p:sp>
        <p:nvSpPr>
          <p:cNvPr id="13" name="四角形: 角を丸くする 12">
            <a:extLst>
              <a:ext uri="{FF2B5EF4-FFF2-40B4-BE49-F238E27FC236}">
                <a16:creationId xmlns:a16="http://schemas.microsoft.com/office/drawing/2014/main" id="{308C6A2D-AAAC-4D43-F9BA-78FF42E7AFED}"/>
              </a:ext>
            </a:extLst>
          </p:cNvPr>
          <p:cNvSpPr/>
          <p:nvPr/>
        </p:nvSpPr>
        <p:spPr>
          <a:xfrm>
            <a:off x="8592175" y="3014638"/>
            <a:ext cx="599110" cy="122021"/>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sp>
        <p:nvSpPr>
          <p:cNvPr id="33" name="正方形/長方形 32">
            <a:extLst>
              <a:ext uri="{FF2B5EF4-FFF2-40B4-BE49-F238E27FC236}">
                <a16:creationId xmlns:a16="http://schemas.microsoft.com/office/drawing/2014/main" id="{89830888-7C7A-EC15-8E93-B8AA4578E2F4}"/>
              </a:ext>
            </a:extLst>
          </p:cNvPr>
          <p:cNvSpPr/>
          <p:nvPr/>
        </p:nvSpPr>
        <p:spPr>
          <a:xfrm>
            <a:off x="2315591" y="274547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35" name="正方形/長方形 34">
            <a:extLst>
              <a:ext uri="{FF2B5EF4-FFF2-40B4-BE49-F238E27FC236}">
                <a16:creationId xmlns:a16="http://schemas.microsoft.com/office/drawing/2014/main" id="{CB4C3BAD-B014-6924-3732-EAFB1C6715A4}"/>
              </a:ext>
            </a:extLst>
          </p:cNvPr>
          <p:cNvSpPr/>
          <p:nvPr/>
        </p:nvSpPr>
        <p:spPr>
          <a:xfrm>
            <a:off x="3672459" y="3521041"/>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7" name="角丸四角形 9">
            <a:extLst>
              <a:ext uri="{FF2B5EF4-FFF2-40B4-BE49-F238E27FC236}">
                <a16:creationId xmlns:a16="http://schemas.microsoft.com/office/drawing/2014/main" id="{5A9285DA-4F18-FAEF-652B-5453A1CC799E}"/>
              </a:ext>
            </a:extLst>
          </p:cNvPr>
          <p:cNvSpPr/>
          <p:nvPr/>
        </p:nvSpPr>
        <p:spPr>
          <a:xfrm>
            <a:off x="825044" y="2566029"/>
            <a:ext cx="4286742" cy="1590559"/>
          </a:xfrm>
          <a:prstGeom prst="roundRect">
            <a:avLst>
              <a:gd name="adj" fmla="val 2347"/>
            </a:avLst>
          </a:prstGeom>
          <a:noFill/>
          <a:ln w="19050">
            <a:solidFill>
              <a:srgbClr val="3B896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958723" y="352121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9" name="正方形/長方形 38">
            <a:extLst>
              <a:ext uri="{FF2B5EF4-FFF2-40B4-BE49-F238E27FC236}">
                <a16:creationId xmlns:a16="http://schemas.microsoft.com/office/drawing/2014/main" id="{255D67DD-BE7C-AFEA-B6BB-E6E1D0FE33F6}"/>
              </a:ext>
            </a:extLst>
          </p:cNvPr>
          <p:cNvSpPr/>
          <p:nvPr/>
        </p:nvSpPr>
        <p:spPr>
          <a:xfrm>
            <a:off x="2315591" y="352121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endParaRPr lang="ja-JP" altLang="ja-JP" sz="2400" b="0" i="0" u="none" strike="noStrike">
              <a:effectLst/>
              <a:latin typeface="Arial" panose="020B0604020202020204" pitchFamily="34" charset="0"/>
              <a:ea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2185378" y="2411091"/>
            <a:ext cx="1356541" cy="32483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a:extLst>
              <a:ext uri="{FF2B5EF4-FFF2-40B4-BE49-F238E27FC236}">
                <a16:creationId xmlns:a16="http://schemas.microsoft.com/office/drawing/2014/main" id="{0D0CBF04-63C4-DECB-9DBA-8CA908E1DBC5}"/>
              </a:ext>
            </a:extLst>
          </p:cNvPr>
          <p:cNvSpPr/>
          <p:nvPr/>
        </p:nvSpPr>
        <p:spPr>
          <a:xfrm>
            <a:off x="6721060" y="2728041"/>
            <a:ext cx="1444684"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正方形/長方形 41">
            <a:extLst>
              <a:ext uri="{FF2B5EF4-FFF2-40B4-BE49-F238E27FC236}">
                <a16:creationId xmlns:a16="http://schemas.microsoft.com/office/drawing/2014/main" id="{BA256D3C-FB48-3875-4F74-FE32FBEFFD20}"/>
              </a:ext>
            </a:extLst>
          </p:cNvPr>
          <p:cNvSpPr/>
          <p:nvPr/>
        </p:nvSpPr>
        <p:spPr>
          <a:xfrm>
            <a:off x="6721060" y="3536016"/>
            <a:ext cx="1444684"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3" name="直線矢印コネクタ 116">
            <a:extLst>
              <a:ext uri="{FF2B5EF4-FFF2-40B4-BE49-F238E27FC236}">
                <a16:creationId xmlns:a16="http://schemas.microsoft.com/office/drawing/2014/main" id="{578F02D3-653C-17A6-2B00-441B207CF0D3}"/>
              </a:ext>
            </a:extLst>
          </p:cNvPr>
          <p:cNvCxnSpPr>
            <a:cxnSpLocks/>
            <a:stCxn id="33" idx="2"/>
            <a:endCxn id="35" idx="0"/>
          </p:cNvCxnSpPr>
          <p:nvPr/>
        </p:nvCxnSpPr>
        <p:spPr bwMode="gray">
          <a:xfrm rot="16200000" flipH="1">
            <a:off x="3377001" y="2679844"/>
            <a:ext cx="325525" cy="1356868"/>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cxnSp>
        <p:nvCxnSpPr>
          <p:cNvPr id="44" name="直線矢印コネクタ 116">
            <a:extLst>
              <a:ext uri="{FF2B5EF4-FFF2-40B4-BE49-F238E27FC236}">
                <a16:creationId xmlns:a16="http://schemas.microsoft.com/office/drawing/2014/main" id="{1FFE6366-C8B2-A7ED-ADEB-2D5EEA1621CC}"/>
              </a:ext>
            </a:extLst>
          </p:cNvPr>
          <p:cNvCxnSpPr>
            <a:cxnSpLocks/>
            <a:stCxn id="41" idx="1"/>
            <a:endCxn id="37" idx="3"/>
          </p:cNvCxnSpPr>
          <p:nvPr/>
        </p:nvCxnSpPr>
        <p:spPr bwMode="gray">
          <a:xfrm rot="10800000" flipV="1">
            <a:off x="5111786" y="2953063"/>
            <a:ext cx="1609274" cy="408246"/>
          </a:xfrm>
          <a:prstGeom prst="bentConnector3">
            <a:avLst>
              <a:gd name="adj1" fmla="val 50000"/>
            </a:avLst>
          </a:prstGeom>
          <a:noFill/>
          <a:ln w="9525" cap="flat" cmpd="sng" algn="ctr">
            <a:solidFill>
              <a:schemeClr val="tx1"/>
            </a:solidFill>
            <a:prstDash val="solid"/>
            <a:headEnd type="triangle"/>
            <a:tailEnd type="none"/>
          </a:ln>
          <a:effectLst/>
        </p:spPr>
      </p:cxnSp>
      <p:cxnSp>
        <p:nvCxnSpPr>
          <p:cNvPr id="45" name="直線矢印コネクタ 116">
            <a:extLst>
              <a:ext uri="{FF2B5EF4-FFF2-40B4-BE49-F238E27FC236}">
                <a16:creationId xmlns:a16="http://schemas.microsoft.com/office/drawing/2014/main" id="{7D057C4D-C9D2-E325-574D-E48E0A7E6DAA}"/>
              </a:ext>
            </a:extLst>
          </p:cNvPr>
          <p:cNvCxnSpPr>
            <a:cxnSpLocks/>
            <a:stCxn id="42" idx="1"/>
            <a:endCxn id="37" idx="3"/>
          </p:cNvCxnSpPr>
          <p:nvPr/>
        </p:nvCxnSpPr>
        <p:spPr bwMode="gray">
          <a:xfrm rot="10800000">
            <a:off x="5111786" y="3361310"/>
            <a:ext cx="1609274" cy="399729"/>
          </a:xfrm>
          <a:prstGeom prst="bentConnector3">
            <a:avLst>
              <a:gd name="adj1" fmla="val 50000"/>
            </a:avLst>
          </a:prstGeom>
          <a:noFill/>
          <a:ln w="9525" cap="flat" cmpd="sng" algn="ctr">
            <a:solidFill>
              <a:schemeClr val="tx1"/>
            </a:solidFill>
            <a:prstDash val="solid"/>
            <a:headEnd type="triangle"/>
            <a:tailEnd type="none"/>
          </a:ln>
          <a:effectLst/>
        </p:spPr>
      </p:cxnSp>
      <p:sp>
        <p:nvSpPr>
          <p:cNvPr id="46" name="四角形: 角を丸くする 45">
            <a:extLst>
              <a:ext uri="{FF2B5EF4-FFF2-40B4-BE49-F238E27FC236}">
                <a16:creationId xmlns:a16="http://schemas.microsoft.com/office/drawing/2014/main" id="{D804C2CB-2E25-3893-CFE7-0B53521112C2}"/>
              </a:ext>
            </a:extLst>
          </p:cNvPr>
          <p:cNvSpPr/>
          <p:nvPr/>
        </p:nvSpPr>
        <p:spPr>
          <a:xfrm>
            <a:off x="1728036" y="3387672"/>
            <a:ext cx="566628" cy="185214"/>
          </a:xfrm>
          <a:prstGeom prst="roundRect">
            <a:avLst>
              <a:gd name="adj" fmla="val 40234"/>
            </a:avLst>
          </a:prstGeom>
          <a:solidFill>
            <a:srgbClr val="002060"/>
          </a:solidFill>
          <a:ln>
            <a:noFill/>
          </a:ln>
        </p:spPr>
        <p:txBody>
          <a:bodyPr wrap="square" lIns="36000" rIns="36000" anchor="ctr">
            <a:spAutoFit/>
          </a:bodyPr>
          <a:lstStyle/>
          <a:p>
            <a:pPr algn="ctr" defTabSz="914400">
              <a:lnSpc>
                <a:spcPct val="110000"/>
              </a:lnSpc>
            </a:pPr>
            <a:r>
              <a:rPr lang="ja-JP" altLang="en-US" sz="900">
                <a:solidFill>
                  <a:schemeClr val="bg1"/>
                </a:solidFill>
                <a:latin typeface="Meiryo UI"/>
                <a:ea typeface="Meiryo UI"/>
              </a:rPr>
              <a:t>参画済</a:t>
            </a:r>
            <a:endParaRPr kumimoji="1" lang="en-US" altLang="ja-JP" sz="700">
              <a:solidFill>
                <a:schemeClr val="bg1"/>
              </a:solidFill>
              <a:latin typeface="Meiryo UI"/>
              <a:ea typeface="Meiryo UI"/>
            </a:endParaRPr>
          </a:p>
        </p:txBody>
      </p:sp>
      <p:sp>
        <p:nvSpPr>
          <p:cNvPr id="47" name="四角形: 角を丸くする 46">
            <a:extLst>
              <a:ext uri="{FF2B5EF4-FFF2-40B4-BE49-F238E27FC236}">
                <a16:creationId xmlns:a16="http://schemas.microsoft.com/office/drawing/2014/main" id="{FF5F537C-63E0-7D47-A154-694657C3CB9B}"/>
              </a:ext>
            </a:extLst>
          </p:cNvPr>
          <p:cNvSpPr/>
          <p:nvPr/>
        </p:nvSpPr>
        <p:spPr>
          <a:xfrm>
            <a:off x="4480621" y="3385029"/>
            <a:ext cx="566628" cy="196364"/>
          </a:xfrm>
          <a:prstGeom prst="roundRect">
            <a:avLst>
              <a:gd name="adj" fmla="val 40234"/>
            </a:avLst>
          </a:prstGeom>
          <a:solidFill>
            <a:srgbClr val="DBEEF4"/>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内諾済</a:t>
            </a:r>
            <a:endParaRPr kumimoji="1" lang="en-US" altLang="ja-JP" sz="700">
              <a:solidFill>
                <a:sysClr val="windowText" lastClr="000000"/>
              </a:solidFill>
              <a:latin typeface="Meiryo UI"/>
              <a:ea typeface="Meiryo UI"/>
            </a:endParaRPr>
          </a:p>
        </p:txBody>
      </p:sp>
      <p:sp>
        <p:nvSpPr>
          <p:cNvPr id="48" name="四角形: 角を丸くする 47">
            <a:extLst>
              <a:ext uri="{FF2B5EF4-FFF2-40B4-BE49-F238E27FC236}">
                <a16:creationId xmlns:a16="http://schemas.microsoft.com/office/drawing/2014/main" id="{F795235C-8C12-8BA4-D832-41A3C9D64D72}"/>
              </a:ext>
            </a:extLst>
          </p:cNvPr>
          <p:cNvSpPr/>
          <p:nvPr/>
        </p:nvSpPr>
        <p:spPr>
          <a:xfrm>
            <a:off x="2915290" y="3382097"/>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sp>
        <p:nvSpPr>
          <p:cNvPr id="52" name="正方形/長方形 51">
            <a:extLst>
              <a:ext uri="{FF2B5EF4-FFF2-40B4-BE49-F238E27FC236}">
                <a16:creationId xmlns:a16="http://schemas.microsoft.com/office/drawing/2014/main" id="{9732FD14-9CB2-B577-E3BE-AC2428FA63EA}"/>
              </a:ext>
            </a:extLst>
          </p:cNvPr>
          <p:cNvSpPr/>
          <p:nvPr/>
        </p:nvSpPr>
        <p:spPr>
          <a:xfrm>
            <a:off x="5382960" y="3718157"/>
            <a:ext cx="1338055"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正方形/長方形 52">
            <a:extLst>
              <a:ext uri="{FF2B5EF4-FFF2-40B4-BE49-F238E27FC236}">
                <a16:creationId xmlns:a16="http://schemas.microsoft.com/office/drawing/2014/main" id="{EEE35E29-90DC-B5FB-3166-132148455864}"/>
              </a:ext>
            </a:extLst>
          </p:cNvPr>
          <p:cNvSpPr/>
          <p:nvPr/>
        </p:nvSpPr>
        <p:spPr>
          <a:xfrm>
            <a:off x="5247396" y="2566029"/>
            <a:ext cx="1338055"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角丸四角形 9">
            <a:extLst>
              <a:ext uri="{FF2B5EF4-FFF2-40B4-BE49-F238E27FC236}">
                <a16:creationId xmlns:a16="http://schemas.microsoft.com/office/drawing/2014/main" id="{0BAE09C5-D73C-0AE4-32D9-C0C58FFF0DA4}"/>
              </a:ext>
            </a:extLst>
          </p:cNvPr>
          <p:cNvSpPr/>
          <p:nvPr/>
        </p:nvSpPr>
        <p:spPr>
          <a:xfrm>
            <a:off x="5424859" y="2550361"/>
            <a:ext cx="2988614" cy="1587668"/>
          </a:xfrm>
          <a:prstGeom prst="roundRect">
            <a:avLst>
              <a:gd name="adj" fmla="val 2347"/>
            </a:avLst>
          </a:prstGeom>
          <a:noFill/>
          <a:ln w="190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55" name="正方形/長方形 54">
            <a:extLst>
              <a:ext uri="{FF2B5EF4-FFF2-40B4-BE49-F238E27FC236}">
                <a16:creationId xmlns:a16="http://schemas.microsoft.com/office/drawing/2014/main" id="{4E4334BF-7266-5EC2-8F0B-041E2EE9DE65}"/>
              </a:ext>
            </a:extLst>
          </p:cNvPr>
          <p:cNvSpPr/>
          <p:nvPr/>
        </p:nvSpPr>
        <p:spPr>
          <a:xfrm>
            <a:off x="6330960" y="2404053"/>
            <a:ext cx="1256369" cy="2016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外注先・アドバイザー</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7" name="直線矢印コネクタ 116">
            <a:extLst>
              <a:ext uri="{FF2B5EF4-FFF2-40B4-BE49-F238E27FC236}">
                <a16:creationId xmlns:a16="http://schemas.microsoft.com/office/drawing/2014/main" id="{80E7D0FB-11F3-F9AC-8108-17CF72AAF400}"/>
              </a:ext>
            </a:extLst>
          </p:cNvPr>
          <p:cNvCxnSpPr>
            <a:cxnSpLocks/>
            <a:stCxn id="33" idx="2"/>
            <a:endCxn id="39" idx="0"/>
          </p:cNvCxnSpPr>
          <p:nvPr/>
        </p:nvCxnSpPr>
        <p:spPr bwMode="gray">
          <a:xfrm>
            <a:off x="2861329" y="3195516"/>
            <a:ext cx="0" cy="325696"/>
          </a:xfrm>
          <a:prstGeom prst="straightConnector1">
            <a:avLst/>
          </a:prstGeom>
          <a:noFill/>
          <a:ln w="12700" cap="flat" cmpd="sng" algn="ctr">
            <a:solidFill>
              <a:schemeClr val="tx1">
                <a:lumMod val="50000"/>
                <a:lumOff val="50000"/>
              </a:schemeClr>
            </a:solidFill>
            <a:prstDash val="solid"/>
            <a:tailEnd type="triangle"/>
          </a:ln>
          <a:effectLst/>
        </p:spPr>
      </p:cxnSp>
      <p:cxnSp>
        <p:nvCxnSpPr>
          <p:cNvPr id="60" name="直線矢印コネクタ 116">
            <a:extLst>
              <a:ext uri="{FF2B5EF4-FFF2-40B4-BE49-F238E27FC236}">
                <a16:creationId xmlns:a16="http://schemas.microsoft.com/office/drawing/2014/main" id="{E93D46B8-CD95-9C83-990E-E5397024ACBC}"/>
              </a:ext>
            </a:extLst>
          </p:cNvPr>
          <p:cNvCxnSpPr>
            <a:cxnSpLocks/>
            <a:stCxn id="33" idx="2"/>
            <a:endCxn id="38" idx="0"/>
          </p:cNvCxnSpPr>
          <p:nvPr/>
        </p:nvCxnSpPr>
        <p:spPr bwMode="gray">
          <a:xfrm rot="5400000">
            <a:off x="2020047" y="2679930"/>
            <a:ext cx="325696" cy="1356868"/>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sp>
        <p:nvSpPr>
          <p:cNvPr id="20" name="四角形: 角を丸くする 19">
            <a:extLst>
              <a:ext uri="{FF2B5EF4-FFF2-40B4-BE49-F238E27FC236}">
                <a16:creationId xmlns:a16="http://schemas.microsoft.com/office/drawing/2014/main" id="{7321BCEC-1EBA-C224-D812-C40149A32566}"/>
              </a:ext>
            </a:extLst>
          </p:cNvPr>
          <p:cNvSpPr/>
          <p:nvPr/>
        </p:nvSpPr>
        <p:spPr>
          <a:xfrm>
            <a:off x="7556659" y="2629859"/>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sp>
        <p:nvSpPr>
          <p:cNvPr id="21" name="四角形: 角を丸くする 20">
            <a:extLst>
              <a:ext uri="{FF2B5EF4-FFF2-40B4-BE49-F238E27FC236}">
                <a16:creationId xmlns:a16="http://schemas.microsoft.com/office/drawing/2014/main" id="{7ADE48AE-2000-EC5B-866F-A07C09265D91}"/>
              </a:ext>
            </a:extLst>
          </p:cNvPr>
          <p:cNvSpPr/>
          <p:nvPr/>
        </p:nvSpPr>
        <p:spPr>
          <a:xfrm>
            <a:off x="7556659" y="3434192"/>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graphicFrame>
        <p:nvGraphicFramePr>
          <p:cNvPr id="25" name="表 24">
            <a:extLst>
              <a:ext uri="{FF2B5EF4-FFF2-40B4-BE49-F238E27FC236}">
                <a16:creationId xmlns:a16="http://schemas.microsoft.com/office/drawing/2014/main" id="{371865B0-E8C7-C01B-0B1F-17F04D76BA9C}"/>
              </a:ext>
            </a:extLst>
          </p:cNvPr>
          <p:cNvGraphicFramePr>
            <a:graphicFrameLocks noGrp="1"/>
          </p:cNvGraphicFramePr>
          <p:nvPr>
            <p:extLst>
              <p:ext uri="{D42A27DB-BD31-4B8C-83A1-F6EECF244321}">
                <p14:modId xmlns:p14="http://schemas.microsoft.com/office/powerpoint/2010/main" val="844473119"/>
              </p:ext>
            </p:extLst>
          </p:nvPr>
        </p:nvGraphicFramePr>
        <p:xfrm>
          <a:off x="5174700"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5</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6</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7</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8</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
        <p:nvSpPr>
          <p:cNvPr id="22" name="フリーフォーム: 図形 21">
            <a:extLst>
              <a:ext uri="{FF2B5EF4-FFF2-40B4-BE49-F238E27FC236}">
                <a16:creationId xmlns:a16="http://schemas.microsoft.com/office/drawing/2014/main" id="{66BEE9BB-3DAF-5DCA-4DA7-DAA8186D933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 </a:t>
            </a:r>
          </a:p>
        </p:txBody>
      </p:sp>
      <p:sp>
        <p:nvSpPr>
          <p:cNvPr id="6" name="四角形: メモ 5">
            <a:extLst>
              <a:ext uri="{FF2B5EF4-FFF2-40B4-BE49-F238E27FC236}">
                <a16:creationId xmlns:a16="http://schemas.microsoft.com/office/drawing/2014/main" id="{8046B788-1BEA-64D6-4BCF-A514C08A8A82}"/>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0006924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実現可能性／スケジュール</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3" name="TextBox 15">
            <a:extLst>
              <a:ext uri="{FF2B5EF4-FFF2-40B4-BE49-F238E27FC236}">
                <a16:creationId xmlns:a16="http://schemas.microsoft.com/office/drawing/2014/main" id="{363FE1A5-7D46-DEDB-9E70-F6CC82234D45}"/>
              </a:ext>
            </a:extLst>
          </p:cNvPr>
          <p:cNvSpPr txBox="1"/>
          <p:nvPr/>
        </p:nvSpPr>
        <p:spPr>
          <a:xfrm>
            <a:off x="790148" y="2505411"/>
            <a:ext cx="1368000"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3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ja-JP" altLang="en-US" sz="1200">
                <a:latin typeface="Trebuchet MS" panose="020B0603020202020204" pitchFamily="34" charset="0"/>
                <a:ea typeface="Meiryo UI" panose="020B0604030504040204" pitchFamily="50" charset="-128"/>
              </a:rPr>
              <a:t>事業項目</a:t>
            </a:r>
            <a:endParaRPr lang="en-US" sz="1200">
              <a:latin typeface="Trebuchet MS" panose="020B0603020202020204" pitchFamily="34" charset="0"/>
              <a:ea typeface="Meiryo UI" panose="020B0604030504040204" pitchFamily="50" charset="-128"/>
            </a:endParaRPr>
          </a:p>
        </p:txBody>
      </p:sp>
      <p:cxnSp>
        <p:nvCxnSpPr>
          <p:cNvPr id="14" name="Straight Connector 16">
            <a:extLst>
              <a:ext uri="{FF2B5EF4-FFF2-40B4-BE49-F238E27FC236}">
                <a16:creationId xmlns:a16="http://schemas.microsoft.com/office/drawing/2014/main" id="{FCA18392-A4F2-80DF-0E65-680C937E3434}"/>
              </a:ext>
            </a:extLst>
          </p:cNvPr>
          <p:cNvCxnSpPr>
            <a:cxnSpLocks/>
          </p:cNvCxnSpPr>
          <p:nvPr/>
        </p:nvCxnSpPr>
        <p:spPr>
          <a:xfrm>
            <a:off x="790148" y="2567560"/>
            <a:ext cx="13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正方形/長方形 46">
            <a:extLst>
              <a:ext uri="{FF2B5EF4-FFF2-40B4-BE49-F238E27FC236}">
                <a16:creationId xmlns:a16="http://schemas.microsoft.com/office/drawing/2014/main" id="{A21BEC67-8F19-8418-1E35-41F6E80C7CF1}"/>
              </a:ext>
            </a:extLst>
          </p:cNvPr>
          <p:cNvSpPr/>
          <p:nvPr/>
        </p:nvSpPr>
        <p:spPr>
          <a:xfrm>
            <a:off x="790148" y="3195256"/>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 A</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設備の導入</a:t>
            </a:r>
          </a:p>
        </p:txBody>
      </p:sp>
      <p:sp>
        <p:nvSpPr>
          <p:cNvPr id="25" name="正方形/長方形 47">
            <a:extLst>
              <a:ext uri="{FF2B5EF4-FFF2-40B4-BE49-F238E27FC236}">
                <a16:creationId xmlns:a16="http://schemas.microsoft.com/office/drawing/2014/main" id="{6AEF99E8-C8D5-F094-410D-74019EDB7D8F}"/>
              </a:ext>
            </a:extLst>
          </p:cNvPr>
          <p:cNvSpPr/>
          <p:nvPr/>
        </p:nvSpPr>
        <p:spPr>
          <a:xfrm>
            <a:off x="790148" y="4045634"/>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sp>
        <p:nvSpPr>
          <p:cNvPr id="26" name="正方形/長方形 49">
            <a:extLst>
              <a:ext uri="{FF2B5EF4-FFF2-40B4-BE49-F238E27FC236}">
                <a16:creationId xmlns:a16="http://schemas.microsoft.com/office/drawing/2014/main" id="{11E997EA-096A-F51A-1866-DEE814D2CCA7}"/>
              </a:ext>
            </a:extLst>
          </p:cNvPr>
          <p:cNvSpPr/>
          <p:nvPr/>
        </p:nvSpPr>
        <p:spPr>
          <a:xfrm>
            <a:off x="790148" y="4927373"/>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41" name="直線矢印コネクタ 240">
            <a:extLst>
              <a:ext uri="{FF2B5EF4-FFF2-40B4-BE49-F238E27FC236}">
                <a16:creationId xmlns:a16="http://schemas.microsoft.com/office/drawing/2014/main" id="{4F61AD71-3720-7F7C-F79E-2DEC7BAC5D66}"/>
              </a:ext>
            </a:extLst>
          </p:cNvPr>
          <p:cNvCxnSpPr/>
          <p:nvPr/>
        </p:nvCxnSpPr>
        <p:spPr>
          <a:xfrm flipV="1">
            <a:off x="2519228" y="6095715"/>
            <a:ext cx="2186882"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238" name="正方形/長方形 237">
            <a:extLst>
              <a:ext uri="{FF2B5EF4-FFF2-40B4-BE49-F238E27FC236}">
                <a16:creationId xmlns:a16="http://schemas.microsoft.com/office/drawing/2014/main" id="{2E3CD161-6CD2-2128-27E2-438714156BE9}"/>
              </a:ext>
            </a:extLst>
          </p:cNvPr>
          <p:cNvSpPr/>
          <p:nvPr/>
        </p:nvSpPr>
        <p:spPr>
          <a:xfrm>
            <a:off x="2374482" y="2832619"/>
            <a:ext cx="2451634" cy="3059761"/>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82" name="直線コネクタ 135">
            <a:extLst>
              <a:ext uri="{FF2B5EF4-FFF2-40B4-BE49-F238E27FC236}">
                <a16:creationId xmlns:a16="http://schemas.microsoft.com/office/drawing/2014/main" id="{1B7A9995-C07A-D936-77B5-9BC8CC449EF2}"/>
              </a:ext>
            </a:extLst>
          </p:cNvPr>
          <p:cNvCxnSpPr>
            <a:cxnSpLocks/>
          </p:cNvCxnSpPr>
          <p:nvPr/>
        </p:nvCxnSpPr>
        <p:spPr>
          <a:xfrm>
            <a:off x="2313594"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直線コネクタ 136">
            <a:extLst>
              <a:ext uri="{FF2B5EF4-FFF2-40B4-BE49-F238E27FC236}">
                <a16:creationId xmlns:a16="http://schemas.microsoft.com/office/drawing/2014/main" id="{1137E8FC-E660-4392-0690-8002A04DEFBE}"/>
              </a:ext>
            </a:extLst>
          </p:cNvPr>
          <p:cNvCxnSpPr>
            <a:cxnSpLocks/>
          </p:cNvCxnSpPr>
          <p:nvPr/>
        </p:nvCxnSpPr>
        <p:spPr>
          <a:xfrm>
            <a:off x="3177262"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直線コネクタ 139">
            <a:extLst>
              <a:ext uri="{FF2B5EF4-FFF2-40B4-BE49-F238E27FC236}">
                <a16:creationId xmlns:a16="http://schemas.microsoft.com/office/drawing/2014/main" id="{9227F54C-3F52-E19D-8CC8-BDDDD6C9E32B}"/>
              </a:ext>
            </a:extLst>
          </p:cNvPr>
          <p:cNvCxnSpPr>
            <a:cxnSpLocks/>
          </p:cNvCxnSpPr>
          <p:nvPr/>
        </p:nvCxnSpPr>
        <p:spPr>
          <a:xfrm>
            <a:off x="404093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直線コネクタ 140">
            <a:extLst>
              <a:ext uri="{FF2B5EF4-FFF2-40B4-BE49-F238E27FC236}">
                <a16:creationId xmlns:a16="http://schemas.microsoft.com/office/drawing/2014/main" id="{1C20AD47-5CAE-966B-97A6-BF6B09BCF079}"/>
              </a:ext>
            </a:extLst>
          </p:cNvPr>
          <p:cNvCxnSpPr>
            <a:cxnSpLocks/>
          </p:cNvCxnSpPr>
          <p:nvPr/>
        </p:nvCxnSpPr>
        <p:spPr>
          <a:xfrm>
            <a:off x="4904598"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50">
            <a:extLst>
              <a:ext uri="{FF2B5EF4-FFF2-40B4-BE49-F238E27FC236}">
                <a16:creationId xmlns:a16="http://schemas.microsoft.com/office/drawing/2014/main" id="{E30A3AC6-48E9-C401-E61C-36304B29E43C}"/>
              </a:ext>
            </a:extLst>
          </p:cNvPr>
          <p:cNvSpPr txBox="1"/>
          <p:nvPr/>
        </p:nvSpPr>
        <p:spPr>
          <a:xfrm>
            <a:off x="2225040" y="2509182"/>
            <a:ext cx="6799692"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21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200">
                <a:latin typeface="Trebuchet MS" panose="020B0603020202020204" pitchFamily="34" charset="0"/>
                <a:ea typeface="Meiryo UI" panose="020B0604030504040204" pitchFamily="50" charset="-128"/>
              </a:rPr>
              <a:t>実施スケジュール</a:t>
            </a:r>
            <a:endParaRPr lang="en-US" sz="1200">
              <a:latin typeface="Trebuchet MS" panose="020B0603020202020204" pitchFamily="34" charset="0"/>
              <a:ea typeface="Meiryo UI" panose="020B0604030504040204" pitchFamily="50" charset="-128"/>
            </a:endParaRPr>
          </a:p>
        </p:txBody>
      </p:sp>
      <p:cxnSp>
        <p:nvCxnSpPr>
          <p:cNvPr id="22" name="Straight Connector 51">
            <a:extLst>
              <a:ext uri="{FF2B5EF4-FFF2-40B4-BE49-F238E27FC236}">
                <a16:creationId xmlns:a16="http://schemas.microsoft.com/office/drawing/2014/main" id="{44B24830-E627-8A03-B2C2-4EF50D3BE82C}"/>
              </a:ext>
            </a:extLst>
          </p:cNvPr>
          <p:cNvCxnSpPr/>
          <p:nvPr/>
        </p:nvCxnSpPr>
        <p:spPr>
          <a:xfrm>
            <a:off x="2225040" y="2557920"/>
            <a:ext cx="679969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6" name="直線コネクタ 128">
            <a:extLst>
              <a:ext uri="{FF2B5EF4-FFF2-40B4-BE49-F238E27FC236}">
                <a16:creationId xmlns:a16="http://schemas.microsoft.com/office/drawing/2014/main" id="{1B2487CF-5210-DE53-5B20-48FB443846F6}"/>
              </a:ext>
            </a:extLst>
          </p:cNvPr>
          <p:cNvCxnSpPr>
            <a:cxnSpLocks/>
          </p:cNvCxnSpPr>
          <p:nvPr/>
        </p:nvCxnSpPr>
        <p:spPr>
          <a:xfrm flipH="1">
            <a:off x="231359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8" name="直線コネクタ 127">
            <a:extLst>
              <a:ext uri="{FF2B5EF4-FFF2-40B4-BE49-F238E27FC236}">
                <a16:creationId xmlns:a16="http://schemas.microsoft.com/office/drawing/2014/main" id="{64C7D4EC-1CFF-8F79-2684-1E8ECC24E429}"/>
              </a:ext>
            </a:extLst>
          </p:cNvPr>
          <p:cNvCxnSpPr>
            <a:cxnSpLocks/>
          </p:cNvCxnSpPr>
          <p:nvPr/>
        </p:nvCxnSpPr>
        <p:spPr>
          <a:xfrm flipH="1">
            <a:off x="3175317"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9" name="直線コネクタ 128">
            <a:extLst>
              <a:ext uri="{FF2B5EF4-FFF2-40B4-BE49-F238E27FC236}">
                <a16:creationId xmlns:a16="http://schemas.microsoft.com/office/drawing/2014/main" id="{E79A64F7-7069-2207-499D-5C46A481FAD9}"/>
              </a:ext>
            </a:extLst>
          </p:cNvPr>
          <p:cNvCxnSpPr>
            <a:cxnSpLocks/>
          </p:cNvCxnSpPr>
          <p:nvPr/>
        </p:nvCxnSpPr>
        <p:spPr>
          <a:xfrm flipH="1">
            <a:off x="4037039"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1" name="直線コネクタ 127">
            <a:extLst>
              <a:ext uri="{FF2B5EF4-FFF2-40B4-BE49-F238E27FC236}">
                <a16:creationId xmlns:a16="http://schemas.microsoft.com/office/drawing/2014/main" id="{236397B5-CBB0-9441-47D3-C0E8F2B9F0E3}"/>
              </a:ext>
            </a:extLst>
          </p:cNvPr>
          <p:cNvCxnSpPr>
            <a:cxnSpLocks/>
          </p:cNvCxnSpPr>
          <p:nvPr/>
        </p:nvCxnSpPr>
        <p:spPr>
          <a:xfrm flipH="1">
            <a:off x="4898762"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2" name="直線コネクタ 128">
            <a:extLst>
              <a:ext uri="{FF2B5EF4-FFF2-40B4-BE49-F238E27FC236}">
                <a16:creationId xmlns:a16="http://schemas.microsoft.com/office/drawing/2014/main" id="{5DCC680E-77BA-FA5E-8D62-82E4F928107A}"/>
              </a:ext>
            </a:extLst>
          </p:cNvPr>
          <p:cNvCxnSpPr>
            <a:cxnSpLocks/>
          </p:cNvCxnSpPr>
          <p:nvPr/>
        </p:nvCxnSpPr>
        <p:spPr>
          <a:xfrm flipH="1">
            <a:off x="576048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5" name="直線コネクタ 135">
            <a:extLst>
              <a:ext uri="{FF2B5EF4-FFF2-40B4-BE49-F238E27FC236}">
                <a16:creationId xmlns:a16="http://schemas.microsoft.com/office/drawing/2014/main" id="{4E011FA6-CBF6-E2C1-2F42-FCAA9D9B5070}"/>
              </a:ext>
            </a:extLst>
          </p:cNvPr>
          <p:cNvCxnSpPr>
            <a:cxnSpLocks/>
          </p:cNvCxnSpPr>
          <p:nvPr/>
        </p:nvCxnSpPr>
        <p:spPr>
          <a:xfrm>
            <a:off x="5768265"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直線コネクタ 136">
            <a:extLst>
              <a:ext uri="{FF2B5EF4-FFF2-40B4-BE49-F238E27FC236}">
                <a16:creationId xmlns:a16="http://schemas.microsoft.com/office/drawing/2014/main" id="{887C1C36-B510-6869-C369-920016868706}"/>
              </a:ext>
            </a:extLst>
          </p:cNvPr>
          <p:cNvCxnSpPr>
            <a:cxnSpLocks/>
          </p:cNvCxnSpPr>
          <p:nvPr/>
        </p:nvCxnSpPr>
        <p:spPr>
          <a:xfrm>
            <a:off x="664475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直線コネクタ 139">
            <a:extLst>
              <a:ext uri="{FF2B5EF4-FFF2-40B4-BE49-F238E27FC236}">
                <a16:creationId xmlns:a16="http://schemas.microsoft.com/office/drawing/2014/main" id="{83DB0068-F599-A824-A75D-F3897E715A24}"/>
              </a:ext>
            </a:extLst>
          </p:cNvPr>
          <p:cNvCxnSpPr>
            <a:cxnSpLocks/>
          </p:cNvCxnSpPr>
          <p:nvPr/>
        </p:nvCxnSpPr>
        <p:spPr>
          <a:xfrm>
            <a:off x="7529836"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矢印コネクタ 158">
            <a:extLst>
              <a:ext uri="{FF2B5EF4-FFF2-40B4-BE49-F238E27FC236}">
                <a16:creationId xmlns:a16="http://schemas.microsoft.com/office/drawing/2014/main" id="{F70B2BFB-6222-4BA1-013F-3B2CCE241D38}"/>
              </a:ext>
            </a:extLst>
          </p:cNvPr>
          <p:cNvCxnSpPr>
            <a:cxnSpLocks/>
          </p:cNvCxnSpPr>
          <p:nvPr/>
        </p:nvCxnSpPr>
        <p:spPr>
          <a:xfrm>
            <a:off x="2334367" y="3558884"/>
            <a:ext cx="160198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158">
            <a:extLst>
              <a:ext uri="{FF2B5EF4-FFF2-40B4-BE49-F238E27FC236}">
                <a16:creationId xmlns:a16="http://schemas.microsoft.com/office/drawing/2014/main" id="{FA2EA80C-DCDD-0B55-62BB-B96E294388C8}"/>
              </a:ext>
            </a:extLst>
          </p:cNvPr>
          <p:cNvCxnSpPr>
            <a:cxnSpLocks/>
          </p:cNvCxnSpPr>
          <p:nvPr/>
        </p:nvCxnSpPr>
        <p:spPr>
          <a:xfrm>
            <a:off x="4092329" y="3558884"/>
            <a:ext cx="336050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158">
            <a:extLst>
              <a:ext uri="{FF2B5EF4-FFF2-40B4-BE49-F238E27FC236}">
                <a16:creationId xmlns:a16="http://schemas.microsoft.com/office/drawing/2014/main" id="{091FEDA4-CC7A-E0C5-9E20-0B217C5D9329}"/>
              </a:ext>
            </a:extLst>
          </p:cNvPr>
          <p:cNvCxnSpPr>
            <a:cxnSpLocks/>
          </p:cNvCxnSpPr>
          <p:nvPr/>
        </p:nvCxnSpPr>
        <p:spPr>
          <a:xfrm>
            <a:off x="7588377" y="3558884"/>
            <a:ext cx="138294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58">
            <a:extLst>
              <a:ext uri="{FF2B5EF4-FFF2-40B4-BE49-F238E27FC236}">
                <a16:creationId xmlns:a16="http://schemas.microsoft.com/office/drawing/2014/main" id="{43F3B3D2-26C9-9CD0-151F-827A1849A6C2}"/>
              </a:ext>
            </a:extLst>
          </p:cNvPr>
          <p:cNvCxnSpPr>
            <a:cxnSpLocks/>
          </p:cNvCxnSpPr>
          <p:nvPr/>
        </p:nvCxnSpPr>
        <p:spPr>
          <a:xfrm>
            <a:off x="2334367" y="5320935"/>
            <a:ext cx="213085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58">
            <a:extLst>
              <a:ext uri="{FF2B5EF4-FFF2-40B4-BE49-F238E27FC236}">
                <a16:creationId xmlns:a16="http://schemas.microsoft.com/office/drawing/2014/main" id="{DC74C2E0-5AA8-F344-7FA1-61D223DF4C2A}"/>
              </a:ext>
            </a:extLst>
          </p:cNvPr>
          <p:cNvCxnSpPr>
            <a:cxnSpLocks/>
          </p:cNvCxnSpPr>
          <p:nvPr/>
        </p:nvCxnSpPr>
        <p:spPr>
          <a:xfrm>
            <a:off x="4532612" y="5320935"/>
            <a:ext cx="201221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58">
            <a:extLst>
              <a:ext uri="{FF2B5EF4-FFF2-40B4-BE49-F238E27FC236}">
                <a16:creationId xmlns:a16="http://schemas.microsoft.com/office/drawing/2014/main" id="{16846E42-EF34-F9C8-B353-FCCA18E71793}"/>
              </a:ext>
            </a:extLst>
          </p:cNvPr>
          <p:cNvCxnSpPr>
            <a:cxnSpLocks/>
          </p:cNvCxnSpPr>
          <p:nvPr/>
        </p:nvCxnSpPr>
        <p:spPr>
          <a:xfrm>
            <a:off x="6701498" y="5320935"/>
            <a:ext cx="226982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58">
            <a:extLst>
              <a:ext uri="{FF2B5EF4-FFF2-40B4-BE49-F238E27FC236}">
                <a16:creationId xmlns:a16="http://schemas.microsoft.com/office/drawing/2014/main" id="{AED34C7B-1187-C3E9-5F5B-5B758AD191D9}"/>
              </a:ext>
            </a:extLst>
          </p:cNvPr>
          <p:cNvCxnSpPr>
            <a:cxnSpLocks/>
          </p:cNvCxnSpPr>
          <p:nvPr/>
        </p:nvCxnSpPr>
        <p:spPr>
          <a:xfrm>
            <a:off x="2392531" y="4463094"/>
            <a:ext cx="159298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158">
            <a:extLst>
              <a:ext uri="{FF2B5EF4-FFF2-40B4-BE49-F238E27FC236}">
                <a16:creationId xmlns:a16="http://schemas.microsoft.com/office/drawing/2014/main" id="{240D1C71-A39D-2F45-96C1-B0C726B31950}"/>
              </a:ext>
            </a:extLst>
          </p:cNvPr>
          <p:cNvCxnSpPr>
            <a:cxnSpLocks/>
          </p:cNvCxnSpPr>
          <p:nvPr/>
        </p:nvCxnSpPr>
        <p:spPr>
          <a:xfrm>
            <a:off x="4092329" y="4463094"/>
            <a:ext cx="243661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216">
            <a:extLst>
              <a:ext uri="{FF2B5EF4-FFF2-40B4-BE49-F238E27FC236}">
                <a16:creationId xmlns:a16="http://schemas.microsoft.com/office/drawing/2014/main" id="{2AC94970-4102-0ABB-A291-47400AAE9E80}"/>
              </a:ext>
            </a:extLst>
          </p:cNvPr>
          <p:cNvSpPr txBox="1"/>
          <p:nvPr/>
        </p:nvSpPr>
        <p:spPr>
          <a:xfrm>
            <a:off x="2225040"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2025</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1" name="テキスト ボックス 216">
            <a:extLst>
              <a:ext uri="{FF2B5EF4-FFF2-40B4-BE49-F238E27FC236}">
                <a16:creationId xmlns:a16="http://schemas.microsoft.com/office/drawing/2014/main" id="{ABDC0CFA-4680-1C6F-796E-0BAAC71F42DF}"/>
              </a:ext>
            </a:extLst>
          </p:cNvPr>
          <p:cNvSpPr txBox="1"/>
          <p:nvPr/>
        </p:nvSpPr>
        <p:spPr>
          <a:xfrm>
            <a:off x="3110846"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2026</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5" name="テキスト ボックス 216">
            <a:extLst>
              <a:ext uri="{FF2B5EF4-FFF2-40B4-BE49-F238E27FC236}">
                <a16:creationId xmlns:a16="http://schemas.microsoft.com/office/drawing/2014/main" id="{A2EFEC58-0901-5A47-82A1-83879036EED3}"/>
              </a:ext>
            </a:extLst>
          </p:cNvPr>
          <p:cNvSpPr txBox="1"/>
          <p:nvPr/>
        </p:nvSpPr>
        <p:spPr>
          <a:xfrm>
            <a:off x="3996653"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2027</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6" name="テキスト ボックス 216">
            <a:extLst>
              <a:ext uri="{FF2B5EF4-FFF2-40B4-BE49-F238E27FC236}">
                <a16:creationId xmlns:a16="http://schemas.microsoft.com/office/drawing/2014/main" id="{DCFCD4E7-169C-E792-0940-ADFB50E8594F}"/>
              </a:ext>
            </a:extLst>
          </p:cNvPr>
          <p:cNvSpPr txBox="1"/>
          <p:nvPr/>
        </p:nvSpPr>
        <p:spPr>
          <a:xfrm>
            <a:off x="4882459"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2028</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7" name="テキスト ボックス 216">
            <a:extLst>
              <a:ext uri="{FF2B5EF4-FFF2-40B4-BE49-F238E27FC236}">
                <a16:creationId xmlns:a16="http://schemas.microsoft.com/office/drawing/2014/main" id="{5E36A925-C02B-BB55-4130-1BD2B7B879ED}"/>
              </a:ext>
            </a:extLst>
          </p:cNvPr>
          <p:cNvSpPr txBox="1"/>
          <p:nvPr/>
        </p:nvSpPr>
        <p:spPr>
          <a:xfrm>
            <a:off x="5768265"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2029</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39" name="正方形/長方形 238">
            <a:extLst>
              <a:ext uri="{FF2B5EF4-FFF2-40B4-BE49-F238E27FC236}">
                <a16:creationId xmlns:a16="http://schemas.microsoft.com/office/drawing/2014/main" id="{9AAAD144-6F9A-7967-C5FD-12B259B6E8A7}"/>
              </a:ext>
            </a:extLst>
          </p:cNvPr>
          <p:cNvSpPr/>
          <p:nvPr/>
        </p:nvSpPr>
        <p:spPr>
          <a:xfrm>
            <a:off x="3264240" y="5942465"/>
            <a:ext cx="672119" cy="29817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a:r>
              <a:rPr lang="ja-JP" altLang="en-US" sz="1000">
                <a:solidFill>
                  <a:schemeClr val="tx1"/>
                </a:solidFill>
                <a:latin typeface="Trebuchet MS" panose="020B0603020202020204" pitchFamily="34" charset="0"/>
                <a:ea typeface="Meiryo UI" panose="020B0604030504040204" pitchFamily="50" charset="-128"/>
                <a:cs typeface="Arial" panose="020B0604020202020204" pitchFamily="34" charset="0"/>
              </a:rPr>
              <a:t>補助期間</a:t>
            </a:r>
          </a:p>
        </p:txBody>
      </p:sp>
      <p:cxnSp>
        <p:nvCxnSpPr>
          <p:cNvPr id="240" name="直線コネクタ 128">
            <a:extLst>
              <a:ext uri="{FF2B5EF4-FFF2-40B4-BE49-F238E27FC236}">
                <a16:creationId xmlns:a16="http://schemas.microsoft.com/office/drawing/2014/main" id="{9C887B32-27E3-7227-E346-B620B4BF2937}"/>
              </a:ext>
            </a:extLst>
          </p:cNvPr>
          <p:cNvCxnSpPr>
            <a:cxnSpLocks/>
          </p:cNvCxnSpPr>
          <p:nvPr/>
        </p:nvCxnSpPr>
        <p:spPr>
          <a:xfrm flipH="1">
            <a:off x="6644750"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2" name="テキスト ボックス 216">
            <a:extLst>
              <a:ext uri="{FF2B5EF4-FFF2-40B4-BE49-F238E27FC236}">
                <a16:creationId xmlns:a16="http://schemas.microsoft.com/office/drawing/2014/main" id="{15B298F0-5354-859D-B164-591B8DA096CF}"/>
              </a:ext>
            </a:extLst>
          </p:cNvPr>
          <p:cNvSpPr txBox="1"/>
          <p:nvPr/>
        </p:nvSpPr>
        <p:spPr>
          <a:xfrm>
            <a:off x="6652531"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2030</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cxnSp>
        <p:nvCxnSpPr>
          <p:cNvPr id="244" name="直線コネクタ 128">
            <a:extLst>
              <a:ext uri="{FF2B5EF4-FFF2-40B4-BE49-F238E27FC236}">
                <a16:creationId xmlns:a16="http://schemas.microsoft.com/office/drawing/2014/main" id="{5F493E17-07F5-CB6E-045A-3C8D2863C2B0}"/>
              </a:ext>
            </a:extLst>
          </p:cNvPr>
          <p:cNvCxnSpPr>
            <a:cxnSpLocks/>
          </p:cNvCxnSpPr>
          <p:nvPr/>
        </p:nvCxnSpPr>
        <p:spPr>
          <a:xfrm flipH="1">
            <a:off x="7529836"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5" name="テキスト ボックス 216">
            <a:extLst>
              <a:ext uri="{FF2B5EF4-FFF2-40B4-BE49-F238E27FC236}">
                <a16:creationId xmlns:a16="http://schemas.microsoft.com/office/drawing/2014/main" id="{CF3FB478-4E35-6E1F-FFC6-AED048203AB0}"/>
              </a:ext>
            </a:extLst>
          </p:cNvPr>
          <p:cNvSpPr txBox="1"/>
          <p:nvPr/>
        </p:nvSpPr>
        <p:spPr>
          <a:xfrm>
            <a:off x="7537617"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2031</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 name="二等辺三角形 126">
            <a:extLst>
              <a:ext uri="{FF2B5EF4-FFF2-40B4-BE49-F238E27FC236}">
                <a16:creationId xmlns:a16="http://schemas.microsoft.com/office/drawing/2014/main" id="{F844F94C-380B-334B-87FB-FD0F8DFDFE2C}"/>
              </a:ext>
            </a:extLst>
          </p:cNvPr>
          <p:cNvSpPr/>
          <p:nvPr/>
        </p:nvSpPr>
        <p:spPr>
          <a:xfrm flipV="1">
            <a:off x="3955713" y="4303845"/>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 name="角丸四角形 227">
            <a:extLst>
              <a:ext uri="{FF2B5EF4-FFF2-40B4-BE49-F238E27FC236}">
                <a16:creationId xmlns:a16="http://schemas.microsoft.com/office/drawing/2014/main" id="{6940D7E0-C5FE-503B-3615-2A00EBE8AF1D}"/>
              </a:ext>
            </a:extLst>
          </p:cNvPr>
          <p:cNvSpPr/>
          <p:nvPr/>
        </p:nvSpPr>
        <p:spPr>
          <a:xfrm>
            <a:off x="3555702" y="4062658"/>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rgbClr val="575757"/>
                </a:solidFill>
                <a:latin typeface="Meiryo UI" panose="020B0604030504040204" pitchFamily="50" charset="-128"/>
                <a:ea typeface="Meiryo UI" panose="020B0604030504040204" pitchFamily="50" charset="-128"/>
              </a:rPr>
              <a:t>設備導入完了</a:t>
            </a:r>
          </a:p>
        </p:txBody>
      </p:sp>
      <p:sp>
        <p:nvSpPr>
          <p:cNvPr id="28" name="二等辺三角形 194">
            <a:extLst>
              <a:ext uri="{FF2B5EF4-FFF2-40B4-BE49-F238E27FC236}">
                <a16:creationId xmlns:a16="http://schemas.microsoft.com/office/drawing/2014/main" id="{00BBE8BF-35F1-4692-0AA0-52419B28EB11}"/>
              </a:ext>
            </a:extLst>
          </p:cNvPr>
          <p:cNvSpPr/>
          <p:nvPr/>
        </p:nvSpPr>
        <p:spPr>
          <a:xfrm flipV="1">
            <a:off x="4389945"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7" name="角丸四角形 227">
            <a:extLst>
              <a:ext uri="{FF2B5EF4-FFF2-40B4-BE49-F238E27FC236}">
                <a16:creationId xmlns:a16="http://schemas.microsoft.com/office/drawing/2014/main" id="{3E74B6DD-8978-C79F-449E-6C71C78BE90B}"/>
              </a:ext>
            </a:extLst>
          </p:cNvPr>
          <p:cNvSpPr/>
          <p:nvPr/>
        </p:nvSpPr>
        <p:spPr>
          <a:xfrm>
            <a:off x="3962800" y="4901729"/>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rgbClr val="575757"/>
                </a:solidFill>
                <a:latin typeface="Meiryo UI" panose="020B0604030504040204" pitchFamily="50" charset="-128"/>
                <a:ea typeface="Meiryo UI" panose="020B0604030504040204" pitchFamily="50" charset="-128"/>
              </a:rPr>
              <a:t>設備導入完了</a:t>
            </a:r>
          </a:p>
        </p:txBody>
      </p:sp>
      <p:sp>
        <p:nvSpPr>
          <p:cNvPr id="29" name="二等辺三角形 197">
            <a:extLst>
              <a:ext uri="{FF2B5EF4-FFF2-40B4-BE49-F238E27FC236}">
                <a16:creationId xmlns:a16="http://schemas.microsoft.com/office/drawing/2014/main" id="{151377BE-D260-CD0C-9FDA-C1C619830700}"/>
              </a:ext>
            </a:extLst>
          </p:cNvPr>
          <p:cNvSpPr/>
          <p:nvPr/>
        </p:nvSpPr>
        <p:spPr>
          <a:xfrm flipV="1">
            <a:off x="6528929"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0" name="角丸四角形 227">
            <a:extLst>
              <a:ext uri="{FF2B5EF4-FFF2-40B4-BE49-F238E27FC236}">
                <a16:creationId xmlns:a16="http://schemas.microsoft.com/office/drawing/2014/main" id="{D0FC4576-D75C-39A6-BC50-D9A447E58B0A}"/>
              </a:ext>
            </a:extLst>
          </p:cNvPr>
          <p:cNvSpPr/>
          <p:nvPr/>
        </p:nvSpPr>
        <p:spPr>
          <a:xfrm>
            <a:off x="6101784" y="4901729"/>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rgbClr val="575757"/>
                </a:solidFill>
                <a:latin typeface="Meiryo UI" panose="020B0604030504040204" pitchFamily="50" charset="-128"/>
                <a:ea typeface="Meiryo UI" panose="020B0604030504040204" pitchFamily="50" charset="-128"/>
              </a:rPr>
              <a:t>XXX</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二等辺三角形 200">
            <a:extLst>
              <a:ext uri="{FF2B5EF4-FFF2-40B4-BE49-F238E27FC236}">
                <a16:creationId xmlns:a16="http://schemas.microsoft.com/office/drawing/2014/main" id="{699D8C72-E8CB-04E4-CAC5-CE6965DDCC46}"/>
              </a:ext>
            </a:extLst>
          </p:cNvPr>
          <p:cNvSpPr/>
          <p:nvPr/>
        </p:nvSpPr>
        <p:spPr>
          <a:xfrm flipV="1">
            <a:off x="3890860"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24" name="角丸四角形 227">
            <a:extLst>
              <a:ext uri="{FF2B5EF4-FFF2-40B4-BE49-F238E27FC236}">
                <a16:creationId xmlns:a16="http://schemas.microsoft.com/office/drawing/2014/main" id="{93747D07-A123-9ED9-0CB8-322DA2DD97DE}"/>
              </a:ext>
            </a:extLst>
          </p:cNvPr>
          <p:cNvSpPr/>
          <p:nvPr/>
        </p:nvSpPr>
        <p:spPr>
          <a:xfrm>
            <a:off x="3490848" y="3119440"/>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rgbClr val="575757"/>
                </a:solidFill>
                <a:latin typeface="Meiryo UI" panose="020B0604030504040204" pitchFamily="50" charset="-128"/>
                <a:ea typeface="Meiryo UI" panose="020B0604030504040204" pitchFamily="50" charset="-128"/>
              </a:rPr>
              <a:t>設備導入完了</a:t>
            </a:r>
          </a:p>
        </p:txBody>
      </p:sp>
      <p:sp>
        <p:nvSpPr>
          <p:cNvPr id="228" name="二等辺三角形 203">
            <a:extLst>
              <a:ext uri="{FF2B5EF4-FFF2-40B4-BE49-F238E27FC236}">
                <a16:creationId xmlns:a16="http://schemas.microsoft.com/office/drawing/2014/main" id="{09A42A01-1062-156D-53C6-3B913A7A5BCA}"/>
              </a:ext>
            </a:extLst>
          </p:cNvPr>
          <p:cNvSpPr/>
          <p:nvPr/>
        </p:nvSpPr>
        <p:spPr>
          <a:xfrm flipV="1">
            <a:off x="7441628"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29" name="角丸四角形 227">
            <a:extLst>
              <a:ext uri="{FF2B5EF4-FFF2-40B4-BE49-F238E27FC236}">
                <a16:creationId xmlns:a16="http://schemas.microsoft.com/office/drawing/2014/main" id="{ADDE645E-55C7-0B8F-C12A-5FA926672219}"/>
              </a:ext>
            </a:extLst>
          </p:cNvPr>
          <p:cNvSpPr/>
          <p:nvPr/>
        </p:nvSpPr>
        <p:spPr>
          <a:xfrm>
            <a:off x="7039030" y="3119440"/>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rgbClr val="575757"/>
                </a:solidFill>
                <a:latin typeface="Meiryo UI" panose="020B0604030504040204" pitchFamily="50" charset="-128"/>
                <a:ea typeface="Meiryo UI" panose="020B0604030504040204" pitchFamily="50" charset="-128"/>
              </a:rPr>
              <a:t>XXX</a:t>
            </a:r>
            <a:endParaRPr kumimoji="1" lang="ja-JP" altLang="en-US" sz="900">
              <a:solidFill>
                <a:srgbClr val="575757"/>
              </a:solidFill>
              <a:latin typeface="Meiryo UI" panose="020B0604030504040204" pitchFamily="50" charset="-128"/>
              <a:ea typeface="Meiryo UI" panose="020B0604030504040204" pitchFamily="50" charset="-128"/>
            </a:endParaRPr>
          </a:p>
        </p:txBody>
      </p:sp>
      <p:cxnSp>
        <p:nvCxnSpPr>
          <p:cNvPr id="53" name="直線矢印コネクタ 158">
            <a:extLst>
              <a:ext uri="{FF2B5EF4-FFF2-40B4-BE49-F238E27FC236}">
                <a16:creationId xmlns:a16="http://schemas.microsoft.com/office/drawing/2014/main" id="{BA8568ED-5925-1C3F-D3FD-5C10F6AF89B1}"/>
              </a:ext>
            </a:extLst>
          </p:cNvPr>
          <p:cNvCxnSpPr>
            <a:cxnSpLocks/>
          </p:cNvCxnSpPr>
          <p:nvPr/>
        </p:nvCxnSpPr>
        <p:spPr>
          <a:xfrm>
            <a:off x="6816526" y="4463094"/>
            <a:ext cx="215479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230" name="二等辺三角形 55">
            <a:extLst>
              <a:ext uri="{FF2B5EF4-FFF2-40B4-BE49-F238E27FC236}">
                <a16:creationId xmlns:a16="http://schemas.microsoft.com/office/drawing/2014/main" id="{F86D7C8E-7240-123B-ECA5-231D6BC2FC16}"/>
              </a:ext>
            </a:extLst>
          </p:cNvPr>
          <p:cNvSpPr/>
          <p:nvPr/>
        </p:nvSpPr>
        <p:spPr>
          <a:xfrm flipV="1">
            <a:off x="6562229" y="4303845"/>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31" name="角丸四角形 227">
            <a:extLst>
              <a:ext uri="{FF2B5EF4-FFF2-40B4-BE49-F238E27FC236}">
                <a16:creationId xmlns:a16="http://schemas.microsoft.com/office/drawing/2014/main" id="{F329ED23-DEA3-C292-ADB1-A0B69BF006AD}"/>
              </a:ext>
            </a:extLst>
          </p:cNvPr>
          <p:cNvSpPr/>
          <p:nvPr/>
        </p:nvSpPr>
        <p:spPr>
          <a:xfrm>
            <a:off x="6162217" y="4062658"/>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rgbClr val="575757"/>
                </a:solidFill>
                <a:latin typeface="Meiryo UI" panose="020B0604030504040204" pitchFamily="50" charset="-128"/>
                <a:ea typeface="Meiryo UI" panose="020B0604030504040204" pitchFamily="50" charset="-128"/>
              </a:rPr>
              <a:t>XXX</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フリーフォーム: 図形 33">
            <a:extLst>
              <a:ext uri="{FF2B5EF4-FFF2-40B4-BE49-F238E27FC236}">
                <a16:creationId xmlns:a16="http://schemas.microsoft.com/office/drawing/2014/main" id="{C152CF07-D12D-CD72-2D28-DAA8F54CD6A6}"/>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a:t>
            </a:r>
            <a:r>
              <a:rPr kumimoji="1" lang="ja-JP" altLang="en-US" sz="800" b="1">
                <a:solidFill>
                  <a:schemeClr val="bg1"/>
                </a:solidFill>
                <a:latin typeface="Meiryo UI" panose="020B0604030504040204" pitchFamily="50" charset="-128"/>
                <a:ea typeface="Meiryo UI" panose="020B0604030504040204" pitchFamily="50" charset="-128"/>
              </a:rPr>
              <a:t>イ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ウ </a:t>
            </a:r>
          </a:p>
        </p:txBody>
      </p:sp>
    </p:spTree>
    <p:extLst>
      <p:ext uri="{BB962C8B-B14F-4D97-AF65-F5344CB8AC3E}">
        <p14:creationId xmlns:p14="http://schemas.microsoft.com/office/powerpoint/2010/main" val="3677339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実現可能性／実施上の課題</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9" name="正方形/長方形 8">
            <a:extLst>
              <a:ext uri="{FF2B5EF4-FFF2-40B4-BE49-F238E27FC236}">
                <a16:creationId xmlns:a16="http://schemas.microsoft.com/office/drawing/2014/main" id="{6FB5A67D-CEBE-994C-0403-B13ED2D0339C}"/>
              </a:ext>
            </a:extLst>
          </p:cNvPr>
          <p:cNvSpPr/>
          <p:nvPr/>
        </p:nvSpPr>
        <p:spPr>
          <a:xfrm>
            <a:off x="5409050"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a:solidFill>
                  <a:schemeClr val="tx1"/>
                </a:solidFill>
                <a:latin typeface="Meiryo UI" panose="020B0604030504040204" pitchFamily="50" charset="-128"/>
                <a:ea typeface="Meiryo UI" panose="020B0604030504040204" pitchFamily="50" charset="-128"/>
              </a:rPr>
              <a:t>合意状況と課題解決方法</a:t>
            </a:r>
          </a:p>
        </p:txBody>
      </p:sp>
      <p:sp>
        <p:nvSpPr>
          <p:cNvPr id="4" name="正方形/長方形 3">
            <a:extLst>
              <a:ext uri="{FF2B5EF4-FFF2-40B4-BE49-F238E27FC236}">
                <a16:creationId xmlns:a16="http://schemas.microsoft.com/office/drawing/2014/main" id="{BFDC0845-1B0B-2207-33BD-F65877E427F3}"/>
              </a:ext>
            </a:extLst>
          </p:cNvPr>
          <p:cNvSpPr/>
          <p:nvPr/>
        </p:nvSpPr>
        <p:spPr>
          <a:xfrm>
            <a:off x="588936" y="2797507"/>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人材調達</a:t>
            </a:r>
            <a:endParaRPr kumimoji="1" lang="en-US" altLang="ja-JP" sz="1200" b="1">
              <a:solidFill>
                <a:srgbClr val="575757"/>
              </a:solidFill>
              <a:latin typeface="Meiryo UI" panose="020B0604030504040204" pitchFamily="50" charset="-128"/>
              <a:ea typeface="Meiryo UI" panose="020B0604030504040204" pitchFamily="50" charset="-128"/>
            </a:endParaRPr>
          </a:p>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・育成</a:t>
            </a:r>
          </a:p>
        </p:txBody>
      </p:sp>
      <p:sp>
        <p:nvSpPr>
          <p:cNvPr id="30" name="正方形/長方形 29">
            <a:extLst>
              <a:ext uri="{FF2B5EF4-FFF2-40B4-BE49-F238E27FC236}">
                <a16:creationId xmlns:a16="http://schemas.microsoft.com/office/drawing/2014/main" id="{54E8D25B-BDDF-30DB-32BE-C19AD599714E}"/>
              </a:ext>
            </a:extLst>
          </p:cNvPr>
          <p:cNvSpPr/>
          <p:nvPr/>
        </p:nvSpPr>
        <p:spPr>
          <a:xfrm>
            <a:off x="588936" y="3615606"/>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資金計画</a:t>
            </a:r>
          </a:p>
        </p:txBody>
      </p:sp>
      <p:sp>
        <p:nvSpPr>
          <p:cNvPr id="37" name="正方形/長方形 36">
            <a:extLst>
              <a:ext uri="{FF2B5EF4-FFF2-40B4-BE49-F238E27FC236}">
                <a16:creationId xmlns:a16="http://schemas.microsoft.com/office/drawing/2014/main" id="{C8DFDE8F-C4B9-C297-F17F-EDBAEDA59EA6}"/>
              </a:ext>
            </a:extLst>
          </p:cNvPr>
          <p:cNvSpPr/>
          <p:nvPr/>
        </p:nvSpPr>
        <p:spPr>
          <a:xfrm>
            <a:off x="588936" y="4433704"/>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材料調達</a:t>
            </a:r>
          </a:p>
        </p:txBody>
      </p:sp>
      <p:sp>
        <p:nvSpPr>
          <p:cNvPr id="38" name="正方形/長方形 37">
            <a:extLst>
              <a:ext uri="{FF2B5EF4-FFF2-40B4-BE49-F238E27FC236}">
                <a16:creationId xmlns:a16="http://schemas.microsoft.com/office/drawing/2014/main" id="{E9938FA4-7076-43FD-4067-A674C4FB80D2}"/>
              </a:ext>
            </a:extLst>
          </p:cNvPr>
          <p:cNvSpPr/>
          <p:nvPr/>
        </p:nvSpPr>
        <p:spPr>
          <a:xfrm>
            <a:off x="588936" y="5251804"/>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販路開拓</a:t>
            </a:r>
          </a:p>
        </p:txBody>
      </p:sp>
      <p:sp>
        <p:nvSpPr>
          <p:cNvPr id="39" name="正方形/長方形 38">
            <a:extLst>
              <a:ext uri="{FF2B5EF4-FFF2-40B4-BE49-F238E27FC236}">
                <a16:creationId xmlns:a16="http://schemas.microsoft.com/office/drawing/2014/main" id="{E5F78FA6-8B95-7905-FF60-BEC14277891F}"/>
              </a:ext>
            </a:extLst>
          </p:cNvPr>
          <p:cNvSpPr/>
          <p:nvPr/>
        </p:nvSpPr>
        <p:spPr>
          <a:xfrm>
            <a:off x="1689636"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4ACBA5ED-E81E-9236-F6BF-53622D5FC4EB}"/>
              </a:ext>
            </a:extLst>
          </p:cNvPr>
          <p:cNvSpPr/>
          <p:nvPr/>
        </p:nvSpPr>
        <p:spPr>
          <a:xfrm>
            <a:off x="1689636"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3FAA46D2-C43D-3894-71EE-AAE49075071F}"/>
              </a:ext>
            </a:extLst>
          </p:cNvPr>
          <p:cNvSpPr/>
          <p:nvPr/>
        </p:nvSpPr>
        <p:spPr>
          <a:xfrm>
            <a:off x="1689636"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C97FA78-AB77-8F66-4081-D227EEB2E5B3}"/>
              </a:ext>
            </a:extLst>
          </p:cNvPr>
          <p:cNvSpPr/>
          <p:nvPr/>
        </p:nvSpPr>
        <p:spPr>
          <a:xfrm>
            <a:off x="1689636"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6" name="正方形/長方形 5">
            <a:extLst>
              <a:ext uri="{FF2B5EF4-FFF2-40B4-BE49-F238E27FC236}">
                <a16:creationId xmlns:a16="http://schemas.microsoft.com/office/drawing/2014/main" id="{07189B64-5FA3-ABF4-1B60-A70B33CA24BD}"/>
              </a:ext>
            </a:extLst>
          </p:cNvPr>
          <p:cNvSpPr/>
          <p:nvPr/>
        </p:nvSpPr>
        <p:spPr>
          <a:xfrm>
            <a:off x="1689635"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a:solidFill>
                  <a:schemeClr val="tx1"/>
                </a:solidFill>
                <a:latin typeface="Meiryo UI" panose="020B0604030504040204" pitchFamily="50" charset="-128"/>
                <a:ea typeface="Meiryo UI" panose="020B0604030504040204" pitchFamily="50" charset="-128"/>
              </a:rPr>
              <a:t>実施上のリソース調達に係る方針</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5A9DB17-6FDD-3ADC-1105-28B4EBA7BCA9}"/>
              </a:ext>
            </a:extLst>
          </p:cNvPr>
          <p:cNvSpPr/>
          <p:nvPr/>
        </p:nvSpPr>
        <p:spPr>
          <a:xfrm>
            <a:off x="5409051"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3E31A02-0241-1C67-FED7-1509E8978F73}"/>
              </a:ext>
            </a:extLst>
          </p:cNvPr>
          <p:cNvSpPr/>
          <p:nvPr/>
        </p:nvSpPr>
        <p:spPr>
          <a:xfrm>
            <a:off x="5409051"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8CAB30D2-78C7-75F1-53D3-36ECAA9179B0}"/>
              </a:ext>
            </a:extLst>
          </p:cNvPr>
          <p:cNvSpPr/>
          <p:nvPr/>
        </p:nvSpPr>
        <p:spPr>
          <a:xfrm>
            <a:off x="5409051"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13B398DC-E9A8-84E2-FCCF-9AA1F60AF4E5}"/>
              </a:ext>
            </a:extLst>
          </p:cNvPr>
          <p:cNvSpPr/>
          <p:nvPr/>
        </p:nvSpPr>
        <p:spPr>
          <a:xfrm>
            <a:off x="5409051"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2" name="フリーフォーム: 図形 11">
            <a:extLst>
              <a:ext uri="{FF2B5EF4-FFF2-40B4-BE49-F238E27FC236}">
                <a16:creationId xmlns:a16="http://schemas.microsoft.com/office/drawing/2014/main" id="{9B57A104-9DC3-1E53-D3C5-188F2DE7AF01}"/>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a:t>
            </a:r>
            <a:r>
              <a:rPr kumimoji="1" lang="ja-JP" altLang="en-US" sz="800" b="1">
                <a:solidFill>
                  <a:schemeClr val="bg1"/>
                </a:solidFill>
                <a:latin typeface="Meiryo UI" panose="020B0604030504040204" pitchFamily="50" charset="-128"/>
                <a:ea typeface="Meiryo UI" panose="020B0604030504040204" pitchFamily="50" charset="-128"/>
              </a:rPr>
              <a:t>イ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ウ </a:t>
            </a:r>
          </a:p>
        </p:txBody>
      </p:sp>
      <p:sp>
        <p:nvSpPr>
          <p:cNvPr id="10" name="四角形: メモ 9">
            <a:extLst>
              <a:ext uri="{FF2B5EF4-FFF2-40B4-BE49-F238E27FC236}">
                <a16:creationId xmlns:a16="http://schemas.microsoft.com/office/drawing/2014/main" id="{3B377AC3-9E8F-641A-8A98-0B4A7A69EC9C}"/>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36162932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実現可能性／製品・サービスの市場分析</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4" name="フリーフォーム: 図形 3">
            <a:extLst>
              <a:ext uri="{FF2B5EF4-FFF2-40B4-BE49-F238E27FC236}">
                <a16:creationId xmlns:a16="http://schemas.microsoft.com/office/drawing/2014/main" id="{0DF6EBCB-76EF-AE84-BC0D-CE4D95161202}"/>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9" name="フリーフォーム: 図形 8">
            <a:extLst>
              <a:ext uri="{FF2B5EF4-FFF2-40B4-BE49-F238E27FC236}">
                <a16:creationId xmlns:a16="http://schemas.microsoft.com/office/drawing/2014/main" id="{B59BC2DD-AF29-0E6B-EB08-DEB393F55FD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0" name="フリーフォーム: 図形 9">
            <a:extLst>
              <a:ext uri="{FF2B5EF4-FFF2-40B4-BE49-F238E27FC236}">
                <a16:creationId xmlns:a16="http://schemas.microsoft.com/office/drawing/2014/main" id="{D09CB8CB-DFE6-8F18-7C5B-257CC8432FD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11" name="フリーフォーム: 図形 10">
            <a:extLst>
              <a:ext uri="{FF2B5EF4-FFF2-40B4-BE49-F238E27FC236}">
                <a16:creationId xmlns:a16="http://schemas.microsoft.com/office/drawing/2014/main" id="{92E6A865-E654-1BA5-4DE1-B967270784E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3" name="正方形/長方形 19">
            <a:extLst>
              <a:ext uri="{FF2B5EF4-FFF2-40B4-BE49-F238E27FC236}">
                <a16:creationId xmlns:a16="http://schemas.microsoft.com/office/drawing/2014/main" id="{03375E79-0918-7F1B-4CC7-9BD60984FCA4}"/>
              </a:ext>
            </a:extLst>
          </p:cNvPr>
          <p:cNvSpPr/>
          <p:nvPr/>
        </p:nvSpPr>
        <p:spPr>
          <a:xfrm>
            <a:off x="407364" y="2666384"/>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a:solidFill>
                  <a:schemeClr val="bg1"/>
                </a:solidFill>
                <a:effectLst/>
                <a:latin typeface="Meiryo UI" panose="020B0604030504040204" pitchFamily="50" charset="-128"/>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a:solidFill>
                  <a:schemeClr val="bg1"/>
                </a:solidFill>
                <a:effectLst/>
                <a:latin typeface="Meiryo UI" panose="020B0604030504040204" pitchFamily="50" charset="-128"/>
                <a:ea typeface="Meiryo UI" panose="020B0604030504040204" pitchFamily="50" charset="-128"/>
              </a:rPr>
              <a:t>申請時売上高</a:t>
            </a:r>
            <a:endParaRPr lang="ja-JP" altLang="ja-JP" sz="1000" b="1" i="0" u="none" strike="noStrike">
              <a:solidFill>
                <a:schemeClr val="bg1"/>
              </a:solidFill>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D13AAA3D-5D6A-CD9B-57B7-D6806A2E84F4}"/>
              </a:ext>
            </a:extLst>
          </p:cNvPr>
          <p:cNvSpPr/>
          <p:nvPr/>
        </p:nvSpPr>
        <p:spPr>
          <a:xfrm>
            <a:off x="407364" y="3967682"/>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a:solidFill>
                  <a:schemeClr val="bg1"/>
                </a:solidFill>
                <a:effectLst/>
                <a:latin typeface="Meiryo UI" panose="020B0604030504040204" pitchFamily="50" charset="-128"/>
                <a:ea typeface="Meiryo UI" panose="020B0604030504040204" pitchFamily="50" charset="-128"/>
              </a:rPr>
              <a:t>B)</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a:solidFill>
                  <a:schemeClr val="bg1"/>
                </a:solidFill>
                <a:effectLst/>
                <a:latin typeface="Meiryo UI" panose="020B0604030504040204" pitchFamily="50" charset="-128"/>
                <a:ea typeface="Meiryo UI" panose="020B0604030504040204" pitchFamily="50" charset="-128"/>
              </a:rPr>
              <a:t>事業化報告</a:t>
            </a:r>
            <a:br>
              <a:rPr kumimoji="1" lang="en-US" altLang="ja-JP" sz="1000" b="1" i="0" u="none" strike="noStrike" kern="100">
                <a:solidFill>
                  <a:schemeClr val="bg1"/>
                </a:solidFill>
                <a:effectLst/>
                <a:latin typeface="Meiryo UI" panose="020B0604030504040204" pitchFamily="50" charset="-128"/>
                <a:ea typeface="Meiryo UI" panose="020B0604030504040204" pitchFamily="50" charset="-128"/>
              </a:rPr>
            </a:br>
            <a:r>
              <a:rPr kumimoji="1" lang="ja-JP" altLang="en-US" sz="1000" b="1" i="0" u="none" strike="noStrike" kern="100">
                <a:solidFill>
                  <a:schemeClr val="bg1"/>
                </a:solidFill>
                <a:effectLst/>
                <a:latin typeface="Meiryo UI" panose="020B0604030504040204" pitchFamily="50" charset="-128"/>
                <a:ea typeface="Meiryo UI" panose="020B0604030504040204" pitchFamily="50" charset="-128"/>
              </a:rPr>
              <a:t>３年目の売上高</a:t>
            </a:r>
            <a:endParaRPr lang="ja-JP" altLang="ja-JP" sz="1000" b="1" i="0" u="none" strike="noStrike">
              <a:solidFill>
                <a:schemeClr val="bg1"/>
              </a:solidFill>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675608C4-F0A0-19D8-A24D-E91AD37C3688}"/>
              </a:ext>
            </a:extLst>
          </p:cNvPr>
          <p:cNvSpPr/>
          <p:nvPr/>
        </p:nvSpPr>
        <p:spPr>
          <a:xfrm>
            <a:off x="407364" y="5321126"/>
            <a:ext cx="1098795" cy="529495"/>
          </a:xfrm>
          <a:prstGeom prst="rect">
            <a:avLst/>
          </a:prstGeom>
          <a:solidFill>
            <a:srgbClr val="DBEEF4"/>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050" b="1">
                <a:solidFill>
                  <a:srgbClr val="575757"/>
                </a:solidFill>
                <a:latin typeface="Arial" panose="020B0604020202020204" pitchFamily="34" charset="0"/>
                <a:ea typeface="Meiryo UI" panose="020B0604030504040204" pitchFamily="50" charset="-128"/>
              </a:rPr>
              <a:t>(B)</a:t>
            </a:r>
            <a:r>
              <a:rPr lang="ja-JP" altLang="en-US" sz="1050" b="1">
                <a:solidFill>
                  <a:srgbClr val="575757"/>
                </a:solidFill>
                <a:latin typeface="Arial" panose="020B0604020202020204" pitchFamily="34" charset="0"/>
                <a:ea typeface="Meiryo UI" panose="020B0604030504040204" pitchFamily="50" charset="-128"/>
              </a:rPr>
              <a:t>ー</a:t>
            </a:r>
            <a:r>
              <a:rPr lang="en-US" altLang="ja-JP" sz="1050" b="1">
                <a:solidFill>
                  <a:srgbClr val="575757"/>
                </a:solidFill>
                <a:latin typeface="Arial" panose="020B0604020202020204" pitchFamily="34" charset="0"/>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lang="ja-JP" altLang="en-US" sz="1050" b="1">
                <a:solidFill>
                  <a:srgbClr val="575757"/>
                </a:solidFill>
                <a:latin typeface="Arial" panose="020B0604020202020204" pitchFamily="34" charset="0"/>
                <a:ea typeface="Meiryo UI" panose="020B0604030504040204" pitchFamily="50" charset="-128"/>
              </a:rPr>
              <a:t>売上増加額</a:t>
            </a:r>
            <a:endParaRPr lang="ja-JP" altLang="ja-JP" sz="1050" b="1" i="0" u="none" strike="noStrike">
              <a:solidFill>
                <a:srgbClr val="575757"/>
              </a:solidFill>
              <a:effectLst/>
              <a:latin typeface="Arial" panose="020B0604020202020204" pitchFamily="34" charset="0"/>
              <a:ea typeface="Meiryo UI" panose="020B0604030504040204" pitchFamily="50" charset="-128"/>
            </a:endParaRPr>
          </a:p>
        </p:txBody>
      </p:sp>
      <p:grpSp>
        <p:nvGrpSpPr>
          <p:cNvPr id="36" name="グループ化 35">
            <a:extLst>
              <a:ext uri="{FF2B5EF4-FFF2-40B4-BE49-F238E27FC236}">
                <a16:creationId xmlns:a16="http://schemas.microsoft.com/office/drawing/2014/main" id="{AB35A007-A4D6-0AFA-38BC-1115F42A9D15}"/>
              </a:ext>
            </a:extLst>
          </p:cNvPr>
          <p:cNvGrpSpPr/>
          <p:nvPr/>
        </p:nvGrpSpPr>
        <p:grpSpPr>
          <a:xfrm>
            <a:off x="407364" y="3258204"/>
            <a:ext cx="1098795" cy="602053"/>
            <a:chOff x="1601914" y="2899506"/>
            <a:chExt cx="1598668" cy="602053"/>
          </a:xfrm>
        </p:grpSpPr>
        <p:sp>
          <p:nvSpPr>
            <p:cNvPr id="29" name="正方形/長方形 19">
              <a:extLst>
                <a:ext uri="{FF2B5EF4-FFF2-40B4-BE49-F238E27FC236}">
                  <a16:creationId xmlns:a16="http://schemas.microsoft.com/office/drawing/2014/main" id="{D7C93B8E-FEFD-2598-46BE-BFF440F7C339}"/>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i="0" u="none" strike="noStrike">
                  <a:solidFill>
                    <a:schemeClr val="tx1"/>
                  </a:solidFill>
                  <a:effectLst/>
                  <a:latin typeface="Arial" panose="020B0604020202020204" pitchFamily="34" charset="0"/>
                  <a:ea typeface="Meiryo UI" panose="020B0604030504040204" pitchFamily="50" charset="-128"/>
                </a:rPr>
                <a:t>XXX</a:t>
              </a:r>
              <a:endParaRPr lang="ja-JP" altLang="ja-JP" sz="1400" i="0" u="none" strike="noStrike">
                <a:solidFill>
                  <a:schemeClr val="tx1"/>
                </a:solidFill>
                <a:effectLst/>
                <a:latin typeface="Arial" panose="020B0604020202020204" pitchFamily="34" charset="0"/>
                <a:ea typeface="Meiryo UI" panose="020B0604030504040204" pitchFamily="50" charset="-128"/>
              </a:endParaRPr>
            </a:p>
          </p:txBody>
        </p:sp>
        <p:sp>
          <p:nvSpPr>
            <p:cNvPr id="32" name="正方形/長方形 19">
              <a:extLst>
                <a:ext uri="{FF2B5EF4-FFF2-40B4-BE49-F238E27FC236}">
                  <a16:creationId xmlns:a16="http://schemas.microsoft.com/office/drawing/2014/main" id="{AFF69634-3357-5699-8FFC-A41220800013}"/>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grpSp>
      <p:sp>
        <p:nvSpPr>
          <p:cNvPr id="37" name="正方形/長方形 36">
            <a:extLst>
              <a:ext uri="{FF2B5EF4-FFF2-40B4-BE49-F238E27FC236}">
                <a16:creationId xmlns:a16="http://schemas.microsoft.com/office/drawing/2014/main" id="{226E4477-4AAE-25AA-B618-C8D5B82522F2}"/>
              </a:ext>
            </a:extLst>
          </p:cNvPr>
          <p:cNvSpPr/>
          <p:nvPr/>
        </p:nvSpPr>
        <p:spPr>
          <a:xfrm>
            <a:off x="2801165" y="2330983"/>
            <a:ext cx="6868055"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補助事業の想定顧客とマーケティング戦略</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9" name="正方形/長方形 68">
            <a:extLst>
              <a:ext uri="{FF2B5EF4-FFF2-40B4-BE49-F238E27FC236}">
                <a16:creationId xmlns:a16="http://schemas.microsoft.com/office/drawing/2014/main" id="{1D092A6F-DCFF-0ECE-17BC-9986339BFBF7}"/>
              </a:ext>
            </a:extLst>
          </p:cNvPr>
          <p:cNvSpPr/>
          <p:nvPr/>
        </p:nvSpPr>
        <p:spPr>
          <a:xfrm>
            <a:off x="261302" y="2408470"/>
            <a:ext cx="1512000"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売上増加額</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 name="二等辺三角形 5">
            <a:extLst>
              <a:ext uri="{FF2B5EF4-FFF2-40B4-BE49-F238E27FC236}">
                <a16:creationId xmlns:a16="http://schemas.microsoft.com/office/drawing/2014/main" id="{A38E9F03-7CE0-318C-EF64-C60516BAF086}"/>
              </a:ext>
            </a:extLst>
          </p:cNvPr>
          <p:cNvSpPr/>
          <p:nvPr/>
        </p:nvSpPr>
        <p:spPr>
          <a:xfrm rot="5400000">
            <a:off x="76224" y="4417415"/>
            <a:ext cx="3771841" cy="243347"/>
          </a:xfrm>
          <a:prstGeom prst="triangle">
            <a:avLst/>
          </a:prstGeom>
          <a:solidFill>
            <a:schemeClr val="bg1">
              <a:lumMod val="7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04FF5C65-E72F-F9F1-08F8-81B75D991B1F}"/>
              </a:ext>
            </a:extLst>
          </p:cNvPr>
          <p:cNvGrpSpPr/>
          <p:nvPr/>
        </p:nvGrpSpPr>
        <p:grpSpPr>
          <a:xfrm>
            <a:off x="396211" y="4539089"/>
            <a:ext cx="1118890" cy="602053"/>
            <a:chOff x="1601914" y="2899506"/>
            <a:chExt cx="1598668" cy="602053"/>
          </a:xfrm>
        </p:grpSpPr>
        <p:sp>
          <p:nvSpPr>
            <p:cNvPr id="39" name="正方形/長方形 19">
              <a:extLst>
                <a:ext uri="{FF2B5EF4-FFF2-40B4-BE49-F238E27FC236}">
                  <a16:creationId xmlns:a16="http://schemas.microsoft.com/office/drawing/2014/main" id="{8B0602CB-6862-2D5B-97DD-FC3684DF120F}"/>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i="0" u="none" strike="noStrike">
                  <a:solidFill>
                    <a:schemeClr val="tx1"/>
                  </a:solidFill>
                  <a:effectLst/>
                  <a:latin typeface="Arial" panose="020B0604020202020204" pitchFamily="34" charset="0"/>
                  <a:ea typeface="Meiryo UI" panose="020B0604030504040204" pitchFamily="50" charset="-128"/>
                </a:rPr>
                <a:t>XXX</a:t>
              </a:r>
              <a:endParaRPr lang="ja-JP" altLang="ja-JP" sz="1400" i="0" u="none" strike="noStrike">
                <a:solidFill>
                  <a:schemeClr val="tx1"/>
                </a:solidFill>
                <a:effectLst/>
                <a:latin typeface="Arial" panose="020B0604020202020204" pitchFamily="34" charset="0"/>
                <a:ea typeface="Meiryo UI" panose="020B0604030504040204" pitchFamily="50" charset="-128"/>
              </a:endParaRPr>
            </a:p>
          </p:txBody>
        </p:sp>
        <p:sp>
          <p:nvSpPr>
            <p:cNvPr id="40" name="正方形/長方形 19">
              <a:extLst>
                <a:ext uri="{FF2B5EF4-FFF2-40B4-BE49-F238E27FC236}">
                  <a16:creationId xmlns:a16="http://schemas.microsoft.com/office/drawing/2014/main" id="{46113FB4-7B45-1CB4-0817-C86C718856E1}"/>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17753DAB-C04F-6FF9-B05B-27A53578ACF5}"/>
              </a:ext>
            </a:extLst>
          </p:cNvPr>
          <p:cNvGrpSpPr/>
          <p:nvPr/>
        </p:nvGrpSpPr>
        <p:grpSpPr>
          <a:xfrm>
            <a:off x="407364" y="5900976"/>
            <a:ext cx="1098795" cy="602053"/>
            <a:chOff x="1601914" y="2899506"/>
            <a:chExt cx="1598668" cy="602053"/>
          </a:xfrm>
        </p:grpSpPr>
        <p:sp>
          <p:nvSpPr>
            <p:cNvPr id="42" name="正方形/長方形 19">
              <a:extLst>
                <a:ext uri="{FF2B5EF4-FFF2-40B4-BE49-F238E27FC236}">
                  <a16:creationId xmlns:a16="http://schemas.microsoft.com/office/drawing/2014/main" id="{5B9D1D3C-FA31-BC80-DA6E-278A3CBFEEE8}"/>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a:solidFill>
                    <a:schemeClr val="tx1"/>
                  </a:solidFill>
                  <a:latin typeface="Arial" panose="020B0604020202020204" pitchFamily="34" charset="0"/>
                  <a:ea typeface="Meiryo UI" panose="020B0604030504040204" pitchFamily="50" charset="-128"/>
                </a:rPr>
                <a:t>XXX</a:t>
              </a:r>
              <a:endParaRPr lang="ja-JP" altLang="ja-JP" sz="1400" i="0" u="none" strike="noStrike">
                <a:solidFill>
                  <a:schemeClr val="tx1"/>
                </a:solidFill>
                <a:effectLst/>
                <a:latin typeface="Arial" panose="020B0604020202020204" pitchFamily="34" charset="0"/>
                <a:ea typeface="Meiryo UI" panose="020B0604030504040204" pitchFamily="50" charset="-128"/>
              </a:endParaRPr>
            </a:p>
          </p:txBody>
        </p:sp>
        <p:sp>
          <p:nvSpPr>
            <p:cNvPr id="43" name="正方形/長方形 19">
              <a:extLst>
                <a:ext uri="{FF2B5EF4-FFF2-40B4-BE49-F238E27FC236}">
                  <a16:creationId xmlns:a16="http://schemas.microsoft.com/office/drawing/2014/main" id="{A1399FDC-4645-9DB5-60E7-296A1E9C1DFD}"/>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grpSp>
      <p:sp>
        <p:nvSpPr>
          <p:cNvPr id="8" name="正方形/長方形 7">
            <a:extLst>
              <a:ext uri="{FF2B5EF4-FFF2-40B4-BE49-F238E27FC236}">
                <a16:creationId xmlns:a16="http://schemas.microsoft.com/office/drawing/2014/main" id="{01D1F44C-722A-DD15-A2D8-63DB60757112}"/>
              </a:ext>
            </a:extLst>
          </p:cNvPr>
          <p:cNvSpPr/>
          <p:nvPr/>
        </p:nvSpPr>
        <p:spPr>
          <a:xfrm>
            <a:off x="4253265" y="2553987"/>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商品</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3" name="正方形/長方形 12">
            <a:extLst>
              <a:ext uri="{FF2B5EF4-FFF2-40B4-BE49-F238E27FC236}">
                <a16:creationId xmlns:a16="http://schemas.microsoft.com/office/drawing/2014/main" id="{EF88F056-9112-0C80-F6C5-1D9C3FD12CA8}"/>
              </a:ext>
            </a:extLst>
          </p:cNvPr>
          <p:cNvSpPr/>
          <p:nvPr/>
        </p:nvSpPr>
        <p:spPr>
          <a:xfrm>
            <a:off x="4253265" y="4623749"/>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流通</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4" name="正方形/長方形 13">
            <a:extLst>
              <a:ext uri="{FF2B5EF4-FFF2-40B4-BE49-F238E27FC236}">
                <a16:creationId xmlns:a16="http://schemas.microsoft.com/office/drawing/2014/main" id="{6DAA6E81-41A7-24E7-782F-91C35C26C8DD}"/>
              </a:ext>
            </a:extLst>
          </p:cNvPr>
          <p:cNvSpPr/>
          <p:nvPr/>
        </p:nvSpPr>
        <p:spPr>
          <a:xfrm>
            <a:off x="7087715" y="2553987"/>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価格</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5" name="正方形/長方形 14">
            <a:extLst>
              <a:ext uri="{FF2B5EF4-FFF2-40B4-BE49-F238E27FC236}">
                <a16:creationId xmlns:a16="http://schemas.microsoft.com/office/drawing/2014/main" id="{A650FC83-300E-4C26-80EE-A07EF830C5C5}"/>
              </a:ext>
            </a:extLst>
          </p:cNvPr>
          <p:cNvSpPr/>
          <p:nvPr/>
        </p:nvSpPr>
        <p:spPr>
          <a:xfrm>
            <a:off x="7099449" y="4623749"/>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販売</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6" name="正方形/長方形 15">
            <a:extLst>
              <a:ext uri="{FF2B5EF4-FFF2-40B4-BE49-F238E27FC236}">
                <a16:creationId xmlns:a16="http://schemas.microsoft.com/office/drawing/2014/main" id="{B2BBF4C3-B93D-6F73-8D32-89E63E3B1E05}"/>
              </a:ext>
            </a:extLst>
          </p:cNvPr>
          <p:cNvSpPr/>
          <p:nvPr/>
        </p:nvSpPr>
        <p:spPr>
          <a:xfrm>
            <a:off x="4253265"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（顧客・マーケットの求めている商品（機能、品質、ブランドイメージ等）と、補助事業で提供する商品・サービスの顧客への訴求ポイントをご記載ください。）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EE5E95FF-7A9F-6F6C-EB35-5D41D145E081}"/>
              </a:ext>
            </a:extLst>
          </p:cNvPr>
          <p:cNvSpPr/>
          <p:nvPr/>
        </p:nvSpPr>
        <p:spPr>
          <a:xfrm>
            <a:off x="4253265"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（顧客・マーケットに商品・サービスを届けるために使用する手段・経路をご記載ください。）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52DCC77-7036-E2EE-AF73-2FC89E778AFC}"/>
              </a:ext>
            </a:extLst>
          </p:cNvPr>
          <p:cNvSpPr/>
          <p:nvPr/>
        </p:nvSpPr>
        <p:spPr>
          <a:xfrm>
            <a:off x="7089361"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（商品・サービスの価格設定と、その設定の根拠となる市場ニーズ（高価格帯商品が求められているアンケート調査の結果等）をご記載ください。）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71B3B2A-FAC3-3FA3-D6AF-AC47AB10A05A}"/>
              </a:ext>
            </a:extLst>
          </p:cNvPr>
          <p:cNvSpPr/>
          <p:nvPr/>
        </p:nvSpPr>
        <p:spPr>
          <a:xfrm>
            <a:off x="7089361"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（顧客・マーケットからの認知度を高め、訴求ポイントやコンセプトを伝えるために実施想定の手法等をご記載ください。）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7230DD0A-5AB2-90C1-8671-CF2598F6CDA4}"/>
              </a:ext>
            </a:extLst>
          </p:cNvPr>
          <p:cNvSpPr/>
          <p:nvPr/>
        </p:nvSpPr>
        <p:spPr>
          <a:xfrm>
            <a:off x="2335856" y="2712507"/>
            <a:ext cx="1795763" cy="3906391"/>
          </a:xfrm>
          <a:prstGeom prst="roundRect">
            <a:avLst/>
          </a:prstGeom>
          <a:solidFill>
            <a:srgbClr val="F2F2F2"/>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（想定されるマーケットとその市場規模、買い手の属（</a:t>
            </a:r>
            <a:r>
              <a:rPr kumimoji="1" lang="en-US" altLang="ja-JP" sz="1200" err="1">
                <a:solidFill>
                  <a:srgbClr val="575757"/>
                </a:solidFill>
                <a:latin typeface="Meiryo UI" panose="020B0604030504040204" pitchFamily="50" charset="-128"/>
                <a:ea typeface="Meiryo UI" panose="020B0604030504040204" pitchFamily="50" charset="-128"/>
              </a:rPr>
              <a:t>toB</a:t>
            </a:r>
            <a:r>
              <a:rPr kumimoji="1" lang="en-US" altLang="ja-JP" sz="1200">
                <a:solidFill>
                  <a:srgbClr val="575757"/>
                </a:solidFill>
                <a:latin typeface="Meiryo UI" panose="020B0604030504040204" pitchFamily="50" charset="-128"/>
                <a:ea typeface="Meiryo UI" panose="020B0604030504040204" pitchFamily="50" charset="-128"/>
              </a:rPr>
              <a:t>/</a:t>
            </a:r>
            <a:r>
              <a:rPr kumimoji="1" lang="en-US" altLang="ja-JP" sz="1200" err="1">
                <a:solidFill>
                  <a:srgbClr val="575757"/>
                </a:solidFill>
                <a:latin typeface="Meiryo UI" panose="020B0604030504040204" pitchFamily="50" charset="-128"/>
                <a:ea typeface="Meiryo UI" panose="020B0604030504040204" pitchFamily="50" charset="-128"/>
              </a:rPr>
              <a:t>toC</a:t>
            </a:r>
            <a:r>
              <a:rPr kumimoji="1" lang="ja-JP" altLang="en-US" sz="1200">
                <a:solidFill>
                  <a:srgbClr val="575757"/>
                </a:solidFill>
                <a:latin typeface="Meiryo UI" panose="020B0604030504040204" pitchFamily="50" charset="-128"/>
                <a:ea typeface="Meiryo UI" panose="020B0604030504040204" pitchFamily="50" charset="-128"/>
              </a:rPr>
              <a:t>、既存</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新規、等）をご記載ください。）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a16="http://schemas.microsoft.com/office/drawing/2014/main" id="{AC85F182-8145-C212-B8A8-B341D047CE9B}"/>
              </a:ext>
            </a:extLst>
          </p:cNvPr>
          <p:cNvSpPr/>
          <p:nvPr/>
        </p:nvSpPr>
        <p:spPr>
          <a:xfrm>
            <a:off x="2453327" y="2553986"/>
            <a:ext cx="1575749" cy="574669"/>
          </a:xfrm>
          <a:prstGeom prst="roundRect">
            <a:avLst/>
          </a:prstGeom>
          <a:solidFill>
            <a:srgbClr val="DBEEF4"/>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想定される</a:t>
            </a:r>
            <a:br>
              <a:rPr kumimoji="1" lang="en-US" altLang="ja-JP" sz="1600" b="1">
                <a:solidFill>
                  <a:srgbClr val="575757"/>
                </a:solidFill>
                <a:latin typeface="Meiryo UI" panose="020B0604030504040204" pitchFamily="50" charset="-128"/>
                <a:ea typeface="Meiryo UI" panose="020B0604030504040204" pitchFamily="50" charset="-128"/>
              </a:rPr>
            </a:br>
            <a:r>
              <a:rPr kumimoji="1" lang="ja-JP" altLang="en-US" sz="1600" b="1">
                <a:solidFill>
                  <a:srgbClr val="575757"/>
                </a:solidFill>
                <a:latin typeface="Meiryo UI" panose="020B0604030504040204" pitchFamily="50" charset="-128"/>
                <a:ea typeface="Meiryo UI" panose="020B0604030504040204" pitchFamily="50" charset="-128"/>
              </a:rPr>
              <a:t>マーケット・顧客</a:t>
            </a:r>
            <a:endParaRPr kumimoji="1" lang="en-US" altLang="ja-JP" sz="1600" b="1">
              <a:solidFill>
                <a:srgbClr val="575757"/>
              </a:solidFill>
              <a:latin typeface="Meiryo UI" panose="020B0604030504040204" pitchFamily="50" charset="-128"/>
              <a:ea typeface="Meiryo UI" panose="020B0604030504040204" pitchFamily="50" charset="-128"/>
            </a:endParaRPr>
          </a:p>
        </p:txBody>
      </p:sp>
      <p:sp>
        <p:nvSpPr>
          <p:cNvPr id="27" name="フリーフォーム: 図形 26">
            <a:extLst>
              <a:ext uri="{FF2B5EF4-FFF2-40B4-BE49-F238E27FC236}">
                <a16:creationId xmlns:a16="http://schemas.microsoft.com/office/drawing/2014/main" id="{D59F7804-11F5-0954-5781-3504C2DD79B6}"/>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イ</a:t>
            </a:r>
            <a:r>
              <a:rPr kumimoji="1" lang="ja-JP" altLang="en-US" sz="800" b="1">
                <a:solidFill>
                  <a:schemeClr val="bg1"/>
                </a:solidFill>
                <a:latin typeface="Meiryo UI" panose="020B0604030504040204" pitchFamily="50" charset="-128"/>
                <a:ea typeface="Meiryo UI" panose="020B0604030504040204" pitchFamily="50" charset="-128"/>
              </a:rPr>
              <a:t> ウ</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a:t>
            </a:r>
          </a:p>
        </p:txBody>
      </p:sp>
      <p:sp>
        <p:nvSpPr>
          <p:cNvPr id="26" name="四角形: メモ 25">
            <a:extLst>
              <a:ext uri="{FF2B5EF4-FFF2-40B4-BE49-F238E27FC236}">
                <a16:creationId xmlns:a16="http://schemas.microsoft.com/office/drawing/2014/main" id="{CD9ADB19-97E9-6A5E-6669-A03F1C55E197}"/>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051831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p:txBody>
          <a:bodyPr vert="horz"/>
          <a:lstStyle/>
          <a:p>
            <a:r>
              <a:rPr kumimoji="1" lang="ja-JP" altLang="en-US">
                <a:solidFill>
                  <a:schemeClr val="bg1"/>
                </a:solidFill>
              </a:rPr>
              <a:t>成長投資計画書</a:t>
            </a:r>
            <a:endParaRPr kumimoji="1" lang="en-US" sz="1463">
              <a:solidFill>
                <a:schemeClr val="bg1"/>
              </a:solidFill>
            </a:endParaRPr>
          </a:p>
        </p:txBody>
      </p:sp>
      <p:sp>
        <p:nvSpPr>
          <p:cNvPr id="12" name="テキスト プレースホルダー 11">
            <a:extLst>
              <a:ext uri="{FF2B5EF4-FFF2-40B4-BE49-F238E27FC236}">
                <a16:creationId xmlns:a16="http://schemas.microsoft.com/office/drawing/2014/main" id="{0BACDA7C-B41E-D23C-36AA-1111272929ED}"/>
              </a:ext>
            </a:extLst>
          </p:cNvPr>
          <p:cNvSpPr>
            <a:spLocks noGrp="1"/>
          </p:cNvSpPr>
          <p:nvPr>
            <p:ph type="body" sz="quarter" idx="12"/>
          </p:nvPr>
        </p:nvSpPr>
        <p:spPr>
          <a:xfrm>
            <a:off x="4635374" y="4611293"/>
            <a:ext cx="4759451" cy="216000"/>
          </a:xfrm>
        </p:spPr>
        <p:txBody>
          <a:bodyPr/>
          <a:lstStyle/>
          <a:p>
            <a:pPr algn="r"/>
            <a:r>
              <a:rPr kumimoji="1" lang="ja-JP" altLang="en-US" sz="1200">
                <a:solidFill>
                  <a:schemeClr val="bg1"/>
                </a:solidFill>
              </a:rPr>
              <a:t>申請者名：Ａ社</a:t>
            </a:r>
            <a:r>
              <a:rPr kumimoji="1" lang="ja-JP" altLang="en-US" sz="1050">
                <a:solidFill>
                  <a:schemeClr val="bg1"/>
                </a:solidFill>
              </a:rPr>
              <a:t>（幹事企業） </a:t>
            </a:r>
            <a:r>
              <a:rPr kumimoji="1" lang="ja-JP" altLang="en-US" sz="1200">
                <a:solidFill>
                  <a:schemeClr val="bg1"/>
                </a:solidFill>
              </a:rPr>
              <a:t>、代表者名：代表取締役社長　</a:t>
            </a:r>
            <a:r>
              <a:rPr kumimoji="1" lang="en-US" altLang="ja-JP" sz="1200" err="1">
                <a:solidFill>
                  <a:schemeClr val="bg1"/>
                </a:solidFill>
              </a:rPr>
              <a:t>xxxx</a:t>
            </a:r>
            <a:endParaRPr kumimoji="1" lang="en-US" altLang="ja-JP" sz="1200">
              <a:solidFill>
                <a:schemeClr val="bg1"/>
              </a:solidFill>
            </a:endParaRPr>
          </a:p>
          <a:p>
            <a:endParaRPr lang="ja-JP" altLang="en-US">
              <a:solidFill>
                <a:schemeClr val="bg1"/>
              </a:solidFill>
            </a:endParaRPr>
          </a:p>
        </p:txBody>
      </p:sp>
      <p:sp>
        <p:nvSpPr>
          <p:cNvPr id="13" name="テキスト プレースホルダー 12">
            <a:extLst>
              <a:ext uri="{FF2B5EF4-FFF2-40B4-BE49-F238E27FC236}">
                <a16:creationId xmlns:a16="http://schemas.microsoft.com/office/drawing/2014/main" id="{1987DA72-6F31-DB78-8E5F-5D99E6388AF2}"/>
              </a:ext>
            </a:extLst>
          </p:cNvPr>
          <p:cNvSpPr>
            <a:spLocks noGrp="1"/>
          </p:cNvSpPr>
          <p:nvPr>
            <p:ph type="body" sz="quarter" idx="13"/>
          </p:nvPr>
        </p:nvSpPr>
        <p:spPr>
          <a:xfrm>
            <a:off x="4635374" y="4891727"/>
            <a:ext cx="4759451" cy="216000"/>
          </a:xfrm>
        </p:spPr>
        <p:txBody>
          <a:bodyPr/>
          <a:lstStyle/>
          <a:p>
            <a:pPr algn="r"/>
            <a:r>
              <a:rPr kumimoji="1" lang="ja-JP" altLang="en-US" sz="1200">
                <a:solidFill>
                  <a:schemeClr val="bg1"/>
                </a:solidFill>
                <a:latin typeface="Meiryo UI" panose="020B0604030504040204" pitchFamily="50" charset="-128"/>
                <a:ea typeface="Meiryo UI" panose="020B0604030504040204" pitchFamily="50" charset="-128"/>
              </a:rPr>
              <a:t>（共同申請者：Ｂ社）</a:t>
            </a:r>
          </a:p>
          <a:p>
            <a:pPr algn="r"/>
            <a:endParaRPr lang="ja-JP" altLang="en-US">
              <a:solidFill>
                <a:schemeClr val="bg1"/>
              </a:solidFill>
            </a:endParaRPr>
          </a:p>
        </p:txBody>
      </p:sp>
      <p:sp>
        <p:nvSpPr>
          <p:cNvPr id="6" name="テキスト プレースホルダー 11">
            <a:extLst>
              <a:ext uri="{FF2B5EF4-FFF2-40B4-BE49-F238E27FC236}">
                <a16:creationId xmlns:a16="http://schemas.microsoft.com/office/drawing/2014/main" id="{E8E97CA1-5E58-BCD4-7B02-C28CC0A57037}"/>
              </a:ext>
            </a:extLst>
          </p:cNvPr>
          <p:cNvSpPr txBox="1">
            <a:spLocks/>
          </p:cNvSpPr>
          <p:nvPr/>
        </p:nvSpPr>
        <p:spPr>
          <a:xfrm>
            <a:off x="511875" y="3840629"/>
            <a:ext cx="4759451" cy="326622"/>
          </a:xfrm>
          <a:prstGeom prst="rect">
            <a:avLst/>
          </a:prstGeom>
        </p:spPr>
        <p:txBody>
          <a:bodyPr vert="horz" lIns="0" tIns="0" rIns="0" bIns="0" rtlCol="0">
            <a:noAutofit/>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800">
                <a:solidFill>
                  <a:schemeClr val="bg1"/>
                </a:solidFill>
              </a:rPr>
              <a:t>事業名：</a:t>
            </a:r>
            <a:r>
              <a:rPr kumimoji="1" lang="en-US" altLang="ja-JP" sz="1800">
                <a:solidFill>
                  <a:schemeClr val="bg1"/>
                </a:solidFill>
              </a:rPr>
              <a:t>xxx</a:t>
            </a:r>
            <a:endParaRPr lang="zh-TW" altLang="en-US" sz="1800">
              <a:solidFill>
                <a:schemeClr val="bg1"/>
              </a:solidFill>
            </a:endParaRPr>
          </a:p>
        </p:txBody>
      </p:sp>
      <p:sp>
        <p:nvSpPr>
          <p:cNvPr id="2" name="Title 6">
            <a:extLst>
              <a:ext uri="{FF2B5EF4-FFF2-40B4-BE49-F238E27FC236}">
                <a16:creationId xmlns:a16="http://schemas.microsoft.com/office/drawing/2014/main" id="{8C5C88A7-EFF9-B46B-7692-B9FDB25B54D6}"/>
              </a:ext>
            </a:extLst>
          </p:cNvPr>
          <p:cNvSpPr txBox="1">
            <a:spLocks/>
          </p:cNvSpPr>
          <p:nvPr/>
        </p:nvSpPr>
        <p:spPr bwMode="blackWhite">
          <a:xfrm>
            <a:off x="0" y="1"/>
            <a:ext cx="1042587" cy="326622"/>
          </a:xfrm>
          <a:prstGeom prst="rect">
            <a:avLst/>
          </a:prstGeom>
        </p:spPr>
        <p:txBody>
          <a:bodyPr vert="horz" wrap="square" lIns="72000" tIns="72000" rIns="72000" bIns="72000" rtlCol="0" anchor="t">
            <a:noAutofit/>
          </a:bodyPr>
          <a:lstStyle>
            <a:lvl1pPr algn="l" defTabSz="742950" rtl="0" eaLnBrk="1" latinLnBrk="0" hangingPunct="1">
              <a:lnSpc>
                <a:spcPct val="90000"/>
              </a:lnSpc>
              <a:spcBef>
                <a:spcPct val="0"/>
              </a:spcBef>
              <a:buNone/>
              <a:defRPr sz="40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600">
                <a:solidFill>
                  <a:schemeClr val="bg1"/>
                </a:solidFill>
              </a:rPr>
              <a:t>様式</a:t>
            </a:r>
            <a:r>
              <a:rPr kumimoji="1" lang="en-US" altLang="ja-JP" sz="1600">
                <a:solidFill>
                  <a:schemeClr val="bg1"/>
                </a:solidFill>
              </a:rPr>
              <a:t>1</a:t>
            </a:r>
            <a:endParaRPr kumimoji="1" lang="en-US" sz="1600">
              <a:solidFill>
                <a:schemeClr val="bg1"/>
              </a:solidFill>
            </a:endParaRPr>
          </a:p>
        </p:txBody>
      </p:sp>
    </p:spTree>
    <p:extLst>
      <p:ext uri="{BB962C8B-B14F-4D97-AF65-F5344CB8AC3E}">
        <p14:creationId xmlns:p14="http://schemas.microsoft.com/office/powerpoint/2010/main" val="65656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99AE9CC8-2A85-5C92-B1EB-7E02921DF295}"/>
              </a:ext>
            </a:extLst>
          </p:cNvPr>
          <p:cNvSpPr txBox="1"/>
          <p:nvPr/>
        </p:nvSpPr>
        <p:spPr>
          <a:xfrm>
            <a:off x="393776" y="6021814"/>
            <a:ext cx="9015960" cy="2281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r"/>
            <a:r>
              <a:rPr kumimoji="1" lang="ja-JP" altLang="en-US" sz="1600">
                <a:solidFill>
                  <a:srgbClr val="000000"/>
                </a:solidFill>
                <a:latin typeface="Meiryo UI" panose="020B0604030504040204" pitchFamily="50" charset="-128"/>
                <a:ea typeface="Meiryo UI" panose="020B0604030504040204" pitchFamily="50" charset="-128"/>
              </a:rPr>
              <a:t>代表者名：</a:t>
            </a:r>
            <a:r>
              <a:rPr kumimoji="1" lang="en-US" altLang="ja-JP" sz="1600" u="sng">
                <a:solidFill>
                  <a:srgbClr val="000000"/>
                </a:solidFill>
                <a:latin typeface="Meiryo UI" panose="020B0604030504040204" pitchFamily="50" charset="-128"/>
                <a:ea typeface="Meiryo UI" panose="020B0604030504040204" pitchFamily="50" charset="-128"/>
              </a:rPr>
              <a:t>XXXX</a:t>
            </a:r>
            <a:r>
              <a:rPr kumimoji="1" lang="ja-JP" altLang="en-US" sz="1600" u="sng">
                <a:solidFill>
                  <a:srgbClr val="000000"/>
                </a:solidFill>
                <a:latin typeface="Meiryo UI" panose="020B0604030504040204" pitchFamily="50" charset="-128"/>
                <a:ea typeface="Meiryo UI" panose="020B0604030504040204" pitchFamily="50" charset="-128"/>
              </a:rPr>
              <a:t> </a:t>
            </a:r>
            <a:r>
              <a:rPr kumimoji="1" lang="en-US" altLang="ja-JP" sz="1600" u="sng">
                <a:solidFill>
                  <a:srgbClr val="000000"/>
                </a:solidFill>
                <a:latin typeface="Meiryo UI" panose="020B0604030504040204" pitchFamily="50" charset="-128"/>
                <a:ea typeface="Meiryo UI" panose="020B0604030504040204" pitchFamily="50" charset="-128"/>
              </a:rPr>
              <a:t>XXXX</a:t>
            </a:r>
            <a:endParaRPr lang="ja-JP" altLang="ja-JP" sz="1600" u="sng"/>
          </a:p>
        </p:txBody>
      </p:sp>
      <p:pic>
        <p:nvPicPr>
          <p:cNvPr id="19" name="図 18">
            <a:extLst>
              <a:ext uri="{FF2B5EF4-FFF2-40B4-BE49-F238E27FC236}">
                <a16:creationId xmlns:a16="http://schemas.microsoft.com/office/drawing/2014/main" id="{F3DC23F8-7BA7-4BA0-0F48-7ADD2868C399}"/>
              </a:ext>
            </a:extLst>
          </p:cNvPr>
          <p:cNvPicPr>
            <a:picLocks noChangeAspect="1"/>
          </p:cNvPicPr>
          <p:nvPr/>
        </p:nvPicPr>
        <p:blipFill>
          <a:blip r:embed="rId2"/>
          <a:stretch>
            <a:fillRect/>
          </a:stretch>
        </p:blipFill>
        <p:spPr>
          <a:xfrm>
            <a:off x="417184" y="5530591"/>
            <a:ext cx="9071634" cy="432854"/>
          </a:xfrm>
          <a:prstGeom prst="rect">
            <a:avLst/>
          </a:prstGeom>
        </p:spPr>
      </p:pic>
      <p:sp>
        <p:nvSpPr>
          <p:cNvPr id="4" name="タイトル 3">
            <a:extLst>
              <a:ext uri="{FF2B5EF4-FFF2-40B4-BE49-F238E27FC236}">
                <a16:creationId xmlns:a16="http://schemas.microsoft.com/office/drawing/2014/main" id="{D8277C15-D8F0-EF16-D76D-18F41C416DEE}"/>
              </a:ext>
            </a:extLst>
          </p:cNvPr>
          <p:cNvSpPr>
            <a:spLocks noGrp="1"/>
          </p:cNvSpPr>
          <p:nvPr>
            <p:ph type="title"/>
          </p:nvPr>
        </p:nvSpPr>
        <p:spPr>
          <a:xfrm>
            <a:off x="512291" y="196843"/>
            <a:ext cx="8883347" cy="249299"/>
          </a:xfrm>
        </p:spPr>
        <p:txBody>
          <a:bodyPr vert="horz"/>
          <a:lstStyle/>
          <a:p>
            <a:r>
              <a:rPr kumimoji="1" lang="ja-JP" altLang="en-US" sz="1800" b="1"/>
              <a:t>誓約事項</a:t>
            </a:r>
            <a:endParaRPr lang="ja-JP" altLang="en-US" sz="1800" b="1"/>
          </a:p>
        </p:txBody>
      </p:sp>
      <p:pic>
        <p:nvPicPr>
          <p:cNvPr id="6" name="図 5">
            <a:extLst>
              <a:ext uri="{FF2B5EF4-FFF2-40B4-BE49-F238E27FC236}">
                <a16:creationId xmlns:a16="http://schemas.microsoft.com/office/drawing/2014/main" id="{3C946614-EF11-8E55-3740-4C73040B82F2}"/>
              </a:ext>
            </a:extLst>
          </p:cNvPr>
          <p:cNvPicPr>
            <a:picLocks noChangeAspect="1"/>
          </p:cNvPicPr>
          <p:nvPr/>
        </p:nvPicPr>
        <p:blipFill>
          <a:blip r:embed="rId3"/>
          <a:stretch>
            <a:fillRect/>
          </a:stretch>
        </p:blipFill>
        <p:spPr>
          <a:xfrm>
            <a:off x="337739" y="764917"/>
            <a:ext cx="9230522" cy="4498650"/>
          </a:xfrm>
          <a:prstGeom prst="rect">
            <a:avLst/>
          </a:prstGeom>
        </p:spPr>
      </p:pic>
      <p:sp>
        <p:nvSpPr>
          <p:cNvPr id="2" name="四角形: 角を丸くする 1">
            <a:extLst>
              <a:ext uri="{FF2B5EF4-FFF2-40B4-BE49-F238E27FC236}">
                <a16:creationId xmlns:a16="http://schemas.microsoft.com/office/drawing/2014/main" id="{B8A7D857-2190-2378-4F1D-61C02DE45ED8}"/>
              </a:ext>
            </a:extLst>
          </p:cNvPr>
          <p:cNvSpPr/>
          <p:nvPr/>
        </p:nvSpPr>
        <p:spPr>
          <a:xfrm>
            <a:off x="5047715" y="123408"/>
            <a:ext cx="3968269" cy="480229"/>
          </a:xfrm>
          <a:prstGeom prst="round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b="1">
                <a:solidFill>
                  <a:schemeClr val="tx1"/>
                </a:solidFill>
                <a:latin typeface="Meiryo UI" panose="020B0604030504040204" pitchFamily="50" charset="-128"/>
                <a:ea typeface="Meiryo UI" panose="020B0604030504040204" pitchFamily="50" charset="-128"/>
              </a:rPr>
              <a:t>※</a:t>
            </a:r>
            <a:r>
              <a:rPr kumimoji="1" lang="ja-JP" altLang="en-US" b="1">
                <a:solidFill>
                  <a:schemeClr val="tx1"/>
                </a:solidFill>
                <a:latin typeface="Meiryo UI" panose="020B0604030504040204" pitchFamily="50" charset="-128"/>
                <a:ea typeface="Meiryo UI" panose="020B0604030504040204" pitchFamily="50" charset="-128"/>
              </a:rPr>
              <a:t>本スライドを削除してはいけません。</a:t>
            </a:r>
          </a:p>
        </p:txBody>
      </p:sp>
    </p:spTree>
    <p:extLst>
      <p:ext uri="{BB962C8B-B14F-4D97-AF65-F5344CB8AC3E}">
        <p14:creationId xmlns:p14="http://schemas.microsoft.com/office/powerpoint/2010/main" val="2811439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424753" y="502065"/>
            <a:ext cx="1464939" cy="75628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0475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3250">
                <a:solidFill>
                  <a:schemeClr val="bg1"/>
                </a:solidFill>
                <a:latin typeface="Trebuchet MS" panose="020B0603020202020204" pitchFamily="34" charset="0"/>
                <a:ea typeface="Meiryo UI" panose="020B0604030504040204" pitchFamily="50" charset="-128"/>
              </a:rPr>
              <a:t> </a:t>
            </a:r>
            <a:endParaRPr kumimoji="1" lang="en-US" sz="3250">
              <a:solidFill>
                <a:schemeClr val="bg1"/>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1780635" y="522441"/>
            <a:ext cx="5945626" cy="584138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29250" rIns="74295" bIns="0" numCol="1" spcCol="0" rtlCol="0" fromWordArt="0" anchor="t" anchorCtr="0" forceAA="0" compatLnSpc="1">
            <a:prstTxWarp prst="textNoShape">
              <a:avLst/>
            </a:prstTxWarp>
            <a:spAutoFit/>
          </a:bodyPr>
          <a:lstStyle/>
          <a:p>
            <a:pPr marL="228600" indent="-228600">
              <a:spcBef>
                <a:spcPts val="163"/>
              </a:spcBef>
              <a:buFont typeface="+mj-ea"/>
              <a:buAutoNum type="circleNumDbPlain"/>
            </a:pPr>
            <a:r>
              <a:rPr kumimoji="1" lang="ja-JP" altLang="en-US" sz="1400" b="1">
                <a:solidFill>
                  <a:schemeClr val="bg1"/>
                </a:solidFill>
                <a:latin typeface="Meiryo UI" panose="020B0604030504040204" pitchFamily="50" charset="-128"/>
                <a:ea typeface="Meiryo UI" panose="020B0604030504040204" pitchFamily="50" charset="-128"/>
              </a:rPr>
              <a:t>申請者の経営戦略について</a:t>
            </a:r>
            <a:endParaRPr kumimoji="1" lang="en-US" altLang="ja-JP" sz="1400" b="1">
              <a:solidFill>
                <a:schemeClr val="bg1"/>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長期成長ビジョン</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現状分析の状況：外部環境</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現状分析の状況：内部環境</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事業戦略</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推進体制</a:t>
            </a:r>
            <a:endParaRPr kumimoji="1" lang="en-US" altLang="ja-JP" sz="1400">
              <a:solidFill>
                <a:schemeClr val="bg1"/>
              </a:solidFill>
              <a:latin typeface="Meiryo UI" panose="020B0604030504040204" pitchFamily="50" charset="-128"/>
              <a:ea typeface="Meiryo UI" panose="020B0604030504040204" pitchFamily="50" charset="-128"/>
            </a:endParaRPr>
          </a:p>
          <a:p>
            <a:pPr marL="185738" indent="-185738">
              <a:spcBef>
                <a:spcPts val="600"/>
              </a:spcBef>
              <a:buFont typeface="+mj-lt"/>
              <a:buAutoNum type="circleNumDbPlain"/>
            </a:pPr>
            <a:r>
              <a:rPr kumimoji="1" lang="ja-JP" altLang="en-US" sz="1400" b="1">
                <a:solidFill>
                  <a:schemeClr val="bg1"/>
                </a:solidFill>
                <a:latin typeface="Meiryo UI" panose="020B0604030504040204" pitchFamily="50" charset="-128"/>
                <a:ea typeface="Meiryo UI" panose="020B0604030504040204" pitchFamily="50" charset="-128"/>
              </a:rPr>
              <a:t>補助事業について</a:t>
            </a:r>
            <a:endParaRPr kumimoji="1" lang="en-US" altLang="ja-JP" sz="1400" b="1">
              <a:solidFill>
                <a:schemeClr val="bg1"/>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補助事業の概要</a:t>
            </a:r>
            <a:endParaRPr kumimoji="1" lang="en-US" altLang="ja-JP" sz="1400">
              <a:solidFill>
                <a:schemeClr val="bg1"/>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先進性・成長性</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製品・生産方式等の優位性確保</a:t>
            </a: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労働生産性向上の見込み</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売上向上の見込み</a:t>
            </a: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地域への波及効果</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賃上げ計画</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参加企業や地域企業への波及効果</a:t>
            </a: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大規模投資・費用対効果</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投資の規模</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費用対効果</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補助事業による行動変容への寄与</a:t>
            </a:r>
            <a:endParaRPr kumimoji="1" lang="en-US" altLang="ja-JP" sz="1400">
              <a:solidFill>
                <a:schemeClr val="bg1"/>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実現可能性</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実施体制</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スケジュール</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実施上の課題</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製品・サービスの市場分析</a:t>
            </a:r>
            <a:endParaRPr kumimoji="1" lang="en-US" altLang="ja-JP" sz="1400">
              <a:solidFill>
                <a:schemeClr val="bg1"/>
              </a:solidFill>
              <a:latin typeface="Meiryo UI" panose="020B0604030504040204" pitchFamily="50" charset="-128"/>
              <a:ea typeface="Meiryo UI" panose="020B0604030504040204" pitchFamily="50" charset="-128"/>
            </a:endParaRPr>
          </a:p>
        </p:txBody>
      </p:sp>
      <p:sp>
        <p:nvSpPr>
          <p:cNvPr id="3" name="タイトル 3">
            <a:extLst>
              <a:ext uri="{FF2B5EF4-FFF2-40B4-BE49-F238E27FC236}">
                <a16:creationId xmlns:a16="http://schemas.microsoft.com/office/drawing/2014/main" id="{7F61D38F-9A01-CA14-E545-FEC6D7CB34D5}"/>
              </a:ext>
            </a:extLst>
          </p:cNvPr>
          <p:cNvSpPr txBox="1">
            <a:spLocks/>
          </p:cNvSpPr>
          <p:nvPr/>
        </p:nvSpPr>
        <p:spPr>
          <a:xfrm>
            <a:off x="511875" y="242563"/>
            <a:ext cx="8883347" cy="259502"/>
          </a:xfrm>
          <a:prstGeom prst="rect">
            <a:avLst/>
          </a:prstGeom>
        </p:spPr>
        <p:txBody>
          <a:bodyPr vert="horz"/>
          <a:lst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400" b="1">
                <a:solidFill>
                  <a:schemeClr val="bg1"/>
                </a:solidFill>
              </a:rPr>
              <a:t>目次</a:t>
            </a:r>
            <a:endParaRPr lang="ja-JP" altLang="en-US" sz="1400" b="1">
              <a:solidFill>
                <a:schemeClr val="bg1"/>
              </a:solidFill>
            </a:endParaRPr>
          </a:p>
        </p:txBody>
      </p:sp>
    </p:spTree>
    <p:custDataLst>
      <p:tags r:id="rId1"/>
    </p:custDataLst>
    <p:extLst>
      <p:ext uri="{BB962C8B-B14F-4D97-AF65-F5344CB8AC3E}">
        <p14:creationId xmlns:p14="http://schemas.microsoft.com/office/powerpoint/2010/main" val="992094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ABF19AF5-B648-0086-CA9A-CA6969FA6E61}"/>
              </a:ext>
            </a:extLst>
          </p:cNvPr>
          <p:cNvSpPr>
            <a:spLocks noGrp="1"/>
          </p:cNvSpPr>
          <p:nvPr>
            <p:ph type="body" sz="quarter" idx="13"/>
          </p:nvPr>
        </p:nvSpPr>
        <p:spPr/>
        <p:txBody>
          <a:bodyPr/>
          <a:lstStyle/>
          <a:p>
            <a:r>
              <a:rPr kumimoji="1" lang="ja-JP" altLang="en-US" b="1">
                <a:solidFill>
                  <a:schemeClr val="bg1"/>
                </a:solidFill>
              </a:rPr>
              <a:t>① </a:t>
            </a:r>
            <a:r>
              <a:rPr kumimoji="1" lang="ja-JP" altLang="en-US" sz="3200" b="1">
                <a:solidFill>
                  <a:schemeClr val="bg1"/>
                </a:solidFill>
                <a:latin typeface="Meiryo UI" panose="020B0604030504040204" pitchFamily="50" charset="-128"/>
                <a:ea typeface="Meiryo UI" panose="020B0604030504040204" pitchFamily="50" charset="-128"/>
              </a:rPr>
              <a:t>申請者の経営戦略について</a:t>
            </a:r>
            <a:endParaRPr kumimoji="1" lang="en-US" altLang="ja-JP" sz="3200" b="1">
              <a:solidFill>
                <a:schemeClr val="bg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a:extLst>
              <a:ext uri="{FF2B5EF4-FFF2-40B4-BE49-F238E27FC236}">
                <a16:creationId xmlns:a16="http://schemas.microsoft.com/office/drawing/2014/main" id="{77B052C4-F040-7544-4578-0E254AADF3C7}"/>
              </a:ext>
            </a:extLst>
          </p:cNvPr>
          <p:cNvSpPr/>
          <p:nvPr/>
        </p:nvSpPr>
        <p:spPr>
          <a:xfrm>
            <a:off x="503635" y="2131858"/>
            <a:ext cx="4306901" cy="4214669"/>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400" b="1" dirty="0">
                <a:solidFill>
                  <a:prstClr val="black"/>
                </a:solidFill>
                <a:latin typeface="Meiryo UI" panose="020B0604030504040204" pitchFamily="50" charset="-128"/>
                <a:ea typeface="Meiryo UI" panose="020B0604030504040204" pitchFamily="50" charset="-128"/>
              </a:rPr>
              <a:t>長期成長ビジョン（目指す姿・ビジネスモデル）</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（会社（又はグループ全体）が長期的（５～</a:t>
            </a: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10</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年後）に目指す姿として、社会に対しどのような価値を提供するか等のビジョンについてご記載ください）</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7" name="正方形/長方形 6">
            <a:extLst>
              <a:ext uri="{FF2B5EF4-FFF2-40B4-BE49-F238E27FC236}">
                <a16:creationId xmlns:a16="http://schemas.microsoft.com/office/drawing/2014/main" id="{22348DD3-C60C-7343-E60A-736891DAA783}"/>
              </a:ext>
            </a:extLst>
          </p:cNvPr>
          <p:cNvSpPr/>
          <p:nvPr/>
        </p:nvSpPr>
        <p:spPr>
          <a:xfrm>
            <a:off x="8101281" y="1"/>
            <a:ext cx="1804719" cy="334047"/>
          </a:xfrm>
          <a:prstGeom prst="rect">
            <a:avLst/>
          </a:prstGeom>
          <a:solidFill>
            <a:srgbClr val="DBEEF4"/>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a:solidFill>
                  <a:srgbClr val="575757"/>
                </a:solidFill>
                <a:latin typeface="Meiryo UI" panose="020B0604030504040204" pitchFamily="50" charset="-128"/>
                <a:ea typeface="Meiryo UI" panose="020B0604030504040204" pitchFamily="50" charset="-128"/>
              </a:rPr>
              <a:t>HP</a:t>
            </a:r>
            <a:r>
              <a:rPr kumimoji="1" lang="ja-JP" altLang="en-US" sz="900">
                <a:solidFill>
                  <a:srgbClr val="575757"/>
                </a:solidFill>
                <a:latin typeface="Meiryo UI" panose="020B0604030504040204" pitchFamily="50" charset="-128"/>
                <a:ea typeface="Meiryo UI" panose="020B0604030504040204" pitchFamily="50" charset="-128"/>
              </a:rPr>
              <a:t>上で掲載します</a:t>
            </a:r>
          </a:p>
        </p:txBody>
      </p:sp>
      <p:sp>
        <p:nvSpPr>
          <p:cNvPr id="4" name="タイトル 3">
            <a:extLst>
              <a:ext uri="{FF2B5EF4-FFF2-40B4-BE49-F238E27FC236}">
                <a16:creationId xmlns:a16="http://schemas.microsoft.com/office/drawing/2014/main" id="{EE7BEE3E-4A5E-DA8A-E407-02B7733F2028}"/>
              </a:ext>
            </a:extLst>
          </p:cNvPr>
          <p:cNvSpPr>
            <a:spLocks noGrp="1"/>
          </p:cNvSpPr>
          <p:nvPr>
            <p:ph type="title"/>
          </p:nvPr>
        </p:nvSpPr>
        <p:spPr>
          <a:xfrm>
            <a:off x="511875" y="242563"/>
            <a:ext cx="8883347" cy="166199"/>
          </a:xfrm>
        </p:spPr>
        <p:txBody>
          <a:bodyPr vert="horz"/>
          <a:lstStyle/>
          <a:p>
            <a:r>
              <a:rPr lang="en-US" altLang="ja-JP" sz="1200" dirty="0"/>
              <a:t>1.</a:t>
            </a:r>
            <a:r>
              <a:rPr lang="ja-JP" altLang="en-US" sz="1200" dirty="0"/>
              <a:t>長期成長ビジョン</a:t>
            </a:r>
            <a:endParaRPr lang="ja-JP" altLang="en-US" dirty="0"/>
          </a:p>
        </p:txBody>
      </p:sp>
      <p:sp>
        <p:nvSpPr>
          <p:cNvPr id="5" name="テキスト プレースホルダー 4">
            <a:extLst>
              <a:ext uri="{FF2B5EF4-FFF2-40B4-BE49-F238E27FC236}">
                <a16:creationId xmlns:a16="http://schemas.microsoft.com/office/drawing/2014/main" id="{926AB434-B0D4-4931-F0FB-ACD3B44A822E}"/>
              </a:ext>
            </a:extLst>
          </p:cNvPr>
          <p:cNvSpPr>
            <a:spLocks noGrp="1"/>
          </p:cNvSpPr>
          <p:nvPr>
            <p:ph type="body" sz="quarter" idx="15"/>
          </p:nvPr>
        </p:nvSpPr>
        <p:spPr/>
        <p:txBody>
          <a:bodyPr/>
          <a:lstStyle/>
          <a:p>
            <a:endParaRPr lang="ja-JP" altLang="en-US">
              <a:solidFill>
                <a:schemeClr val="tx1"/>
              </a:solidFill>
            </a:endParaRPr>
          </a:p>
        </p:txBody>
      </p:sp>
      <p:sp>
        <p:nvSpPr>
          <p:cNvPr id="20" name="フリーフォーム: 図形 19">
            <a:extLst>
              <a:ext uri="{FF2B5EF4-FFF2-40B4-BE49-F238E27FC236}">
                <a16:creationId xmlns:a16="http://schemas.microsoft.com/office/drawing/2014/main" id="{F5A947A0-ED15-B83C-26C7-2B25C36B12C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a:t>
            </a:r>
          </a:p>
        </p:txBody>
      </p:sp>
      <p:sp>
        <p:nvSpPr>
          <p:cNvPr id="21" name="フリーフォーム: 図形 20">
            <a:extLst>
              <a:ext uri="{FF2B5EF4-FFF2-40B4-BE49-F238E27FC236}">
                <a16:creationId xmlns:a16="http://schemas.microsoft.com/office/drawing/2014/main" id="{F0E88995-DB62-D8F8-CBD6-25C27E355512}"/>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22" name="フリーフォーム: 図形 21">
            <a:extLst>
              <a:ext uri="{FF2B5EF4-FFF2-40B4-BE49-F238E27FC236}">
                <a16:creationId xmlns:a16="http://schemas.microsoft.com/office/drawing/2014/main" id="{4AE0B7E0-0A1A-D70F-4D1F-F058EB9E507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23" name="フリーフォーム: 図形 22">
            <a:extLst>
              <a:ext uri="{FF2B5EF4-FFF2-40B4-BE49-F238E27FC236}">
                <a16:creationId xmlns:a16="http://schemas.microsoft.com/office/drawing/2014/main" id="{B5E7361A-BA58-5E0B-9B1C-F329D4CF785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4" name="フリーフォーム: 図形 23">
            <a:extLst>
              <a:ext uri="{FF2B5EF4-FFF2-40B4-BE49-F238E27FC236}">
                <a16:creationId xmlns:a16="http://schemas.microsoft.com/office/drawing/2014/main" id="{39BB6464-0EAE-F2E2-5FB6-A173BA4D95D8}"/>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10" name="正方形/長方形 9">
            <a:extLst>
              <a:ext uri="{FF2B5EF4-FFF2-40B4-BE49-F238E27FC236}">
                <a16:creationId xmlns:a16="http://schemas.microsoft.com/office/drawing/2014/main" id="{90312C3D-3C69-D6CD-5E65-1F12F5924E7A}"/>
              </a:ext>
            </a:extLst>
          </p:cNvPr>
          <p:cNvSpPr/>
          <p:nvPr/>
        </p:nvSpPr>
        <p:spPr>
          <a:xfrm>
            <a:off x="5033024" y="4336070"/>
            <a:ext cx="4362198" cy="2010458"/>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prstClr val="black"/>
                </a:solidFill>
                <a:latin typeface="Meiryo UI" panose="020B0604030504040204" pitchFamily="50" charset="-128"/>
                <a:ea typeface="Meiryo UI" panose="020B0604030504040204" pitchFamily="50" charset="-128"/>
              </a:rPr>
              <a:t>内発的動機</a:t>
            </a:r>
            <a:endParaRPr kumimoji="1" lang="en-US" altLang="ja-JP" sz="1400" b="1">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（長期成長ビジョンを掲げるに至った、経営者の原体験や動機等の内発的動機をご記載ください）</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7" name="正方形/長方形 16">
            <a:extLst>
              <a:ext uri="{FF2B5EF4-FFF2-40B4-BE49-F238E27FC236}">
                <a16:creationId xmlns:a16="http://schemas.microsoft.com/office/drawing/2014/main" id="{B1BB7866-8377-F802-B4A6-20FF2217758C}"/>
              </a:ext>
            </a:extLst>
          </p:cNvPr>
          <p:cNvSpPr/>
          <p:nvPr/>
        </p:nvSpPr>
        <p:spPr>
          <a:xfrm>
            <a:off x="5033024" y="2160855"/>
            <a:ext cx="4362198" cy="2010458"/>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prstClr val="black"/>
                </a:solidFill>
                <a:latin typeface="Meiryo UI" panose="020B0604030504040204" pitchFamily="50" charset="-128"/>
                <a:ea typeface="Meiryo UI" panose="020B0604030504040204" pitchFamily="50" charset="-128"/>
              </a:rPr>
              <a:t>外発的動機</a:t>
            </a:r>
            <a:endParaRPr kumimoji="1" lang="en-US" altLang="ja-JP" sz="1400" b="1">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（長期成長ビジョンを掲げるに至った、社会課題や顧客ニーズの変化等のメガトレンドに対する認識を外発的動機としてご記載ください）</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6" name="二等辺三角形 5">
            <a:extLst>
              <a:ext uri="{FF2B5EF4-FFF2-40B4-BE49-F238E27FC236}">
                <a16:creationId xmlns:a16="http://schemas.microsoft.com/office/drawing/2014/main" id="{F3659218-8278-A956-4907-072AEA93AADA}"/>
              </a:ext>
            </a:extLst>
          </p:cNvPr>
          <p:cNvSpPr/>
          <p:nvPr/>
        </p:nvSpPr>
        <p:spPr>
          <a:xfrm rot="16200000">
            <a:off x="3955691" y="3015696"/>
            <a:ext cx="1932177" cy="222488"/>
          </a:xfrm>
          <a:prstGeom prst="triangle">
            <a:avLst>
              <a:gd name="adj" fmla="val 44369"/>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二等辺三角形 7">
            <a:extLst>
              <a:ext uri="{FF2B5EF4-FFF2-40B4-BE49-F238E27FC236}">
                <a16:creationId xmlns:a16="http://schemas.microsoft.com/office/drawing/2014/main" id="{77AED3DD-8C0E-4D47-0111-6882C09002AE}"/>
              </a:ext>
            </a:extLst>
          </p:cNvPr>
          <p:cNvSpPr/>
          <p:nvPr/>
        </p:nvSpPr>
        <p:spPr>
          <a:xfrm rot="16200000">
            <a:off x="3933686" y="5227691"/>
            <a:ext cx="1976190" cy="222488"/>
          </a:xfrm>
          <a:prstGeom prst="triangle">
            <a:avLst>
              <a:gd name="adj" fmla="val 44369"/>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58FD074-D71A-D986-5F92-1517989EDF9C}"/>
              </a:ext>
            </a:extLst>
          </p:cNvPr>
          <p:cNvSpPr/>
          <p:nvPr/>
        </p:nvSpPr>
        <p:spPr>
          <a:xfrm>
            <a:off x="609600" y="5314949"/>
            <a:ext cx="4057650" cy="866775"/>
          </a:xfrm>
          <a:prstGeom prst="rect">
            <a:avLst/>
          </a:prstGeom>
          <a:solidFill>
            <a:srgbClr val="FFFF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prstClr val="black"/>
                </a:solidFill>
                <a:latin typeface="Meiryo UI" panose="020B0604030504040204" pitchFamily="50" charset="-128"/>
                <a:ea typeface="Meiryo UI" panose="020B0604030504040204" pitchFamily="50" charset="-128"/>
              </a:rPr>
              <a:t>会社全体の売上成長目標（～</a:t>
            </a:r>
            <a:r>
              <a:rPr kumimoji="1" lang="en-US" altLang="ja-JP" sz="1400" b="1" dirty="0">
                <a:solidFill>
                  <a:prstClr val="black"/>
                </a:solidFill>
                <a:latin typeface="Meiryo UI" panose="020B0604030504040204" pitchFamily="50" charset="-128"/>
                <a:ea typeface="Meiryo UI" panose="020B0604030504040204" pitchFamily="50" charset="-128"/>
              </a:rPr>
              <a:t>XX</a:t>
            </a:r>
            <a:r>
              <a:rPr kumimoji="1" lang="ja-JP" altLang="en-US" sz="1400" b="1" dirty="0">
                <a:solidFill>
                  <a:prstClr val="black"/>
                </a:solidFill>
                <a:latin typeface="Meiryo UI" panose="020B0604030504040204" pitchFamily="50" charset="-128"/>
                <a:ea typeface="Meiryo UI" panose="020B0604030504040204" pitchFamily="50" charset="-128"/>
              </a:rPr>
              <a:t>年）</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売上高増加額</a:t>
            </a: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百万円</a:t>
            </a:r>
            <a:endParaRPr kumimoji="1" lang="en-US" altLang="ja-JP" sz="12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売上高成長率</a:t>
            </a: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181335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3AD3C-D38B-0954-C9DA-46D93AC59396}"/>
            </a:ext>
          </a:extLst>
        </p:cNvPr>
        <p:cNvGrpSpPr/>
        <p:nvPr/>
      </p:nvGrpSpPr>
      <p:grpSpPr>
        <a:xfrm>
          <a:off x="0" y="0"/>
          <a:ext cx="0" cy="0"/>
          <a:chOff x="0" y="0"/>
          <a:chExt cx="0" cy="0"/>
        </a:xfrm>
      </p:grpSpPr>
      <p:sp>
        <p:nvSpPr>
          <p:cNvPr id="39" name="正方形/長方形 38">
            <a:extLst>
              <a:ext uri="{FF2B5EF4-FFF2-40B4-BE49-F238E27FC236}">
                <a16:creationId xmlns:a16="http://schemas.microsoft.com/office/drawing/2014/main" id="{8FAE01D2-7B65-F7C1-5380-CD7A1E9F24E2}"/>
              </a:ext>
            </a:extLst>
          </p:cNvPr>
          <p:cNvSpPr/>
          <p:nvPr/>
        </p:nvSpPr>
        <p:spPr>
          <a:xfrm>
            <a:off x="6924361" y="3573456"/>
            <a:ext cx="540313" cy="2224829"/>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742950"/>
            <a:r>
              <a:rPr kumimoji="1" lang="ja-JP" altLang="en-US" sz="1050">
                <a:solidFill>
                  <a:srgbClr val="575757"/>
                </a:solidFill>
                <a:latin typeface="Meiryo UI" panose="020B0604030504040204" pitchFamily="50" charset="-128"/>
                <a:ea typeface="Meiryo UI" panose="020B0604030504040204" pitchFamily="50" charset="-128"/>
              </a:rPr>
              <a:t>設備投資期間</a:t>
            </a:r>
          </a:p>
        </p:txBody>
      </p:sp>
      <p:sp>
        <p:nvSpPr>
          <p:cNvPr id="63" name="正方形/長方形 62">
            <a:extLst>
              <a:ext uri="{FF2B5EF4-FFF2-40B4-BE49-F238E27FC236}">
                <a16:creationId xmlns:a16="http://schemas.microsoft.com/office/drawing/2014/main" id="{1176FBE9-DF16-E97C-D4B6-53F4BB1BA300}"/>
              </a:ext>
            </a:extLst>
          </p:cNvPr>
          <p:cNvSpPr/>
          <p:nvPr/>
        </p:nvSpPr>
        <p:spPr>
          <a:xfrm>
            <a:off x="7460826" y="3573461"/>
            <a:ext cx="890694" cy="2237505"/>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742950"/>
            <a:endParaRPr kumimoji="1" lang="ja-JP" altLang="en-US" sz="1050">
              <a:solidFill>
                <a:srgbClr val="575757"/>
              </a:solidFill>
              <a:latin typeface="Meiryo UI" panose="020B0604030504040204" pitchFamily="50" charset="-128"/>
              <a:ea typeface="Meiryo UI" panose="020B0604030504040204" pitchFamily="50" charset="-128"/>
            </a:endParaRPr>
          </a:p>
        </p:txBody>
      </p:sp>
      <p:sp>
        <p:nvSpPr>
          <p:cNvPr id="4" name="タイトル 3">
            <a:extLst>
              <a:ext uri="{FF2B5EF4-FFF2-40B4-BE49-F238E27FC236}">
                <a16:creationId xmlns:a16="http://schemas.microsoft.com/office/drawing/2014/main" id="{FCF5EABD-AD6F-E2FD-874B-6B3DA8EF8C73}"/>
              </a:ext>
            </a:extLst>
          </p:cNvPr>
          <p:cNvSpPr>
            <a:spLocks noGrp="1"/>
          </p:cNvSpPr>
          <p:nvPr>
            <p:ph type="title"/>
          </p:nvPr>
        </p:nvSpPr>
        <p:spPr>
          <a:xfrm>
            <a:off x="511875" y="242563"/>
            <a:ext cx="8883347" cy="166199"/>
          </a:xfrm>
        </p:spPr>
        <p:txBody>
          <a:bodyPr vert="horz"/>
          <a:lstStyle/>
          <a:p>
            <a:r>
              <a:rPr lang="en-US" altLang="ja-JP" sz="1200"/>
              <a:t>2.</a:t>
            </a:r>
            <a:r>
              <a:rPr lang="ja-JP" altLang="en-US" sz="1200"/>
              <a:t>現状分析の状況：外部環境</a:t>
            </a:r>
            <a:endParaRPr lang="ja-JP" altLang="en-US"/>
          </a:p>
        </p:txBody>
      </p:sp>
      <p:sp>
        <p:nvSpPr>
          <p:cNvPr id="5" name="テキスト プレースホルダー 4">
            <a:extLst>
              <a:ext uri="{FF2B5EF4-FFF2-40B4-BE49-F238E27FC236}">
                <a16:creationId xmlns:a16="http://schemas.microsoft.com/office/drawing/2014/main" id="{1B3C6468-19DB-021C-08AA-685615AAAF58}"/>
              </a:ext>
            </a:extLst>
          </p:cNvPr>
          <p:cNvSpPr>
            <a:spLocks noGrp="1"/>
          </p:cNvSpPr>
          <p:nvPr>
            <p:ph type="body" sz="quarter" idx="15"/>
          </p:nvPr>
        </p:nvSpPr>
        <p:spPr/>
        <p:txBody>
          <a:bodyPr/>
          <a:lstStyle/>
          <a:p>
            <a:endParaRPr lang="ja-JP" altLang="en-US">
              <a:solidFill>
                <a:schemeClr val="tx1"/>
              </a:solidFill>
            </a:endParaRPr>
          </a:p>
        </p:txBody>
      </p:sp>
      <p:cxnSp>
        <p:nvCxnSpPr>
          <p:cNvPr id="49" name="直線コネクタ 48">
            <a:extLst>
              <a:ext uri="{FF2B5EF4-FFF2-40B4-BE49-F238E27FC236}">
                <a16:creationId xmlns:a16="http://schemas.microsoft.com/office/drawing/2014/main" id="{E693C155-AD45-2FF8-06D1-7164A14833C9}"/>
              </a:ext>
            </a:extLst>
          </p:cNvPr>
          <p:cNvCxnSpPr>
            <a:cxnSpLocks/>
          </p:cNvCxnSpPr>
          <p:nvPr/>
        </p:nvCxnSpPr>
        <p:spPr>
          <a:xfrm>
            <a:off x="4457975" y="2082332"/>
            <a:ext cx="0" cy="4078756"/>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52" name="フリーフォーム: 図形 51">
            <a:extLst>
              <a:ext uri="{FF2B5EF4-FFF2-40B4-BE49-F238E27FC236}">
                <a16:creationId xmlns:a16="http://schemas.microsoft.com/office/drawing/2014/main" id="{863DAEAF-C544-B7F5-EDCD-F7D376DEE51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53" name="フリーフォーム: 図形 52">
            <a:extLst>
              <a:ext uri="{FF2B5EF4-FFF2-40B4-BE49-F238E27FC236}">
                <a16:creationId xmlns:a16="http://schemas.microsoft.com/office/drawing/2014/main" id="{ECF3099C-651C-E8CA-B17B-BB80FB4BEE9D}"/>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54" name="フリーフォーム: 図形 53">
            <a:extLst>
              <a:ext uri="{FF2B5EF4-FFF2-40B4-BE49-F238E27FC236}">
                <a16:creationId xmlns:a16="http://schemas.microsoft.com/office/drawing/2014/main" id="{3913C32E-F804-4995-CEEE-013CF058ECA9}"/>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5" name="フリーフォーム: 図形 54">
            <a:extLst>
              <a:ext uri="{FF2B5EF4-FFF2-40B4-BE49-F238E27FC236}">
                <a16:creationId xmlns:a16="http://schemas.microsoft.com/office/drawing/2014/main" id="{FAC7D6FE-3455-0DAB-5D6B-69D162721ABF}"/>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2" name="正方形/長方形 1">
            <a:extLst>
              <a:ext uri="{FF2B5EF4-FFF2-40B4-BE49-F238E27FC236}">
                <a16:creationId xmlns:a16="http://schemas.microsoft.com/office/drawing/2014/main" id="{D26F5F68-72C4-6295-11C8-24BE76F47CE6}"/>
              </a:ext>
            </a:extLst>
          </p:cNvPr>
          <p:cNvSpPr/>
          <p:nvPr/>
        </p:nvSpPr>
        <p:spPr>
          <a:xfrm>
            <a:off x="535651" y="2875295"/>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政治</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4B3258CE-6509-AB59-92F1-E2C9C07518E3}"/>
              </a:ext>
            </a:extLst>
          </p:cNvPr>
          <p:cNvSpPr/>
          <p:nvPr/>
        </p:nvSpPr>
        <p:spPr>
          <a:xfrm>
            <a:off x="535651" y="3692247"/>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経済</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33B2A906-EF7B-CE8B-356C-6C5782AD2597}"/>
              </a:ext>
            </a:extLst>
          </p:cNvPr>
          <p:cNvSpPr/>
          <p:nvPr/>
        </p:nvSpPr>
        <p:spPr>
          <a:xfrm>
            <a:off x="535651" y="4509199"/>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社会</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9913B36A-86ED-8F03-75BC-F85D2DB8B2B9}"/>
              </a:ext>
            </a:extLst>
          </p:cNvPr>
          <p:cNvSpPr/>
          <p:nvPr/>
        </p:nvSpPr>
        <p:spPr>
          <a:xfrm>
            <a:off x="535651" y="5326151"/>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技術</a:t>
            </a:r>
            <a:endParaRPr kumimoji="1" lang="en-US" altLang="ja-JP" sz="1200" b="1">
              <a:solidFill>
                <a:srgbClr val="575757"/>
              </a:solidFill>
              <a:latin typeface="Meiryo UI" panose="020B0604030504040204" pitchFamily="50" charset="-128"/>
              <a:ea typeface="Meiryo UI" panose="020B0604030504040204" pitchFamily="50" charset="-128"/>
            </a:endParaRPr>
          </a:p>
        </p:txBody>
      </p:sp>
      <p:grpSp>
        <p:nvGrpSpPr>
          <p:cNvPr id="47" name="グループ化 46">
            <a:extLst>
              <a:ext uri="{FF2B5EF4-FFF2-40B4-BE49-F238E27FC236}">
                <a16:creationId xmlns:a16="http://schemas.microsoft.com/office/drawing/2014/main" id="{1CAC9BBA-6737-4F64-07BE-5AECF6CFBC47}"/>
              </a:ext>
            </a:extLst>
          </p:cNvPr>
          <p:cNvGrpSpPr/>
          <p:nvPr/>
        </p:nvGrpSpPr>
        <p:grpSpPr>
          <a:xfrm>
            <a:off x="1356103" y="2875295"/>
            <a:ext cx="2846724" cy="3206323"/>
            <a:chOff x="535651" y="2875295"/>
            <a:chExt cx="880910" cy="3094817"/>
          </a:xfrm>
          <a:noFill/>
        </p:grpSpPr>
        <p:sp>
          <p:nvSpPr>
            <p:cNvPr id="48" name="正方形/長方形 47">
              <a:extLst>
                <a:ext uri="{FF2B5EF4-FFF2-40B4-BE49-F238E27FC236}">
                  <a16:creationId xmlns:a16="http://schemas.microsoft.com/office/drawing/2014/main" id="{02EC10F6-E85E-EFDB-8F9F-1EC9F515BCD9}"/>
                </a:ext>
              </a:extLst>
            </p:cNvPr>
            <p:cNvSpPr/>
            <p:nvPr/>
          </p:nvSpPr>
          <p:spPr>
            <a:xfrm>
              <a:off x="535651" y="2875295"/>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12A18A54-4405-0EF7-5BCD-13BB536EB74A}"/>
                </a:ext>
              </a:extLst>
            </p:cNvPr>
            <p:cNvSpPr/>
            <p:nvPr/>
          </p:nvSpPr>
          <p:spPr>
            <a:xfrm>
              <a:off x="535651" y="3663836"/>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sp>
          <p:nvSpPr>
            <p:cNvPr id="56" name="正方形/長方形 55">
              <a:extLst>
                <a:ext uri="{FF2B5EF4-FFF2-40B4-BE49-F238E27FC236}">
                  <a16:creationId xmlns:a16="http://schemas.microsoft.com/office/drawing/2014/main" id="{105CF0D6-1560-35AE-E322-0C0983736234}"/>
                </a:ext>
              </a:extLst>
            </p:cNvPr>
            <p:cNvSpPr/>
            <p:nvPr/>
          </p:nvSpPr>
          <p:spPr>
            <a:xfrm>
              <a:off x="535651" y="4452377"/>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F61E599D-89E6-12F1-B2B1-1247C9AA03C0}"/>
                </a:ext>
              </a:extLst>
            </p:cNvPr>
            <p:cNvSpPr/>
            <p:nvPr/>
          </p:nvSpPr>
          <p:spPr>
            <a:xfrm>
              <a:off x="535651" y="5240918"/>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grpSp>
      <p:sp>
        <p:nvSpPr>
          <p:cNvPr id="23" name="テキスト ボックス 22">
            <a:extLst>
              <a:ext uri="{FF2B5EF4-FFF2-40B4-BE49-F238E27FC236}">
                <a16:creationId xmlns:a16="http://schemas.microsoft.com/office/drawing/2014/main" id="{30542DBD-B374-EFF1-9A3F-405F2BC60541}"/>
              </a:ext>
            </a:extLst>
          </p:cNvPr>
          <p:cNvSpPr txBox="1"/>
          <p:nvPr/>
        </p:nvSpPr>
        <p:spPr>
          <a:xfrm>
            <a:off x="4681858" y="4820510"/>
            <a:ext cx="697718"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500</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499FBB98-6863-A883-D6D4-22303C4038A7}"/>
              </a:ext>
            </a:extLst>
          </p:cNvPr>
          <p:cNvSpPr txBox="1"/>
          <p:nvPr/>
        </p:nvSpPr>
        <p:spPr>
          <a:xfrm>
            <a:off x="4664324" y="4052904"/>
            <a:ext cx="715252"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1,000</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C1A3640A-0DF3-085C-DC7C-A83523E9742B}"/>
              </a:ext>
            </a:extLst>
          </p:cNvPr>
          <p:cNvSpPr/>
          <p:nvPr/>
        </p:nvSpPr>
        <p:spPr>
          <a:xfrm>
            <a:off x="8373997" y="4369400"/>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a:solidFill>
                  <a:srgbClr val="575757"/>
                </a:solidFill>
                <a:latin typeface="Meiryo UI" panose="020B0604030504040204" pitchFamily="50" charset="-128"/>
                <a:ea typeface="Meiryo UI" panose="020B0604030504040204" pitchFamily="50" charset="-128"/>
              </a:rPr>
              <a:t>対象業界の市場規模</a:t>
            </a:r>
          </a:p>
        </p:txBody>
      </p:sp>
      <p:cxnSp>
        <p:nvCxnSpPr>
          <p:cNvPr id="10" name="直線矢印コネクタ 9">
            <a:extLst>
              <a:ext uri="{FF2B5EF4-FFF2-40B4-BE49-F238E27FC236}">
                <a16:creationId xmlns:a16="http://schemas.microsoft.com/office/drawing/2014/main" id="{CF257BF0-17FB-36F5-8F0B-267607DFC12D}"/>
              </a:ext>
            </a:extLst>
          </p:cNvPr>
          <p:cNvCxnSpPr>
            <a:cxnSpLocks/>
          </p:cNvCxnSpPr>
          <p:nvPr/>
        </p:nvCxnSpPr>
        <p:spPr>
          <a:xfrm>
            <a:off x="5412243" y="5810971"/>
            <a:ext cx="29392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056CE18E-6567-3B48-7FAD-D2B964FB4387}"/>
              </a:ext>
            </a:extLst>
          </p:cNvPr>
          <p:cNvCxnSpPr>
            <a:cxnSpLocks/>
          </p:cNvCxnSpPr>
          <p:nvPr/>
        </p:nvCxnSpPr>
        <p:spPr>
          <a:xfrm flipV="1">
            <a:off x="5412243"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D94E9268-D8A1-A788-D7B0-DE77E63C6216}"/>
              </a:ext>
            </a:extLst>
          </p:cNvPr>
          <p:cNvSpPr txBox="1"/>
          <p:nvPr/>
        </p:nvSpPr>
        <p:spPr>
          <a:xfrm>
            <a:off x="4782441"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自社売上（億円）</a:t>
            </a:r>
          </a:p>
        </p:txBody>
      </p:sp>
      <p:sp>
        <p:nvSpPr>
          <p:cNvPr id="15" name="テキスト ボックス 14">
            <a:extLst>
              <a:ext uri="{FF2B5EF4-FFF2-40B4-BE49-F238E27FC236}">
                <a16:creationId xmlns:a16="http://schemas.microsoft.com/office/drawing/2014/main" id="{DAC1CB44-15F0-1A43-2CB9-675F68FC16E3}"/>
              </a:ext>
            </a:extLst>
          </p:cNvPr>
          <p:cNvSpPr txBox="1"/>
          <p:nvPr/>
        </p:nvSpPr>
        <p:spPr>
          <a:xfrm>
            <a:off x="6540240" y="5892488"/>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2025</a:t>
            </a:r>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16" name="直線矢印コネクタ 15">
            <a:extLst>
              <a:ext uri="{FF2B5EF4-FFF2-40B4-BE49-F238E27FC236}">
                <a16:creationId xmlns:a16="http://schemas.microsoft.com/office/drawing/2014/main" id="{434C9CAF-476B-33D9-D102-A36DAF511549}"/>
              </a:ext>
            </a:extLst>
          </p:cNvPr>
          <p:cNvCxnSpPr>
            <a:cxnSpLocks/>
          </p:cNvCxnSpPr>
          <p:nvPr/>
        </p:nvCxnSpPr>
        <p:spPr>
          <a:xfrm flipV="1">
            <a:off x="6894514" y="5008282"/>
            <a:ext cx="563295" cy="42118"/>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64111C99-D7FD-C107-7393-D120DA97F331}"/>
              </a:ext>
            </a:extLst>
          </p:cNvPr>
          <p:cNvCxnSpPr>
            <a:cxnSpLocks/>
          </p:cNvCxnSpPr>
          <p:nvPr/>
        </p:nvCxnSpPr>
        <p:spPr>
          <a:xfrm>
            <a:off x="5597771" y="4999990"/>
            <a:ext cx="1296742" cy="50409"/>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856E4FFD-3A53-BF7B-D2A6-59E1C2FDAED3}"/>
              </a:ext>
            </a:extLst>
          </p:cNvPr>
          <p:cNvSpPr txBox="1"/>
          <p:nvPr/>
        </p:nvSpPr>
        <p:spPr>
          <a:xfrm>
            <a:off x="5214698"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2020</a:t>
            </a:r>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20" name="直線矢印コネクタ 19">
            <a:extLst>
              <a:ext uri="{FF2B5EF4-FFF2-40B4-BE49-F238E27FC236}">
                <a16:creationId xmlns:a16="http://schemas.microsoft.com/office/drawing/2014/main" id="{9920A65A-4C94-C93B-6B69-278656C18720}"/>
              </a:ext>
            </a:extLst>
          </p:cNvPr>
          <p:cNvCxnSpPr>
            <a:cxnSpLocks/>
          </p:cNvCxnSpPr>
          <p:nvPr/>
        </p:nvCxnSpPr>
        <p:spPr>
          <a:xfrm flipV="1">
            <a:off x="8356183"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1F1808CB-1157-6B7D-8ABC-09C7BACA05FC}"/>
              </a:ext>
            </a:extLst>
          </p:cNvPr>
          <p:cNvSpPr txBox="1"/>
          <p:nvPr/>
        </p:nvSpPr>
        <p:spPr>
          <a:xfrm>
            <a:off x="7965652"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2030</a:t>
            </a:r>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55E80B1A-A343-163D-88DA-3873B9962BED}"/>
              </a:ext>
            </a:extLst>
          </p:cNvPr>
          <p:cNvCxnSpPr>
            <a:cxnSpLocks/>
          </p:cNvCxnSpPr>
          <p:nvPr/>
        </p:nvCxnSpPr>
        <p:spPr>
          <a:xfrm flipH="1" flipV="1">
            <a:off x="5412243" y="4908637"/>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2F08787-33C8-8427-650F-2A56A6E7AD52}"/>
              </a:ext>
            </a:extLst>
          </p:cNvPr>
          <p:cNvCxnSpPr>
            <a:cxnSpLocks/>
          </p:cNvCxnSpPr>
          <p:nvPr/>
        </p:nvCxnSpPr>
        <p:spPr>
          <a:xfrm flipV="1">
            <a:off x="5584894" y="4791007"/>
            <a:ext cx="1331008" cy="40509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06E9611E-D366-0F2B-2DFC-9D02ACCB061C}"/>
              </a:ext>
            </a:extLst>
          </p:cNvPr>
          <p:cNvCxnSpPr>
            <a:cxnSpLocks/>
          </p:cNvCxnSpPr>
          <p:nvPr/>
        </p:nvCxnSpPr>
        <p:spPr>
          <a:xfrm flipH="1" flipV="1">
            <a:off x="5412243" y="4147540"/>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B143CFB8-1073-DC39-542F-2EFB02504144}"/>
              </a:ext>
            </a:extLst>
          </p:cNvPr>
          <p:cNvSpPr/>
          <p:nvPr/>
        </p:nvSpPr>
        <p:spPr>
          <a:xfrm>
            <a:off x="8373997" y="3919918"/>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a:solidFill>
                  <a:srgbClr val="575757"/>
                </a:solidFill>
                <a:latin typeface="Meiryo UI" panose="020B0604030504040204" pitchFamily="50" charset="-128"/>
                <a:ea typeface="Meiryo UI" panose="020B0604030504040204" pitchFamily="50" charset="-128"/>
              </a:rPr>
              <a:t>当社の事業売上高</a:t>
            </a:r>
          </a:p>
        </p:txBody>
      </p:sp>
      <p:sp>
        <p:nvSpPr>
          <p:cNvPr id="40" name="テキスト ボックス 39">
            <a:extLst>
              <a:ext uri="{FF2B5EF4-FFF2-40B4-BE49-F238E27FC236}">
                <a16:creationId xmlns:a16="http://schemas.microsoft.com/office/drawing/2014/main" id="{C5767C36-1725-824C-BAD6-843F4DD59C0A}"/>
              </a:ext>
            </a:extLst>
          </p:cNvPr>
          <p:cNvSpPr txBox="1"/>
          <p:nvPr/>
        </p:nvSpPr>
        <p:spPr>
          <a:xfrm>
            <a:off x="7082146"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2027</a:t>
            </a:r>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82" name="直線矢印コネクタ 81">
            <a:extLst>
              <a:ext uri="{FF2B5EF4-FFF2-40B4-BE49-F238E27FC236}">
                <a16:creationId xmlns:a16="http://schemas.microsoft.com/office/drawing/2014/main" id="{3B5497E7-901B-F2A6-FD3C-C20C395CC78E}"/>
              </a:ext>
            </a:extLst>
          </p:cNvPr>
          <p:cNvCxnSpPr>
            <a:cxnSpLocks/>
          </p:cNvCxnSpPr>
          <p:nvPr/>
        </p:nvCxnSpPr>
        <p:spPr>
          <a:xfrm flipV="1">
            <a:off x="7470005" y="4155246"/>
            <a:ext cx="881516" cy="853036"/>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E782B2BA-FC85-4451-DA2E-1589383045FB}"/>
              </a:ext>
            </a:extLst>
          </p:cNvPr>
          <p:cNvCxnSpPr>
            <a:cxnSpLocks/>
          </p:cNvCxnSpPr>
          <p:nvPr/>
        </p:nvCxnSpPr>
        <p:spPr>
          <a:xfrm flipV="1">
            <a:off x="6903594" y="4519299"/>
            <a:ext cx="1437721" cy="274201"/>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F8B65CA8-FCC6-BA72-94D1-4636D072EBEE}"/>
              </a:ext>
            </a:extLst>
          </p:cNvPr>
          <p:cNvCxnSpPr>
            <a:cxnSpLocks/>
          </p:cNvCxnSpPr>
          <p:nvPr/>
        </p:nvCxnSpPr>
        <p:spPr>
          <a:xfrm flipV="1">
            <a:off x="8351521"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74838FFF-BC9E-9842-FCC4-8ED1E1D62BEB}"/>
              </a:ext>
            </a:extLst>
          </p:cNvPr>
          <p:cNvSpPr txBox="1"/>
          <p:nvPr/>
        </p:nvSpPr>
        <p:spPr>
          <a:xfrm>
            <a:off x="7753595"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市場規模</a:t>
            </a:r>
          </a:p>
        </p:txBody>
      </p:sp>
      <p:sp>
        <p:nvSpPr>
          <p:cNvPr id="3" name="テキスト ボックス 2">
            <a:extLst>
              <a:ext uri="{FF2B5EF4-FFF2-40B4-BE49-F238E27FC236}">
                <a16:creationId xmlns:a16="http://schemas.microsoft.com/office/drawing/2014/main" id="{88813B77-C110-6642-440D-E36E1C56482E}"/>
              </a:ext>
            </a:extLst>
          </p:cNvPr>
          <p:cNvSpPr txBox="1"/>
          <p:nvPr/>
        </p:nvSpPr>
        <p:spPr>
          <a:xfrm>
            <a:off x="8537896" y="5874685"/>
            <a:ext cx="595081"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rgbClr val="575757"/>
                </a:solidFill>
                <a:latin typeface="Meiryo UI" panose="020B0604030504040204" pitchFamily="50" charset="-128"/>
                <a:ea typeface="Meiryo UI" panose="020B0604030504040204" pitchFamily="50" charset="-128"/>
              </a:rPr>
              <a:t>(</a:t>
            </a:r>
            <a:r>
              <a:rPr kumimoji="1" lang="ja-JP" altLang="en-US" sz="1000">
                <a:solidFill>
                  <a:srgbClr val="575757"/>
                </a:solidFill>
                <a:latin typeface="Meiryo UI" panose="020B0604030504040204" pitchFamily="50" charset="-128"/>
                <a:ea typeface="Meiryo UI" panose="020B0604030504040204" pitchFamily="50" charset="-128"/>
              </a:rPr>
              <a:t>年度</a:t>
            </a:r>
            <a:r>
              <a:rPr kumimoji="1" lang="en-US" altLang="ja-JP" sz="1000">
                <a:solidFill>
                  <a:srgbClr val="575757"/>
                </a:solidFill>
                <a:latin typeface="Meiryo UI" panose="020B0604030504040204" pitchFamily="50" charset="-128"/>
                <a:ea typeface="Meiryo UI" panose="020B0604030504040204" pitchFamily="50" charset="-128"/>
              </a:rPr>
              <a:t>)</a:t>
            </a:r>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881480C0-0BBA-FA81-443A-1BB936BD36C2}"/>
              </a:ext>
            </a:extLst>
          </p:cNvPr>
          <p:cNvSpPr txBox="1"/>
          <p:nvPr/>
        </p:nvSpPr>
        <p:spPr>
          <a:xfrm>
            <a:off x="584491" y="2162477"/>
            <a:ext cx="3785616" cy="5760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Font typeface="EYInterstate" panose="02000503020000020004" pitchFamily="2" charset="0"/>
              <a:buChar char="•"/>
            </a:pPr>
            <a:r>
              <a:rPr kumimoji="1" lang="ja-JP" altLang="en-US" sz="1200">
                <a:solidFill>
                  <a:srgbClr val="575757"/>
                </a:solidFill>
                <a:latin typeface="Meiryo UI" panose="020B0604030504040204" pitchFamily="50" charset="-128"/>
                <a:ea typeface="Meiryo UI" panose="020B0604030504040204" pitchFamily="50" charset="-128"/>
              </a:rPr>
              <a:t>（以下の政治・経済・社会・技術の観点を踏まえて、自社の経営・事業に影響を与える外部環境について、ご記載ください）</a:t>
            </a:r>
          </a:p>
        </p:txBody>
      </p:sp>
      <p:sp>
        <p:nvSpPr>
          <p:cNvPr id="26" name="テキスト ボックス 25">
            <a:extLst>
              <a:ext uri="{FF2B5EF4-FFF2-40B4-BE49-F238E27FC236}">
                <a16:creationId xmlns:a16="http://schemas.microsoft.com/office/drawing/2014/main" id="{B6CBDC29-85D2-007D-B275-7B21973FFB6D}"/>
              </a:ext>
            </a:extLst>
          </p:cNvPr>
          <p:cNvSpPr txBox="1"/>
          <p:nvPr/>
        </p:nvSpPr>
        <p:spPr>
          <a:xfrm>
            <a:off x="4792055" y="2162477"/>
            <a:ext cx="4603165" cy="5927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71450" indent="-171450">
              <a:buFont typeface="EYInterstate" panose="02000503020000020004" pitchFamily="2" charset="0"/>
              <a:buChar char="•"/>
              <a:defRPr kumimoji="1" sz="1200">
                <a:solidFill>
                  <a:srgbClr val="575757"/>
                </a:solidFill>
                <a:latin typeface="Meiryo UI" panose="020B0604030504040204" pitchFamily="50" charset="-128"/>
                <a:ea typeface="Meiryo UI" panose="020B0604030504040204" pitchFamily="50" charset="-128"/>
              </a:defRPr>
            </a:lvl1pPr>
          </a:lstStyle>
          <a:p>
            <a:r>
              <a:rPr lang="ja-JP" altLang="en-US"/>
              <a:t>（申請事業者における主たる事業について、対象業界の市場規模・推移に関して、自社を取り巻く外部環境の認識をご記載ください）</a:t>
            </a:r>
          </a:p>
        </p:txBody>
      </p:sp>
      <p:sp>
        <p:nvSpPr>
          <p:cNvPr id="30" name="フリーフォーム: 図形 29">
            <a:extLst>
              <a:ext uri="{FF2B5EF4-FFF2-40B4-BE49-F238E27FC236}">
                <a16:creationId xmlns:a16="http://schemas.microsoft.com/office/drawing/2014/main" id="{182F4C88-807F-E406-B3CE-78675963024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cxnSp>
        <p:nvCxnSpPr>
          <p:cNvPr id="65" name="直線矢印コネクタ 64">
            <a:extLst>
              <a:ext uri="{FF2B5EF4-FFF2-40B4-BE49-F238E27FC236}">
                <a16:creationId xmlns:a16="http://schemas.microsoft.com/office/drawing/2014/main" id="{E4543744-CA75-C3B5-CC11-F450C42A024B}"/>
              </a:ext>
            </a:extLst>
          </p:cNvPr>
          <p:cNvCxnSpPr>
            <a:cxnSpLocks/>
          </p:cNvCxnSpPr>
          <p:nvPr/>
        </p:nvCxnSpPr>
        <p:spPr>
          <a:xfrm flipV="1">
            <a:off x="5584894" y="3601557"/>
            <a:ext cx="0" cy="2209415"/>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92A9D85B-0AC5-056C-0494-A82C4158DF69}"/>
              </a:ext>
            </a:extLst>
          </p:cNvPr>
          <p:cNvCxnSpPr>
            <a:cxnSpLocks/>
          </p:cNvCxnSpPr>
          <p:nvPr/>
        </p:nvCxnSpPr>
        <p:spPr>
          <a:xfrm flipV="1">
            <a:off x="6924361" y="3601557"/>
            <a:ext cx="0" cy="2209415"/>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4EA17AFF-DC02-A8C7-BFC5-490DC3645B27}"/>
              </a:ext>
            </a:extLst>
          </p:cNvPr>
          <p:cNvCxnSpPr>
            <a:cxnSpLocks/>
          </p:cNvCxnSpPr>
          <p:nvPr/>
        </p:nvCxnSpPr>
        <p:spPr>
          <a:xfrm flipV="1">
            <a:off x="7457809" y="3601557"/>
            <a:ext cx="0" cy="2209415"/>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68" name="吹き出し: 四角形 67">
            <a:extLst>
              <a:ext uri="{FF2B5EF4-FFF2-40B4-BE49-F238E27FC236}">
                <a16:creationId xmlns:a16="http://schemas.microsoft.com/office/drawing/2014/main" id="{30F031BE-177B-9669-3E8E-E50E6BA32205}"/>
              </a:ext>
            </a:extLst>
          </p:cNvPr>
          <p:cNvSpPr/>
          <p:nvPr/>
        </p:nvSpPr>
        <p:spPr>
          <a:xfrm>
            <a:off x="8776592" y="2831942"/>
            <a:ext cx="489792" cy="401390"/>
          </a:xfrm>
          <a:prstGeom prst="wedgeRectCallout">
            <a:avLst>
              <a:gd name="adj1" fmla="val -22700"/>
              <a:gd name="adj2" fmla="val 94393"/>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rgbClr val="575757"/>
                </a:solidFill>
                <a:latin typeface="Meiryo UI" panose="020B0604030504040204" pitchFamily="50" charset="-128"/>
                <a:ea typeface="Meiryo UI" panose="020B0604030504040204" pitchFamily="50" charset="-128"/>
              </a:rPr>
              <a:t>年平均</a:t>
            </a:r>
            <a:br>
              <a:rPr kumimoji="1" lang="en-US" altLang="ja-JP" sz="1000">
                <a:solidFill>
                  <a:srgbClr val="575757"/>
                </a:solidFill>
                <a:latin typeface="Meiryo UI" panose="020B0604030504040204" pitchFamily="50" charset="-128"/>
                <a:ea typeface="Meiryo UI" panose="020B0604030504040204" pitchFamily="50" charset="-128"/>
              </a:rPr>
            </a:br>
            <a:r>
              <a:rPr kumimoji="1" lang="ja-JP" altLang="en-US" sz="1000">
                <a:solidFill>
                  <a:srgbClr val="575757"/>
                </a:solidFill>
                <a:latin typeface="Meiryo UI" panose="020B0604030504040204" pitchFamily="50" charset="-128"/>
                <a:ea typeface="Meiryo UI" panose="020B0604030504040204" pitchFamily="50" charset="-128"/>
              </a:rPr>
              <a:t>成長率</a:t>
            </a:r>
          </a:p>
        </p:txBody>
      </p:sp>
      <p:sp>
        <p:nvSpPr>
          <p:cNvPr id="69" name="吹き出し: 四角形 68">
            <a:extLst>
              <a:ext uri="{FF2B5EF4-FFF2-40B4-BE49-F238E27FC236}">
                <a16:creationId xmlns:a16="http://schemas.microsoft.com/office/drawing/2014/main" id="{3F2FFBA0-753E-467B-93E9-62AED7C3F7AD}"/>
              </a:ext>
            </a:extLst>
          </p:cNvPr>
          <p:cNvSpPr/>
          <p:nvPr/>
        </p:nvSpPr>
        <p:spPr>
          <a:xfrm>
            <a:off x="7493514" y="4027114"/>
            <a:ext cx="624548" cy="259823"/>
          </a:xfrm>
          <a:prstGeom prst="wedgeRectCallout">
            <a:avLst>
              <a:gd name="adj1" fmla="val 49419"/>
              <a:gd name="adj2" fmla="val 98907"/>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70" name="吹き出し: 四角形 69">
            <a:extLst>
              <a:ext uri="{FF2B5EF4-FFF2-40B4-BE49-F238E27FC236}">
                <a16:creationId xmlns:a16="http://schemas.microsoft.com/office/drawing/2014/main" id="{29ACC958-B16B-8729-33F6-5E90060EA557}"/>
              </a:ext>
            </a:extLst>
          </p:cNvPr>
          <p:cNvSpPr/>
          <p:nvPr/>
        </p:nvSpPr>
        <p:spPr>
          <a:xfrm>
            <a:off x="7869128" y="4785905"/>
            <a:ext cx="624548" cy="259823"/>
          </a:xfrm>
          <a:prstGeom prst="wedgeRectCallout">
            <a:avLst>
              <a:gd name="adj1" fmla="val -5499"/>
              <a:gd name="adj2" fmla="val -126329"/>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71" name="吹き出し: 四角形 70">
            <a:extLst>
              <a:ext uri="{FF2B5EF4-FFF2-40B4-BE49-F238E27FC236}">
                <a16:creationId xmlns:a16="http://schemas.microsoft.com/office/drawing/2014/main" id="{DC13B9B1-BDF5-5709-682C-2C503EEEB842}"/>
              </a:ext>
            </a:extLst>
          </p:cNvPr>
          <p:cNvSpPr/>
          <p:nvPr/>
        </p:nvSpPr>
        <p:spPr>
          <a:xfrm>
            <a:off x="5775897" y="4538664"/>
            <a:ext cx="624548" cy="259823"/>
          </a:xfrm>
          <a:prstGeom prst="wedgeRectCallout">
            <a:avLst>
              <a:gd name="adj1" fmla="val 49419"/>
              <a:gd name="adj2" fmla="val 98907"/>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 %</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72" name="吹き出し: 四角形 71">
            <a:extLst>
              <a:ext uri="{FF2B5EF4-FFF2-40B4-BE49-F238E27FC236}">
                <a16:creationId xmlns:a16="http://schemas.microsoft.com/office/drawing/2014/main" id="{3B654E03-5014-F4E1-B198-11CD4B8E1EBD}"/>
              </a:ext>
            </a:extLst>
          </p:cNvPr>
          <p:cNvSpPr/>
          <p:nvPr/>
        </p:nvSpPr>
        <p:spPr>
          <a:xfrm>
            <a:off x="6151511" y="5297455"/>
            <a:ext cx="624548" cy="259823"/>
          </a:xfrm>
          <a:prstGeom prst="wedgeRectCallout">
            <a:avLst>
              <a:gd name="adj1" fmla="val -5499"/>
              <a:gd name="adj2" fmla="val -126329"/>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err="1">
                <a:solidFill>
                  <a:srgbClr val="575757"/>
                </a:solidFill>
                <a:latin typeface="Meiryo UI" panose="020B0604030504040204" pitchFamily="50" charset="-128"/>
                <a:ea typeface="Meiryo UI" panose="020B0604030504040204" pitchFamily="50" charset="-128"/>
              </a:rPr>
              <a:t>x.x</a:t>
            </a:r>
            <a:r>
              <a:rPr kumimoji="1" lang="en-US" altLang="ja-JP" sz="1200" b="1">
                <a:solidFill>
                  <a:srgbClr val="575757"/>
                </a:solidFill>
                <a:latin typeface="Meiryo UI" panose="020B0604030504040204" pitchFamily="50" charset="-128"/>
                <a:ea typeface="Meiryo UI" panose="020B0604030504040204" pitchFamily="50" charset="-128"/>
              </a:rPr>
              <a:t> %</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19" name="四角形: メモ 18">
            <a:extLst>
              <a:ext uri="{FF2B5EF4-FFF2-40B4-BE49-F238E27FC236}">
                <a16:creationId xmlns:a16="http://schemas.microsoft.com/office/drawing/2014/main" id="{E15022A1-9817-C501-5DB8-6C625CC61393}"/>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3930562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6564539-26D3-AFF0-0968-5CB90C1719E4}"/>
              </a:ext>
            </a:extLst>
          </p:cNvPr>
          <p:cNvSpPr>
            <a:spLocks noGrp="1"/>
          </p:cNvSpPr>
          <p:nvPr>
            <p:ph type="title"/>
          </p:nvPr>
        </p:nvSpPr>
        <p:spPr>
          <a:xfrm>
            <a:off x="511875" y="239100"/>
            <a:ext cx="8883347" cy="166199"/>
          </a:xfrm>
        </p:spPr>
        <p:txBody>
          <a:bodyPr vert="horz"/>
          <a:lstStyle/>
          <a:p>
            <a:r>
              <a:rPr lang="en-US" altLang="ja-JP" sz="1200"/>
              <a:t>3.</a:t>
            </a:r>
            <a:r>
              <a:rPr lang="ja-JP" altLang="en-US" sz="1200"/>
              <a:t>現状分析の状況：内部環境</a:t>
            </a:r>
            <a:endParaRPr lang="ja-JP" altLang="en-US"/>
          </a:p>
        </p:txBody>
      </p:sp>
      <p:sp>
        <p:nvSpPr>
          <p:cNvPr id="5" name="テキスト プレースホルダー 4">
            <a:extLst>
              <a:ext uri="{FF2B5EF4-FFF2-40B4-BE49-F238E27FC236}">
                <a16:creationId xmlns:a16="http://schemas.microsoft.com/office/drawing/2014/main" id="{AF0F6003-1053-239C-B78E-B987BD07F164}"/>
              </a:ext>
            </a:extLst>
          </p:cNvPr>
          <p:cNvSpPr>
            <a:spLocks noGrp="1"/>
          </p:cNvSpPr>
          <p:nvPr>
            <p:ph type="body" sz="quarter" idx="15"/>
          </p:nvPr>
        </p:nvSpPr>
        <p:spPr/>
        <p:txBody>
          <a:bodyPr/>
          <a:lstStyle/>
          <a:p>
            <a:endParaRPr lang="ja-JP" altLang="en-US"/>
          </a:p>
        </p:txBody>
      </p:sp>
      <p:sp>
        <p:nvSpPr>
          <p:cNvPr id="6" name="正方形/長方形 5">
            <a:extLst>
              <a:ext uri="{FF2B5EF4-FFF2-40B4-BE49-F238E27FC236}">
                <a16:creationId xmlns:a16="http://schemas.microsoft.com/office/drawing/2014/main" id="{B7992D1A-464F-14C7-AB0E-6F6D68367C2C}"/>
              </a:ext>
            </a:extLst>
          </p:cNvPr>
          <p:cNvSpPr/>
          <p:nvPr/>
        </p:nvSpPr>
        <p:spPr>
          <a:xfrm>
            <a:off x="1077485" y="2090360"/>
            <a:ext cx="4140000" cy="360000"/>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a:solidFill>
                  <a:srgbClr val="575757"/>
                </a:solidFill>
                <a:latin typeface="Meiryo UI" panose="020B0604030504040204" pitchFamily="50" charset="-128"/>
                <a:ea typeface="Meiryo UI" panose="020B0604030504040204" pitchFamily="50" charset="-128"/>
              </a:rPr>
              <a:t>強み</a:t>
            </a:r>
          </a:p>
        </p:txBody>
      </p:sp>
      <p:sp>
        <p:nvSpPr>
          <p:cNvPr id="7" name="正方形/長方形 6">
            <a:extLst>
              <a:ext uri="{FF2B5EF4-FFF2-40B4-BE49-F238E27FC236}">
                <a16:creationId xmlns:a16="http://schemas.microsoft.com/office/drawing/2014/main" id="{19B67C17-938B-E4D5-B542-D86841BE67EF}"/>
              </a:ext>
            </a:extLst>
          </p:cNvPr>
          <p:cNvSpPr/>
          <p:nvPr/>
        </p:nvSpPr>
        <p:spPr>
          <a:xfrm>
            <a:off x="5255222" y="2090360"/>
            <a:ext cx="4140000" cy="360000"/>
          </a:xfrm>
          <a:prstGeom prst="rect">
            <a:avLst/>
          </a:prstGeom>
          <a:solidFill>
            <a:schemeClr val="bg2">
              <a:lumMod val="9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a:solidFill>
                  <a:srgbClr val="575757"/>
                </a:solidFill>
                <a:latin typeface="Meiryo UI" panose="020B0604030504040204" pitchFamily="50" charset="-128"/>
                <a:ea typeface="Meiryo UI" panose="020B0604030504040204" pitchFamily="50" charset="-128"/>
              </a:rPr>
              <a:t>弱み</a:t>
            </a:r>
          </a:p>
        </p:txBody>
      </p:sp>
      <p:sp>
        <p:nvSpPr>
          <p:cNvPr id="10" name="正方形/長方形 9">
            <a:extLst>
              <a:ext uri="{FF2B5EF4-FFF2-40B4-BE49-F238E27FC236}">
                <a16:creationId xmlns:a16="http://schemas.microsoft.com/office/drawing/2014/main" id="{A0BD21E3-3E6E-A74B-8C8D-DA09DEF80F8F}"/>
              </a:ext>
            </a:extLst>
          </p:cNvPr>
          <p:cNvSpPr/>
          <p:nvPr/>
        </p:nvSpPr>
        <p:spPr>
          <a:xfrm>
            <a:off x="510777" y="2467778"/>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ヒト</a:t>
            </a:r>
          </a:p>
        </p:txBody>
      </p:sp>
      <p:sp>
        <p:nvSpPr>
          <p:cNvPr id="11" name="正方形/長方形 10">
            <a:extLst>
              <a:ext uri="{FF2B5EF4-FFF2-40B4-BE49-F238E27FC236}">
                <a16:creationId xmlns:a16="http://schemas.microsoft.com/office/drawing/2014/main" id="{9D69790D-F0A1-C176-ABEE-732A5BFEE476}"/>
              </a:ext>
            </a:extLst>
          </p:cNvPr>
          <p:cNvSpPr/>
          <p:nvPr/>
        </p:nvSpPr>
        <p:spPr>
          <a:xfrm>
            <a:off x="510777" y="3464687"/>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モノ</a:t>
            </a:r>
          </a:p>
        </p:txBody>
      </p:sp>
      <p:sp>
        <p:nvSpPr>
          <p:cNvPr id="12" name="正方形/長方形 11">
            <a:extLst>
              <a:ext uri="{FF2B5EF4-FFF2-40B4-BE49-F238E27FC236}">
                <a16:creationId xmlns:a16="http://schemas.microsoft.com/office/drawing/2014/main" id="{B3B3693A-85A1-9689-189E-8B63D6F60076}"/>
              </a:ext>
            </a:extLst>
          </p:cNvPr>
          <p:cNvSpPr/>
          <p:nvPr/>
        </p:nvSpPr>
        <p:spPr>
          <a:xfrm>
            <a:off x="510777" y="446159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カネ</a:t>
            </a:r>
          </a:p>
        </p:txBody>
      </p:sp>
      <p:sp>
        <p:nvSpPr>
          <p:cNvPr id="13" name="正方形/長方形 12">
            <a:extLst>
              <a:ext uri="{FF2B5EF4-FFF2-40B4-BE49-F238E27FC236}">
                <a16:creationId xmlns:a16="http://schemas.microsoft.com/office/drawing/2014/main" id="{1A7EF8FA-A5D8-F9D5-B800-319F7542F5CB}"/>
              </a:ext>
            </a:extLst>
          </p:cNvPr>
          <p:cNvSpPr/>
          <p:nvPr/>
        </p:nvSpPr>
        <p:spPr>
          <a:xfrm>
            <a:off x="510777" y="545850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情報</a:t>
            </a:r>
          </a:p>
        </p:txBody>
      </p:sp>
      <p:sp>
        <p:nvSpPr>
          <p:cNvPr id="25" name="フリーフォーム: 図形 24">
            <a:extLst>
              <a:ext uri="{FF2B5EF4-FFF2-40B4-BE49-F238E27FC236}">
                <a16:creationId xmlns:a16="http://schemas.microsoft.com/office/drawing/2014/main" id="{157CEF4C-0E6A-2F35-4049-FE9CFD3B68F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26" name="フリーフォーム: 図形 25">
            <a:extLst>
              <a:ext uri="{FF2B5EF4-FFF2-40B4-BE49-F238E27FC236}">
                <a16:creationId xmlns:a16="http://schemas.microsoft.com/office/drawing/2014/main" id="{DDB9C20A-E231-936C-30A9-DB9F2036D4D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a:t>
            </a:r>
          </a:p>
        </p:txBody>
      </p:sp>
      <p:sp>
        <p:nvSpPr>
          <p:cNvPr id="27" name="フリーフォーム: 図形 26">
            <a:extLst>
              <a:ext uri="{FF2B5EF4-FFF2-40B4-BE49-F238E27FC236}">
                <a16:creationId xmlns:a16="http://schemas.microsoft.com/office/drawing/2014/main" id="{1EEE2DF9-FD50-3B4E-8AC4-77C25A235C0D}"/>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58937B0D-814C-6AEE-09ED-4479FE5A5BCF}"/>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イ ウ </a:t>
            </a:r>
          </a:p>
        </p:txBody>
      </p:sp>
      <p:sp>
        <p:nvSpPr>
          <p:cNvPr id="31" name="正方形/長方形 30">
            <a:extLst>
              <a:ext uri="{FF2B5EF4-FFF2-40B4-BE49-F238E27FC236}">
                <a16:creationId xmlns:a16="http://schemas.microsoft.com/office/drawing/2014/main" id="{536830B0-CC04-1844-AC72-D53FD1C2645E}"/>
              </a:ext>
            </a:extLst>
          </p:cNvPr>
          <p:cNvSpPr/>
          <p:nvPr/>
        </p:nvSpPr>
        <p:spPr>
          <a:xfrm>
            <a:off x="1077486" y="2465614"/>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D987A3E-34BB-E7F5-1E67-A9CE641984AD}"/>
              </a:ext>
            </a:extLst>
          </p:cNvPr>
          <p:cNvSpPr/>
          <p:nvPr/>
        </p:nvSpPr>
        <p:spPr>
          <a:xfrm>
            <a:off x="1077486"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3F572EE-9B99-71B9-2BB2-58ADE3D1043E}"/>
              </a:ext>
            </a:extLst>
          </p:cNvPr>
          <p:cNvSpPr/>
          <p:nvPr/>
        </p:nvSpPr>
        <p:spPr>
          <a:xfrm>
            <a:off x="1077486"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F09D232E-2F90-5980-542E-E661B012503D}"/>
              </a:ext>
            </a:extLst>
          </p:cNvPr>
          <p:cNvSpPr/>
          <p:nvPr/>
        </p:nvSpPr>
        <p:spPr>
          <a:xfrm>
            <a:off x="1077486"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945FE10-B9AE-2285-28F8-E07FC0B00E9B}"/>
              </a:ext>
            </a:extLst>
          </p:cNvPr>
          <p:cNvSpPr/>
          <p:nvPr/>
        </p:nvSpPr>
        <p:spPr>
          <a:xfrm>
            <a:off x="5255223" y="2467778"/>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34F861E8-D462-CBAF-0A14-BB52DE5514C3}"/>
              </a:ext>
            </a:extLst>
          </p:cNvPr>
          <p:cNvSpPr/>
          <p:nvPr/>
        </p:nvSpPr>
        <p:spPr>
          <a:xfrm>
            <a:off x="5255223"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31EEEF07-6DB8-B05D-08AE-13890AE93218}"/>
              </a:ext>
            </a:extLst>
          </p:cNvPr>
          <p:cNvSpPr/>
          <p:nvPr/>
        </p:nvSpPr>
        <p:spPr>
          <a:xfrm>
            <a:off x="5255223"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FDC14661-2A73-25EF-AAB1-624812E4A04F}"/>
              </a:ext>
            </a:extLst>
          </p:cNvPr>
          <p:cNvSpPr/>
          <p:nvPr/>
        </p:nvSpPr>
        <p:spPr>
          <a:xfrm>
            <a:off x="5255223"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フリーフォーム: 図形 7">
            <a:extLst>
              <a:ext uri="{FF2B5EF4-FFF2-40B4-BE49-F238E27FC236}">
                <a16:creationId xmlns:a16="http://schemas.microsoft.com/office/drawing/2014/main" id="{30F55054-1D81-8AC5-4933-0BBF98EF2615}"/>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9" name="四角形: メモ 8">
            <a:extLst>
              <a:ext uri="{FF2B5EF4-FFF2-40B4-BE49-F238E27FC236}">
                <a16:creationId xmlns:a16="http://schemas.microsoft.com/office/drawing/2014/main" id="{B2C46C0A-D0D9-C173-7A01-AE92EB66B2AF}"/>
              </a:ext>
            </a:extLst>
          </p:cNvPr>
          <p:cNvSpPr/>
          <p:nvPr/>
        </p:nvSpPr>
        <p:spPr>
          <a:xfrm>
            <a:off x="8413035" y="1244571"/>
            <a:ext cx="1412324" cy="534370"/>
          </a:xfrm>
          <a:prstGeom prst="foldedCorner">
            <a:avLst/>
          </a:prstGeom>
          <a:solidFill>
            <a:srgbClr val="FFFF00"/>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dirty="0">
                <a:solidFill>
                  <a:srgbClr val="575757"/>
                </a:solidFill>
                <a:latin typeface="Meiryo UI" panose="020B0604030504040204" pitchFamily="50" charset="-128"/>
                <a:ea typeface="Meiryo UI" panose="020B0604030504040204" pitchFamily="50" charset="-128"/>
              </a:rPr>
              <a:t>コンソーシアムの場合、各社毎にスライド作成</a:t>
            </a:r>
            <a:endParaRPr kumimoji="1" lang="en-US" altLang="ja-JP" sz="1050" dirty="0">
              <a:solidFill>
                <a:srgbClr val="575757"/>
              </a:solidFill>
              <a:latin typeface="Meiryo UI" panose="020B0604030504040204" pitchFamily="50" charset="-128"/>
              <a:ea typeface="Meiryo UI" panose="020B0604030504040204" pitchFamily="50" charset="-128"/>
            </a:endParaRPr>
          </a:p>
          <a:p>
            <a:pPr algn="ctr" defTabSz="742950"/>
            <a:r>
              <a:rPr kumimoji="1" lang="ja-JP" altLang="en-US" sz="1050" b="1" dirty="0">
                <a:solidFill>
                  <a:srgbClr val="575757"/>
                </a:solidFill>
                <a:latin typeface="Meiryo UI" panose="020B0604030504040204" pitchFamily="50" charset="-128"/>
                <a:ea typeface="Meiryo UI" panose="020B0604030504040204" pitchFamily="50" charset="-128"/>
              </a:rPr>
              <a:t>（株式会社</a:t>
            </a:r>
            <a:r>
              <a:rPr kumimoji="1" lang="en-US" altLang="ja-JP" sz="1050" b="1" dirty="0">
                <a:solidFill>
                  <a:srgbClr val="575757"/>
                </a:solidFill>
                <a:latin typeface="Meiryo UI" panose="020B0604030504040204" pitchFamily="50" charset="-128"/>
                <a:ea typeface="Meiryo UI" panose="020B0604030504040204" pitchFamily="50" charset="-128"/>
              </a:rPr>
              <a:t>XXXX</a:t>
            </a:r>
            <a:r>
              <a:rPr kumimoji="1" lang="ja-JP" altLang="en-US" sz="1050" b="1" dirty="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7201469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1_１">
  <a:themeElements>
    <a:clrScheme name="ユーザー定義 1">
      <a:dk1>
        <a:sysClr val="windowText" lastClr="000000"/>
      </a:dk1>
      <a:lt1>
        <a:sysClr val="window" lastClr="FFFFFF"/>
      </a:lt1>
      <a:dk2>
        <a:srgbClr val="505046"/>
      </a:dk2>
      <a:lt2>
        <a:srgbClr val="EEECE1"/>
      </a:lt2>
      <a:accent1>
        <a:srgbClr val="F08300"/>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04ABFB2F5853E45A5E1E8359479D2F5" ma:contentTypeVersion="15" ma:contentTypeDescription="新しいドキュメントを作成します。" ma:contentTypeScope="" ma:versionID="0844fa9ee4f215509cfac5e132cd0259">
  <xsd:schema xmlns:xsd="http://www.w3.org/2001/XMLSchema" xmlns:xs="http://www.w3.org/2001/XMLSchema" xmlns:p="http://schemas.microsoft.com/office/2006/metadata/properties" xmlns:ns2="70733d66-83d5-48d3-890d-bf0e05cb915a" xmlns:ns3="e21df260-52e9-4da6-a72a-d9dfb1f5556b" targetNamespace="http://schemas.microsoft.com/office/2006/metadata/properties" ma:root="true" ma:fieldsID="e96c62d4fba89e047cbdb347ca501129" ns2:_="" ns3:_="">
    <xsd:import namespace="70733d66-83d5-48d3-890d-bf0e05cb915a"/>
    <xsd:import namespace="e21df260-52e9-4da6-a72a-d9dfb1f5556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733d66-83d5-48d3-890d-bf0e05cb91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6ebeabc6-1c0c-4751-aeab-3e30fad09a76"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21df260-52e9-4da6-a72a-d9dfb1f5556b" elementFormDefault="qualified">
    <xsd:import namespace="http://schemas.microsoft.com/office/2006/documentManagement/types"/>
    <xsd:import namespace="http://schemas.microsoft.com/office/infopath/2007/PartnerControls"/>
    <xsd:element name="SharedWithUsers" ma:index="11"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共有相手の詳細情報" ma:internalName="SharedWithDetails" ma:readOnly="true">
      <xsd:simpleType>
        <xsd:restriction base="dms:Note">
          <xsd:maxLength value="255"/>
        </xsd:restriction>
      </xsd:simpleType>
    </xsd:element>
    <xsd:element name="TaxCatchAll" ma:index="15" nillable="true" ma:displayName="Taxonomy Catch All Column" ma:hidden="true" ma:list="{15ae60ca-091e-4d95-8883-a0ee69a312d9}" ma:internalName="TaxCatchAll" ma:showField="CatchAllData" ma:web="e21df260-52e9-4da6-a72a-d9dfb1f555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21df260-52e9-4da6-a72a-d9dfb1f5556b" xsi:nil="true"/>
    <lcf76f155ced4ddcb4097134ff3c332f xmlns="70733d66-83d5-48d3-890d-bf0e05cb915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5BEDD66-E5CE-4EC8-B4BF-8C3A9D2AFA32}">
  <ds:schemaRefs>
    <ds:schemaRef ds:uri="http://schemas.microsoft.com/sharepoint/v3/contenttype/forms"/>
  </ds:schemaRefs>
</ds:datastoreItem>
</file>

<file path=customXml/itemProps2.xml><?xml version="1.0" encoding="utf-8"?>
<ds:datastoreItem xmlns:ds="http://schemas.openxmlformats.org/officeDocument/2006/customXml" ds:itemID="{2ADD5289-D2D0-47E5-AAEF-13520E8005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733d66-83d5-48d3-890d-bf0e05cb915a"/>
    <ds:schemaRef ds:uri="e21df260-52e9-4da6-a72a-d9dfb1f555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6E4B318-D13B-47A6-8E74-5B8EFC3EBDD1}">
  <ds:schemaRefs>
    <ds:schemaRef ds:uri="http://schemas.microsoft.com/office/2006/documentManagement/types"/>
    <ds:schemaRef ds:uri="http://purl.org/dc/elements/1.1/"/>
    <ds:schemaRef ds:uri="http://schemas.microsoft.com/office/2006/metadata/properties"/>
    <ds:schemaRef ds:uri="http://purl.org/dc/terms/"/>
    <ds:schemaRef ds:uri="70733d66-83d5-48d3-890d-bf0e05cb915a"/>
    <ds:schemaRef ds:uri="http://schemas.microsoft.com/office/infopath/2007/PartnerControls"/>
    <ds:schemaRef ds:uri="http://schemas.openxmlformats.org/package/2006/metadata/core-properties"/>
    <ds:schemaRef ds:uri="e21df260-52e9-4da6-a72a-d9dfb1f5556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4450</Words>
  <Application>Microsoft Office PowerPoint</Application>
  <PresentationFormat>A4 210 x 297 mm</PresentationFormat>
  <Paragraphs>765</Paragraphs>
  <Slides>28</Slides>
  <Notes>0</Notes>
  <HiddenSlides>0</HiddenSlides>
  <MMClips>0</MMClips>
  <ScaleCrop>false</ScaleCrop>
  <HeadingPairs>
    <vt:vector size="10"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37" baseType="lpstr">
      <vt:lpstr>Meiryo UI</vt:lpstr>
      <vt:lpstr>Yu Gothic UI</vt:lpstr>
      <vt:lpstr>Arial</vt:lpstr>
      <vt:lpstr>EYInterstate</vt:lpstr>
      <vt:lpstr>Trebuchet MS</vt:lpstr>
      <vt:lpstr>Wingdings</vt:lpstr>
      <vt:lpstr>1_１</vt:lpstr>
      <vt:lpstr>think-cellスライド</vt:lpstr>
      <vt:lpstr>PowerPoint プレゼンテーション</vt:lpstr>
      <vt:lpstr>PowerPoint プレゼンテーション</vt:lpstr>
      <vt:lpstr>成長投資計画書</vt:lpstr>
      <vt:lpstr>誓約事項</vt:lpstr>
      <vt:lpstr>PowerPoint プレゼンテーション</vt:lpstr>
      <vt:lpstr>PowerPoint プレゼンテーション</vt:lpstr>
      <vt:lpstr>1.長期成長ビジョン</vt:lpstr>
      <vt:lpstr>2.現状分析の状況：外部環境</vt:lpstr>
      <vt:lpstr>3.現状分析の状況：内部環境</vt:lpstr>
      <vt:lpstr>4.事業戦略</vt:lpstr>
      <vt:lpstr>5.推進体制</vt:lpstr>
      <vt:lpstr>PowerPoint プレゼンテーション</vt:lpstr>
      <vt:lpstr>１.補助事業の概要</vt:lpstr>
      <vt:lpstr>２.先進性・成長性／製品・生産方式等の優位性確保</vt:lpstr>
      <vt:lpstr>２.先進性・成長性／労働生産性向上の見込み</vt:lpstr>
      <vt:lpstr>２.先進性・成長性／売上向上の見込み</vt:lpstr>
      <vt:lpstr>２.先進性・成長性／売上向上の見込み</vt:lpstr>
      <vt:lpstr>３.地域への波及効果／賃上げ計画</vt:lpstr>
      <vt:lpstr>３.地域への波及効果／参加企業や地域企業への波及効果</vt:lpstr>
      <vt:lpstr>３.地域への波及効果／参加企業や地域企業への波及効果</vt:lpstr>
      <vt:lpstr>４.大規模投資・費用対効果／投資の規模</vt:lpstr>
      <vt:lpstr>４.大規模投資・費用対効果／費用対効果</vt:lpstr>
      <vt:lpstr>４.大規模投資・費用対効果／補助事業による行動変容への寄与</vt:lpstr>
      <vt:lpstr>５.実現可能性／実施体制1/2</vt:lpstr>
      <vt:lpstr>５.実現可能性／実施体制2/2</vt:lpstr>
      <vt:lpstr>５.実現可能性／スケジュール</vt:lpstr>
      <vt:lpstr>５.実現可能性／実施上の課題</vt:lpstr>
      <vt:lpstr>５.実現可能性／製品・サービスの市場分析</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2025-07-25T06:22:39Z</dcterms:created>
  <dcterms:modified xsi:type="dcterms:W3CDTF">2025-07-25T06:29:30Z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0x010100D04ABFB2F5853E45A5E1E8359479D2F5</vt:lpwstr>
  </property>
  <property fmtid="{D5CDD505-2E9C-101B-9397-08002B2CF9AE}" pid="3" name="MediaServiceImageTags">
    <vt:lpwstr/>
  </property>
</Properties>
</file>