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5.xml" ContentType="application/vnd.openxmlformats-officedocument.theme+xml"/>
  <Override PartName="/ppt/theme/theme4.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ppt/theme/theme1.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tags/tag7.xml" ContentType="application/vnd.openxmlformats-officedocument.presentationml.tags+xml"/>
  <Override PartName="/ppt/tags/tag6.xml" ContentType="application/vnd.openxmlformats-officedocument.presentationml.tags+xml"/>
  <Override PartName="/ppt/tags/tag5.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tags/tag1.xml" ContentType="application/vnd.openxmlformats-officedocument.presentationml.tags+xml"/>
  <Override PartName="/ppt/tags/tag8.xml" ContentType="application/vnd.openxmlformats-officedocument.presentationml.tags+xml"/>
  <Override PartName="/ppt/revisionInfo.xml" ContentType="application/vnd.ms-powerpoint.revisioninfo+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11.xml" ContentType="application/vnd.openxmlformats-officedocument.presentationml.tag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20" r:id="rId1"/>
    <p:sldMasterId id="2147485126" r:id="rId2"/>
    <p:sldMasterId id="2147485147" r:id="rId3"/>
  </p:sldMasterIdLst>
  <p:notesMasterIdLst>
    <p:notesMasterId r:id="rId32"/>
  </p:notesMasterIdLst>
  <p:handoutMasterIdLst>
    <p:handoutMasterId r:id="rId33"/>
  </p:handoutMasterIdLst>
  <p:sldIdLst>
    <p:sldId id="2145705357" r:id="rId4"/>
    <p:sldId id="2145705413" r:id="rId5"/>
    <p:sldId id="2145705414" r:id="rId6"/>
    <p:sldId id="2145705305" r:id="rId7"/>
    <p:sldId id="2145705415" r:id="rId8"/>
    <p:sldId id="267" r:id="rId9"/>
    <p:sldId id="2145705353" r:id="rId10"/>
    <p:sldId id="2145705384" r:id="rId11"/>
    <p:sldId id="2145705291" r:id="rId12"/>
    <p:sldId id="2145705416" r:id="rId13"/>
    <p:sldId id="2145705315" r:id="rId14"/>
    <p:sldId id="2145705318" r:id="rId15"/>
    <p:sldId id="2145705334" r:id="rId16"/>
    <p:sldId id="2145705360" r:id="rId17"/>
    <p:sldId id="2145705412" r:id="rId18"/>
    <p:sldId id="2145705404" r:id="rId19"/>
    <p:sldId id="2145705359" r:id="rId20"/>
    <p:sldId id="2145705323" r:id="rId21"/>
    <p:sldId id="2145705406" r:id="rId22"/>
    <p:sldId id="2145705364" r:id="rId23"/>
    <p:sldId id="2145705338" r:id="rId24"/>
    <p:sldId id="2145705408" r:id="rId25"/>
    <p:sldId id="2145705337" r:id="rId26"/>
    <p:sldId id="2145705417" r:id="rId27"/>
    <p:sldId id="2145705341" r:id="rId28"/>
    <p:sldId id="2145705351" r:id="rId29"/>
    <p:sldId id="2145705342" r:id="rId30"/>
    <p:sldId id="2145705410" r:id="rId31"/>
  </p:sldIdLst>
  <p:sldSz cx="9906000" cy="6858000" type="A4"/>
  <p:notesSz cx="6735763" cy="9866313"/>
  <p:custShowLst>
    <p:custShow name="Format Guide Workshop" id="0">
      <p:sldLst/>
    </p:custShow>
  </p:custShowLst>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B03176F7-FD0E-4D45-98BD-00A3B3CA74BA}">
          <p14:sldIdLst>
            <p14:sldId id="2145705357"/>
          </p14:sldIdLst>
        </p14:section>
        <p14:section name="タイトルなしのセクション" id="{1FEC251B-ADC6-4D31-9D6D-72D6C2C14C54}">
          <p14:sldIdLst>
            <p14:sldId id="2145705413"/>
            <p14:sldId id="2145705414"/>
            <p14:sldId id="2145705305"/>
            <p14:sldId id="2145705415"/>
            <p14:sldId id="267"/>
            <p14:sldId id="2145705353"/>
            <p14:sldId id="2145705384"/>
            <p14:sldId id="2145705291"/>
            <p14:sldId id="2145705416"/>
            <p14:sldId id="2145705315"/>
            <p14:sldId id="2145705318"/>
            <p14:sldId id="2145705334"/>
            <p14:sldId id="2145705360"/>
            <p14:sldId id="2145705412"/>
            <p14:sldId id="2145705404"/>
            <p14:sldId id="2145705359"/>
            <p14:sldId id="2145705323"/>
            <p14:sldId id="2145705406"/>
            <p14:sldId id="2145705364"/>
            <p14:sldId id="2145705338"/>
            <p14:sldId id="2145705408"/>
            <p14:sldId id="2145705337"/>
            <p14:sldId id="2145705417"/>
            <p14:sldId id="2145705341"/>
            <p14:sldId id="2145705351"/>
            <p14:sldId id="2145705342"/>
            <p14:sldId id="2145705410"/>
          </p14:sldIdLst>
        </p14:section>
      </p14:sectionLst>
    </p:ext>
    <p:ext uri="{EFAFB233-063F-42B5-8137-9DF3F51BA10A}">
      <p15:sldGuideLst xmlns:p15="http://schemas.microsoft.com/office/powerpoint/2012/main">
        <p15:guide id="1" orient="horz" pos="4320"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AFE8FA"/>
    <a:srgbClr val="1160FF"/>
    <a:srgbClr val="DBEEF4"/>
    <a:srgbClr val="0041C4"/>
    <a:srgbClr val="3F7FFF"/>
    <a:srgbClr val="F2F2F2"/>
    <a:srgbClr val="FFFFFF"/>
    <a:srgbClr val="FFBD47"/>
    <a:srgbClr val="FF9E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188A70-39EC-450C-9846-592FE857503C}" v="83" dt="2025-07-25T06:07:20.1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684" y="60"/>
      </p:cViewPr>
      <p:guideLst>
        <p:guide orient="horz" pos="4320"/>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tags" Target="tags/tag1.xml"/><Relationship Id="rId42" Type="http://schemas.openxmlformats.org/officeDocument/2006/relationships/customXml" Target="../customXml/item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ustomXml" Target="../customXml/item3.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commentAuthors" Target="commentAuthors.xml"/><Relationship Id="rId43" Type="http://schemas.openxmlformats.org/officeDocument/2006/relationships/customXml" Target="../customXml/item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3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7/25/2025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7/25/2025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41787028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rgbClr val="002060"/>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Box 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511875" y="2851842"/>
            <a:ext cx="4014858" cy="778597"/>
          </a:xfr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ntents_1">
    <p:spTree>
      <p:nvGrpSpPr>
        <p:cNvPr id="1" name=""/>
        <p:cNvGrpSpPr/>
        <p:nvPr/>
      </p:nvGrpSpPr>
      <p:grpSpPr>
        <a:xfrm>
          <a:off x="0" y="0"/>
          <a:ext cx="0" cy="0"/>
          <a:chOff x="0" y="0"/>
          <a:chExt cx="0" cy="0"/>
        </a:xfrm>
      </p:grpSpPr>
      <p:sp>
        <p:nvSpPr>
          <p:cNvPr id="8" name="テキスト プレースホルダー 8">
            <a:extLst>
              <a:ext uri="{FF2B5EF4-FFF2-40B4-BE49-F238E27FC236}">
                <a16:creationId xmlns:a16="http://schemas.microsoft.com/office/drawing/2014/main" id="{3047549C-A2DE-4746-BF9F-6DB62DBCAD74}"/>
              </a:ext>
            </a:extLst>
          </p:cNvPr>
          <p:cNvSpPr>
            <a:spLocks noGrp="1"/>
          </p:cNvSpPr>
          <p:nvPr>
            <p:ph type="body" sz="quarter" idx="10" hasCustomPrompt="1"/>
          </p:nvPr>
        </p:nvSpPr>
        <p:spPr>
          <a:xfrm>
            <a:off x="517653" y="489549"/>
            <a:ext cx="8870694" cy="947420"/>
          </a:xfrm>
          <a:prstGeom prst="rect">
            <a:avLst/>
          </a:prstGeom>
        </p:spPr>
        <p:txBody>
          <a:bodyPr lIns="0" tIns="0" rIns="0" bIns="0" anchor="ctr"/>
          <a:lstStyle>
            <a:lvl1pPr marL="0" indent="0">
              <a:spcBef>
                <a:spcPts val="0"/>
              </a:spcBef>
              <a:buNone/>
              <a:defRPr sz="2177" baseline="0">
                <a:latin typeface="EYInterstate" panose="02000503020000020004" pitchFamily="2" charset="0"/>
                <a:ea typeface="Meiryo UI" panose="020B0604030504040204" pitchFamily="50" charset="-128"/>
              </a:defRPr>
            </a:lvl1pPr>
          </a:lstStyle>
          <a:p>
            <a:pPr lvl="0"/>
            <a:r>
              <a:rPr kumimoji="1" lang="ja-JP" altLang="en-US"/>
              <a:t>目次タイトル</a:t>
            </a:r>
          </a:p>
        </p:txBody>
      </p:sp>
      <p:sp>
        <p:nvSpPr>
          <p:cNvPr id="10" name="Text Placeholder 5">
            <a:extLst>
              <a:ext uri="{FF2B5EF4-FFF2-40B4-BE49-F238E27FC236}">
                <a16:creationId xmlns:a16="http://schemas.microsoft.com/office/drawing/2014/main" id="{C4B74ED8-7086-4A54-B270-B1BD6A904AF4}"/>
              </a:ext>
            </a:extLst>
          </p:cNvPr>
          <p:cNvSpPr txBox="1">
            <a:spLocks/>
          </p:cNvSpPr>
          <p:nvPr userDrawn="1"/>
        </p:nvSpPr>
        <p:spPr>
          <a:xfrm>
            <a:off x="0" y="0"/>
            <a:ext cx="133397" cy="6858000"/>
          </a:xfrm>
          <a:prstGeom prst="rect">
            <a:avLst/>
          </a:prstGeom>
          <a:solidFill>
            <a:schemeClr val="accent3"/>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
        <p:nvSpPr>
          <p:cNvPr id="11" name="Text Placeholder 5">
            <a:extLst>
              <a:ext uri="{FF2B5EF4-FFF2-40B4-BE49-F238E27FC236}">
                <a16:creationId xmlns:a16="http://schemas.microsoft.com/office/drawing/2014/main" id="{5D5B1ABD-1229-40A2-8117-7525D9DCAC29}"/>
              </a:ext>
            </a:extLst>
          </p:cNvPr>
          <p:cNvSpPr txBox="1">
            <a:spLocks/>
          </p:cNvSpPr>
          <p:nvPr userDrawn="1"/>
        </p:nvSpPr>
        <p:spPr>
          <a:xfrm>
            <a:off x="-192" y="490997"/>
            <a:ext cx="133397" cy="946899"/>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Tree>
    <p:extLst>
      <p:ext uri="{BB962C8B-B14F-4D97-AF65-F5344CB8AC3E}">
        <p14:creationId xmlns:p14="http://schemas.microsoft.com/office/powerpoint/2010/main" val="542423132"/>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ntents_2">
    <p:spTree>
      <p:nvGrpSpPr>
        <p:cNvPr id="1" name=""/>
        <p:cNvGrpSpPr/>
        <p:nvPr/>
      </p:nvGrpSpPr>
      <p:grpSpPr>
        <a:xfrm>
          <a:off x="0" y="0"/>
          <a:ext cx="0" cy="0"/>
          <a:chOff x="0" y="0"/>
          <a:chExt cx="0" cy="0"/>
        </a:xfrm>
      </p:grpSpPr>
      <p:sp>
        <p:nvSpPr>
          <p:cNvPr id="5" name="テキスト プレースホルダー 8">
            <a:extLst>
              <a:ext uri="{FF2B5EF4-FFF2-40B4-BE49-F238E27FC236}">
                <a16:creationId xmlns:a16="http://schemas.microsoft.com/office/drawing/2014/main" id="{E10CC9BF-76D7-4993-AC4F-E5AD684F1EBE}"/>
              </a:ext>
            </a:extLst>
          </p:cNvPr>
          <p:cNvSpPr>
            <a:spLocks noGrp="1"/>
          </p:cNvSpPr>
          <p:nvPr>
            <p:ph type="body" sz="quarter" idx="10" hasCustomPrompt="1"/>
          </p:nvPr>
        </p:nvSpPr>
        <p:spPr>
          <a:xfrm>
            <a:off x="797242" y="489549"/>
            <a:ext cx="8591105" cy="947420"/>
          </a:xfrm>
          <a:prstGeom prst="rect">
            <a:avLst/>
          </a:prstGeom>
        </p:spPr>
        <p:txBody>
          <a:bodyPr lIns="0" tIns="0" rIns="0" bIns="0" anchor="ctr"/>
          <a:lstStyle>
            <a:lvl1pPr marL="0" indent="0">
              <a:spcBef>
                <a:spcPts val="0"/>
              </a:spcBef>
              <a:buNone/>
              <a:defRPr sz="2177" baseline="0">
                <a:latin typeface="EYInterstate" panose="02000503020000020004" pitchFamily="2" charset="0"/>
                <a:ea typeface="Meiryo UI" panose="020B0604030504040204" pitchFamily="50" charset="-128"/>
              </a:defRPr>
            </a:lvl1pPr>
          </a:lstStyle>
          <a:p>
            <a:pPr lvl="0"/>
            <a:r>
              <a:rPr kumimoji="1" lang="ja-JP" altLang="en-US"/>
              <a:t>目次タイトル</a:t>
            </a:r>
          </a:p>
        </p:txBody>
      </p:sp>
      <p:sp>
        <p:nvSpPr>
          <p:cNvPr id="4" name="Text Placeholder 5">
            <a:extLst>
              <a:ext uri="{FF2B5EF4-FFF2-40B4-BE49-F238E27FC236}">
                <a16:creationId xmlns:a16="http://schemas.microsoft.com/office/drawing/2014/main" id="{DE62A711-1482-4192-9F96-3DE6344705C9}"/>
              </a:ext>
            </a:extLst>
          </p:cNvPr>
          <p:cNvSpPr txBox="1">
            <a:spLocks/>
          </p:cNvSpPr>
          <p:nvPr userDrawn="1"/>
        </p:nvSpPr>
        <p:spPr>
          <a:xfrm>
            <a:off x="-192" y="490997"/>
            <a:ext cx="517845" cy="946899"/>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Tree>
    <p:extLst>
      <p:ext uri="{BB962C8B-B14F-4D97-AF65-F5344CB8AC3E}">
        <p14:creationId xmlns:p14="http://schemas.microsoft.com/office/powerpoint/2010/main" val="3011056212"/>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Divider_1">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AFB739-4EFB-4021-B261-1BEC68EA7CE3}"/>
              </a:ext>
            </a:extLst>
          </p:cNvPr>
          <p:cNvSpPr>
            <a:spLocks noGrp="1"/>
          </p:cNvSpPr>
          <p:nvPr>
            <p:ph type="title" hasCustomPrompt="1"/>
          </p:nvPr>
        </p:nvSpPr>
        <p:spPr>
          <a:xfrm>
            <a:off x="3567690" y="2565465"/>
            <a:ext cx="5820657" cy="1687783"/>
          </a:xfrm>
          <a:prstGeom prst="rect">
            <a:avLst/>
          </a:prstGeom>
        </p:spPr>
        <p:txBody>
          <a:bodyPr lIns="0" tIns="0" rIns="0" bIns="0" anchor="b"/>
          <a:lstStyle>
            <a:lvl1pPr>
              <a:lnSpc>
                <a:spcPct val="120000"/>
              </a:lnSpc>
              <a:defRPr sz="3265" b="0" spc="18" baseline="0">
                <a:solidFill>
                  <a:schemeClr val="tx2"/>
                </a:solidFill>
                <a:latin typeface="EYInterstate" panose="02000503020000020004" pitchFamily="2" charset="0"/>
                <a:ea typeface="Meiryo UI" panose="020B0604030504040204" pitchFamily="50" charset="-128"/>
              </a:defRPr>
            </a:lvl1pPr>
          </a:lstStyle>
          <a:p>
            <a:r>
              <a:rPr kumimoji="1" lang="ja-JP" altLang="en-US"/>
              <a:t>章タイトル</a:t>
            </a:r>
          </a:p>
        </p:txBody>
      </p:sp>
    </p:spTree>
    <p:extLst>
      <p:ext uri="{BB962C8B-B14F-4D97-AF65-F5344CB8AC3E}">
        <p14:creationId xmlns:p14="http://schemas.microsoft.com/office/powerpoint/2010/main" val="39183555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Divider_2">
    <p:spTree>
      <p:nvGrpSpPr>
        <p:cNvPr id="1" name=""/>
        <p:cNvGrpSpPr/>
        <p:nvPr/>
      </p:nvGrpSpPr>
      <p:grpSpPr>
        <a:xfrm>
          <a:off x="0" y="0"/>
          <a:ext cx="0" cy="0"/>
          <a:chOff x="0" y="0"/>
          <a:chExt cx="0" cy="0"/>
        </a:xfrm>
      </p:grpSpPr>
      <p:sp>
        <p:nvSpPr>
          <p:cNvPr id="3" name="Freeform 6">
            <a:extLst>
              <a:ext uri="{FF2B5EF4-FFF2-40B4-BE49-F238E27FC236}">
                <a16:creationId xmlns:a16="http://schemas.microsoft.com/office/drawing/2014/main" id="{EB964AD3-5C01-4342-859A-2B289C169223}"/>
              </a:ext>
            </a:extLst>
          </p:cNvPr>
          <p:cNvSpPr>
            <a:spLocks/>
          </p:cNvSpPr>
          <p:nvPr/>
        </p:nvSpPr>
        <p:spPr bwMode="gray">
          <a:xfrm>
            <a:off x="0" y="0"/>
            <a:ext cx="5412098" cy="4692758"/>
          </a:xfrm>
          <a:custGeom>
            <a:avLst/>
            <a:gdLst>
              <a:gd name="connsiteX0" fmla="*/ 0 w 10000"/>
              <a:gd name="connsiteY0" fmla="*/ 0 h 10000"/>
              <a:gd name="connsiteX1" fmla="*/ 10000 w 10000"/>
              <a:gd name="connsiteY1" fmla="*/ 0 h 10000"/>
              <a:gd name="connsiteX2" fmla="*/ 10000 w 10000"/>
              <a:gd name="connsiteY2" fmla="*/ 8019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8019"/>
                </a:lnTo>
                <a:lnTo>
                  <a:pt x="0" y="10000"/>
                </a:lnTo>
                <a:lnTo>
                  <a:pt x="0" y="0"/>
                </a:lnTo>
                <a:close/>
              </a:path>
            </a:pathLst>
          </a:custGeom>
          <a:solidFill>
            <a:schemeClr val="accent2">
              <a:alpha val="90000"/>
            </a:schemeClr>
          </a:solidFill>
          <a:ln w="9525">
            <a:noFill/>
            <a:round/>
            <a:headEnd/>
            <a:tailEnd/>
          </a:ln>
          <a:effectLst/>
        </p:spPr>
        <p:txBody>
          <a:bodyPr vert="horz" wrap="square" lIns="91440" tIns="45720" rIns="91440" bIns="45720" numCol="1" anchor="t" anchorCtr="0" compatLnSpc="1">
            <a:prstTxWarp prst="textNoShape">
              <a:avLst/>
            </a:prstTxWarp>
          </a:bodyPr>
          <a:lstStyle/>
          <a:p>
            <a:endParaRPr lang="en-GB" sz="900">
              <a:solidFill>
                <a:schemeClr val="bg1"/>
              </a:solidFill>
            </a:endParaRPr>
          </a:p>
        </p:txBody>
      </p:sp>
      <p:sp>
        <p:nvSpPr>
          <p:cNvPr id="5" name="タイトル 4">
            <a:extLst>
              <a:ext uri="{FF2B5EF4-FFF2-40B4-BE49-F238E27FC236}">
                <a16:creationId xmlns:a16="http://schemas.microsoft.com/office/drawing/2014/main" id="{11F351C6-F573-4213-828B-01A88AFD0825}"/>
              </a:ext>
            </a:extLst>
          </p:cNvPr>
          <p:cNvSpPr>
            <a:spLocks noGrp="1"/>
          </p:cNvSpPr>
          <p:nvPr>
            <p:ph type="title" hasCustomPrompt="1"/>
          </p:nvPr>
        </p:nvSpPr>
        <p:spPr>
          <a:xfrm>
            <a:off x="517654" y="1063379"/>
            <a:ext cx="4453834" cy="2125680"/>
          </a:xfrm>
          <a:prstGeom prst="rect">
            <a:avLst/>
          </a:prstGeom>
        </p:spPr>
        <p:txBody>
          <a:bodyPr lIns="0" tIns="0" rIns="0" bIns="0"/>
          <a:lstStyle>
            <a:lvl1pPr>
              <a:lnSpc>
                <a:spcPct val="120000"/>
              </a:lnSpc>
              <a:defRPr sz="3265" b="0" spc="18" baseline="0">
                <a:solidFill>
                  <a:schemeClr val="tx2"/>
                </a:solidFill>
                <a:latin typeface="EYInterstate" panose="02000503020000020004" pitchFamily="2" charset="0"/>
                <a:ea typeface="Meiryo UI" panose="020B0604030504040204" pitchFamily="50" charset="-128"/>
              </a:defRPr>
            </a:lvl1pPr>
          </a:lstStyle>
          <a:p>
            <a:r>
              <a:rPr kumimoji="1" lang="ja-JP" altLang="en-US"/>
              <a:t>章タイトル</a:t>
            </a:r>
          </a:p>
        </p:txBody>
      </p:sp>
    </p:spTree>
    <p:extLst>
      <p:ext uri="{BB962C8B-B14F-4D97-AF65-F5344CB8AC3E}">
        <p14:creationId xmlns:p14="http://schemas.microsoft.com/office/powerpoint/2010/main" val="38998344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Divider_3">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C60F6E-79E1-42FD-816F-62E1118C41B5}"/>
              </a:ext>
            </a:extLst>
          </p:cNvPr>
          <p:cNvSpPr>
            <a:spLocks noGrp="1"/>
          </p:cNvSpPr>
          <p:nvPr>
            <p:ph type="title" hasCustomPrompt="1"/>
          </p:nvPr>
        </p:nvSpPr>
        <p:spPr>
          <a:xfrm>
            <a:off x="517653" y="2883822"/>
            <a:ext cx="8870694" cy="1090492"/>
          </a:xfrm>
          <a:prstGeom prst="rect">
            <a:avLst/>
          </a:prstGeom>
        </p:spPr>
        <p:txBody>
          <a:bodyPr lIns="0" tIns="0" rIns="0" bIns="0" anchor="ctr"/>
          <a:lstStyle>
            <a:lvl1pPr algn="l" fontAlgn="auto">
              <a:lnSpc>
                <a:spcPct val="100000"/>
              </a:lnSpc>
              <a:defRPr sz="3265" b="0" spc="18" baseline="0">
                <a:solidFill>
                  <a:schemeClr val="tx2"/>
                </a:solidFill>
                <a:latin typeface="EYInterstate" panose="02000503020000020004" pitchFamily="2" charset="0"/>
                <a:ea typeface="Meiryo UI" panose="020B0604030504040204" pitchFamily="50" charset="-128"/>
              </a:defRPr>
            </a:lvl1pPr>
          </a:lstStyle>
          <a:p>
            <a:r>
              <a:rPr kumimoji="1" lang="ja-JP" altLang="en-US"/>
              <a:t>章タイトル</a:t>
            </a:r>
          </a:p>
        </p:txBody>
      </p:sp>
      <p:sp>
        <p:nvSpPr>
          <p:cNvPr id="9" name="Text Placeholder 5">
            <a:extLst>
              <a:ext uri="{FF2B5EF4-FFF2-40B4-BE49-F238E27FC236}">
                <a16:creationId xmlns:a16="http://schemas.microsoft.com/office/drawing/2014/main" id="{3562A8C4-BFAC-45C1-97C1-1F49DF283F96}"/>
              </a:ext>
            </a:extLst>
          </p:cNvPr>
          <p:cNvSpPr txBox="1">
            <a:spLocks/>
          </p:cNvSpPr>
          <p:nvPr userDrawn="1"/>
        </p:nvSpPr>
        <p:spPr>
          <a:xfrm>
            <a:off x="0" y="0"/>
            <a:ext cx="133397" cy="6858000"/>
          </a:xfrm>
          <a:prstGeom prst="rect">
            <a:avLst/>
          </a:prstGeom>
          <a:solidFill>
            <a:schemeClr val="accent3"/>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
        <p:nvSpPr>
          <p:cNvPr id="10" name="Text Placeholder 5">
            <a:extLst>
              <a:ext uri="{FF2B5EF4-FFF2-40B4-BE49-F238E27FC236}">
                <a16:creationId xmlns:a16="http://schemas.microsoft.com/office/drawing/2014/main" id="{040CF0E0-7A6D-42BA-8CF9-9662BA9C1D75}"/>
              </a:ext>
            </a:extLst>
          </p:cNvPr>
          <p:cNvSpPr txBox="1">
            <a:spLocks/>
          </p:cNvSpPr>
          <p:nvPr userDrawn="1"/>
        </p:nvSpPr>
        <p:spPr>
          <a:xfrm>
            <a:off x="-192" y="2857809"/>
            <a:ext cx="133397" cy="1142809"/>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Tree>
    <p:extLst>
      <p:ext uri="{BB962C8B-B14F-4D97-AF65-F5344CB8AC3E}">
        <p14:creationId xmlns:p14="http://schemas.microsoft.com/office/powerpoint/2010/main" val="2955205099"/>
      </p:ext>
    </p:extLst>
  </p:cSld>
  <p:clrMapOvr>
    <a:masterClrMapping/>
  </p:clrMapOvr>
  <p:extLst>
    <p:ext uri="{DCECCB84-F9BA-43D5-87BE-67443E8EF086}">
      <p15:sldGuideLst xmlns:p15="http://schemas.microsoft.com/office/powerpoint/2012/main">
        <p15:guide id="1" orient="horz" pos="238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ivider_4">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174B109A-EDC3-45F0-8BBD-677FCDC83BEF}"/>
              </a:ext>
            </a:extLst>
          </p:cNvPr>
          <p:cNvSpPr>
            <a:spLocks noGrp="1"/>
          </p:cNvSpPr>
          <p:nvPr>
            <p:ph type="title" hasCustomPrompt="1"/>
          </p:nvPr>
        </p:nvSpPr>
        <p:spPr>
          <a:xfrm>
            <a:off x="806733" y="2883822"/>
            <a:ext cx="8581614" cy="1090492"/>
          </a:xfrm>
          <a:prstGeom prst="rect">
            <a:avLst/>
          </a:prstGeom>
        </p:spPr>
        <p:txBody>
          <a:bodyPr lIns="0" tIns="0" rIns="0" bIns="0" anchor="ctr"/>
          <a:lstStyle>
            <a:lvl1pPr algn="l" fontAlgn="auto">
              <a:lnSpc>
                <a:spcPct val="100000"/>
              </a:lnSpc>
              <a:defRPr sz="3265" b="0" spc="18" baseline="0">
                <a:solidFill>
                  <a:schemeClr val="tx2"/>
                </a:solidFill>
                <a:latin typeface="EYInterstate" panose="02000503020000020004" pitchFamily="2" charset="0"/>
                <a:ea typeface="Meiryo UI" panose="020B0604030504040204" pitchFamily="50" charset="-128"/>
              </a:defRPr>
            </a:lvl1pPr>
          </a:lstStyle>
          <a:p>
            <a:r>
              <a:rPr kumimoji="1" lang="ja-JP" altLang="en-US"/>
              <a:t>章タイトル</a:t>
            </a:r>
          </a:p>
        </p:txBody>
      </p:sp>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Tree>
    <p:extLst>
      <p:ext uri="{BB962C8B-B14F-4D97-AF65-F5344CB8AC3E}">
        <p14:creationId xmlns:p14="http://schemas.microsoft.com/office/powerpoint/2010/main" val="4058399946"/>
      </p:ext>
    </p:extLst>
  </p:cSld>
  <p:clrMapOvr>
    <a:masterClrMapping/>
  </p:clrMapOvr>
  <p:extLst>
    <p:ext uri="{DCECCB84-F9BA-43D5-87BE-67443E8EF086}">
      <p15:sldGuideLst xmlns:p15="http://schemas.microsoft.com/office/powerpoint/2012/main">
        <p15:guide id="1" orient="horz" pos="238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Divider_5">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36CB6367-CF8B-46B3-B9D2-1E441E1CAD05}"/>
              </a:ext>
            </a:extLst>
          </p:cNvPr>
          <p:cNvSpPr/>
          <p:nvPr userDrawn="1"/>
        </p:nvSpPr>
        <p:spPr>
          <a:xfrm>
            <a:off x="0" y="5371048"/>
            <a:ext cx="9906000" cy="998843"/>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7955" tIns="65303" rIns="97955" bIns="65303" numCol="1" spcCol="0" rtlCol="0" fromWordArt="0" anchor="ctr" anchorCtr="0" forceAA="0" compatLnSpc="1">
            <a:prstTxWarp prst="textNoShape">
              <a:avLst/>
            </a:prstTxWarp>
            <a:noAutofit/>
          </a:bodyPr>
          <a:lstStyle/>
          <a:p>
            <a:pPr algn="ctr"/>
            <a:endParaRPr kumimoji="1" lang="ja-JP" altLang="en-US" sz="1088" err="1">
              <a:solidFill>
                <a:schemeClr val="tx2"/>
              </a:solidFill>
              <a:latin typeface="EYInterstate" panose="02000503020000020004" pitchFamily="2" charset="0"/>
              <a:ea typeface="ＭＳ Ｐゴシック" panose="020B0600070205080204" pitchFamily="50" charset="-128"/>
            </a:endParaRPr>
          </a:p>
        </p:txBody>
      </p:sp>
      <p:sp>
        <p:nvSpPr>
          <p:cNvPr id="7" name="タイトル 4">
            <a:extLst>
              <a:ext uri="{FF2B5EF4-FFF2-40B4-BE49-F238E27FC236}">
                <a16:creationId xmlns:a16="http://schemas.microsoft.com/office/drawing/2014/main" id="{E2D499C8-05EF-44B4-9799-87A11E4F6AC8}"/>
              </a:ext>
            </a:extLst>
          </p:cNvPr>
          <p:cNvSpPr>
            <a:spLocks noGrp="1"/>
          </p:cNvSpPr>
          <p:nvPr>
            <p:ph type="title" hasCustomPrompt="1"/>
          </p:nvPr>
        </p:nvSpPr>
        <p:spPr>
          <a:xfrm>
            <a:off x="2018273" y="5388901"/>
            <a:ext cx="7345460" cy="969471"/>
          </a:xfrm>
          <a:prstGeom prst="rect">
            <a:avLst/>
          </a:prstGeom>
        </p:spPr>
        <p:txBody>
          <a:bodyPr lIns="0" tIns="0" rIns="0" bIns="0" anchor="ctr"/>
          <a:lstStyle>
            <a:lvl1pPr>
              <a:defRPr sz="3265" b="0" spc="18" baseline="0">
                <a:solidFill>
                  <a:schemeClr val="bg1"/>
                </a:solidFill>
                <a:latin typeface="EYInterstate" panose="02000503020000020004" pitchFamily="2" charset="0"/>
                <a:ea typeface="Meiryo UI" panose="020B0604030504040204" pitchFamily="50" charset="-128"/>
              </a:defRPr>
            </a:lvl1pPr>
          </a:lstStyle>
          <a:p>
            <a:r>
              <a:rPr kumimoji="1" lang="ja-JP" altLang="en-US"/>
              <a:t>章タイトル</a:t>
            </a:r>
          </a:p>
        </p:txBody>
      </p:sp>
    </p:spTree>
    <p:extLst>
      <p:ext uri="{BB962C8B-B14F-4D97-AF65-F5344CB8AC3E}">
        <p14:creationId xmlns:p14="http://schemas.microsoft.com/office/powerpoint/2010/main" val="41502438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ontact_1">
    <p:spTree>
      <p:nvGrpSpPr>
        <p:cNvPr id="1" name=""/>
        <p:cNvGrpSpPr/>
        <p:nvPr/>
      </p:nvGrpSpPr>
      <p:grpSpPr>
        <a:xfrm>
          <a:off x="0" y="0"/>
          <a:ext cx="0" cy="0"/>
          <a:chOff x="0" y="0"/>
          <a:chExt cx="0" cy="0"/>
        </a:xfrm>
      </p:grpSpPr>
      <p:sp>
        <p:nvSpPr>
          <p:cNvPr id="4" name="Text Placeholder 5">
            <a:extLst>
              <a:ext uri="{FF2B5EF4-FFF2-40B4-BE49-F238E27FC236}">
                <a16:creationId xmlns:a16="http://schemas.microsoft.com/office/drawing/2014/main" id="{9C779E1E-E64A-4D07-8775-F5850E621024}"/>
              </a:ext>
            </a:extLst>
          </p:cNvPr>
          <p:cNvSpPr txBox="1">
            <a:spLocks/>
          </p:cNvSpPr>
          <p:nvPr userDrawn="1"/>
        </p:nvSpPr>
        <p:spPr>
          <a:xfrm>
            <a:off x="0" y="0"/>
            <a:ext cx="133397" cy="6858000"/>
          </a:xfrm>
          <a:prstGeom prst="rect">
            <a:avLst/>
          </a:prstGeom>
          <a:solidFill>
            <a:schemeClr val="accent3"/>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
        <p:nvSpPr>
          <p:cNvPr id="5" name="Text Placeholder 5">
            <a:extLst>
              <a:ext uri="{FF2B5EF4-FFF2-40B4-BE49-F238E27FC236}">
                <a16:creationId xmlns:a16="http://schemas.microsoft.com/office/drawing/2014/main" id="{21D9C66F-7F5D-40D1-9349-3BED7256F77F}"/>
              </a:ext>
            </a:extLst>
          </p:cNvPr>
          <p:cNvSpPr txBox="1">
            <a:spLocks/>
          </p:cNvSpPr>
          <p:nvPr userDrawn="1"/>
        </p:nvSpPr>
        <p:spPr>
          <a:xfrm>
            <a:off x="-13123" y="1436970"/>
            <a:ext cx="146328" cy="3984061"/>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
        <p:nvSpPr>
          <p:cNvPr id="6" name="タイトル 1">
            <a:extLst>
              <a:ext uri="{FF2B5EF4-FFF2-40B4-BE49-F238E27FC236}">
                <a16:creationId xmlns:a16="http://schemas.microsoft.com/office/drawing/2014/main" id="{C8E07BA0-F8A4-48A5-9061-34B24BDE886A}"/>
              </a:ext>
            </a:extLst>
          </p:cNvPr>
          <p:cNvSpPr>
            <a:spLocks noGrp="1"/>
          </p:cNvSpPr>
          <p:nvPr>
            <p:ph type="title" hasCustomPrompt="1"/>
          </p:nvPr>
        </p:nvSpPr>
        <p:spPr>
          <a:xfrm>
            <a:off x="517653" y="1443654"/>
            <a:ext cx="8581614" cy="1090492"/>
          </a:xfrm>
          <a:prstGeom prst="rect">
            <a:avLst/>
          </a:prstGeom>
        </p:spPr>
        <p:txBody>
          <a:bodyPr lIns="0" tIns="0" rIns="0" bIns="0" anchor="ctr"/>
          <a:lstStyle>
            <a:lvl1pPr algn="l" fontAlgn="auto">
              <a:lnSpc>
                <a:spcPct val="100000"/>
              </a:lnSpc>
              <a:defRPr sz="3265" b="0" spc="18" baseline="0">
                <a:solidFill>
                  <a:schemeClr val="accent1"/>
                </a:solidFill>
                <a:latin typeface="EYInterstate" panose="02000503020000020004" pitchFamily="2" charset="0"/>
                <a:ea typeface="Meiryo UI" panose="020B0604030504040204" pitchFamily="50" charset="-128"/>
              </a:defRPr>
            </a:lvl1pPr>
          </a:lstStyle>
          <a:p>
            <a:r>
              <a:rPr kumimoji="1" lang="ja-JP" altLang="en-US"/>
              <a:t>問合せ先タイトル</a:t>
            </a:r>
          </a:p>
        </p:txBody>
      </p:sp>
    </p:spTree>
    <p:extLst>
      <p:ext uri="{BB962C8B-B14F-4D97-AF65-F5344CB8AC3E}">
        <p14:creationId xmlns:p14="http://schemas.microsoft.com/office/powerpoint/2010/main" val="42660933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Contact_2">
    <p:spTree>
      <p:nvGrpSpPr>
        <p:cNvPr id="1" name=""/>
        <p:cNvGrpSpPr/>
        <p:nvPr/>
      </p:nvGrpSpPr>
      <p:grpSpPr>
        <a:xfrm>
          <a:off x="0" y="0"/>
          <a:ext cx="0" cy="0"/>
          <a:chOff x="0" y="0"/>
          <a:chExt cx="0" cy="0"/>
        </a:xfrm>
      </p:grpSpPr>
      <p:sp>
        <p:nvSpPr>
          <p:cNvPr id="4" name="Text Placeholder 5">
            <a:extLst>
              <a:ext uri="{FF2B5EF4-FFF2-40B4-BE49-F238E27FC236}">
                <a16:creationId xmlns:a16="http://schemas.microsoft.com/office/drawing/2014/main" id="{EC307041-69BD-4E0C-A6B6-19E01885799F}"/>
              </a:ext>
            </a:extLst>
          </p:cNvPr>
          <p:cNvSpPr txBox="1">
            <a:spLocks/>
          </p:cNvSpPr>
          <p:nvPr userDrawn="1"/>
        </p:nvSpPr>
        <p:spPr>
          <a:xfrm>
            <a:off x="-191" y="1443968"/>
            <a:ext cx="517845" cy="1142809"/>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
        <p:nvSpPr>
          <p:cNvPr id="5" name="タイトル 1">
            <a:extLst>
              <a:ext uri="{FF2B5EF4-FFF2-40B4-BE49-F238E27FC236}">
                <a16:creationId xmlns:a16="http://schemas.microsoft.com/office/drawing/2014/main" id="{F6CB3E25-F953-4928-8ECF-566A86E219DE}"/>
              </a:ext>
            </a:extLst>
          </p:cNvPr>
          <p:cNvSpPr>
            <a:spLocks noGrp="1"/>
          </p:cNvSpPr>
          <p:nvPr>
            <p:ph type="title" hasCustomPrompt="1"/>
          </p:nvPr>
        </p:nvSpPr>
        <p:spPr>
          <a:xfrm>
            <a:off x="815695" y="1443654"/>
            <a:ext cx="8572652" cy="1090492"/>
          </a:xfrm>
          <a:prstGeom prst="rect">
            <a:avLst/>
          </a:prstGeom>
        </p:spPr>
        <p:txBody>
          <a:bodyPr lIns="0" tIns="0" rIns="0" bIns="0" anchor="ctr"/>
          <a:lstStyle>
            <a:lvl1pPr algn="l" fontAlgn="auto">
              <a:lnSpc>
                <a:spcPct val="100000"/>
              </a:lnSpc>
              <a:defRPr sz="3265" b="0" spc="18" baseline="0">
                <a:solidFill>
                  <a:schemeClr val="accent1"/>
                </a:solidFill>
                <a:latin typeface="EYInterstate" panose="02000503020000020004" pitchFamily="2" charset="0"/>
                <a:ea typeface="Meiryo UI" panose="020B0604030504040204" pitchFamily="50" charset="-128"/>
              </a:defRPr>
            </a:lvl1pPr>
          </a:lstStyle>
          <a:p>
            <a:r>
              <a:rPr kumimoji="1" lang="ja-JP" altLang="en-US"/>
              <a:t>問合せ先タイトル</a:t>
            </a:r>
          </a:p>
        </p:txBody>
      </p:sp>
    </p:spTree>
    <p:extLst>
      <p:ext uri="{BB962C8B-B14F-4D97-AF65-F5344CB8AC3E}">
        <p14:creationId xmlns:p14="http://schemas.microsoft.com/office/powerpoint/2010/main" val="33825074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ntact_3">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B1A5FD89-03F1-48A9-885C-A69655E02E0C}"/>
              </a:ext>
            </a:extLst>
          </p:cNvPr>
          <p:cNvSpPr/>
          <p:nvPr userDrawn="1"/>
        </p:nvSpPr>
        <p:spPr bwMode="gray">
          <a:xfrm>
            <a:off x="0" y="5518747"/>
            <a:ext cx="9906000" cy="1339253"/>
          </a:xfrm>
          <a:prstGeom prst="rect">
            <a:avLst/>
          </a:prstGeom>
          <a:solidFill>
            <a:schemeClr val="accent1"/>
          </a:solidFill>
          <a:ln w="12700" cap="flat" cmpd="sng" algn="ctr">
            <a:noFill/>
            <a:prstDash val="solid"/>
            <a:round/>
            <a:headEnd type="none" w="med" len="med"/>
            <a:tailEnd type="none" w="med" len="med"/>
          </a:ln>
          <a:effectLst/>
        </p:spPr>
        <p:txBody>
          <a:bodyPr vert="horz" wrap="square" lIns="82921" tIns="41460" rIns="82921" bIns="41460" numCol="1" rtlCol="0" anchor="t" anchorCtr="0" compatLnSpc="1">
            <a:prstTxWarp prst="textNoShape">
              <a:avLst/>
            </a:prstTxWarp>
          </a:bodyPr>
          <a:lstStyle/>
          <a:p>
            <a:pPr marL="165555" indent="-161236" algn="ctr" defTabSz="902636">
              <a:spcAft>
                <a:spcPct val="50000"/>
              </a:spcAft>
              <a:buClr>
                <a:srgbClr val="FFE600"/>
              </a:buClr>
              <a:buSzPct val="80000"/>
              <a:defRPr/>
            </a:pPr>
            <a:endParaRPr kumimoji="0" lang="ja-JP" altLang="en-US" sz="1633" kern="0">
              <a:latin typeface="+mn-lt"/>
              <a:ea typeface="+mn-ea"/>
            </a:endParaRPr>
          </a:p>
        </p:txBody>
      </p:sp>
      <p:sp>
        <p:nvSpPr>
          <p:cNvPr id="5" name="タイトル 1">
            <a:extLst>
              <a:ext uri="{FF2B5EF4-FFF2-40B4-BE49-F238E27FC236}">
                <a16:creationId xmlns:a16="http://schemas.microsoft.com/office/drawing/2014/main" id="{F6CB3E25-F953-4928-8ECF-566A86E219DE}"/>
              </a:ext>
            </a:extLst>
          </p:cNvPr>
          <p:cNvSpPr>
            <a:spLocks noGrp="1"/>
          </p:cNvSpPr>
          <p:nvPr>
            <p:ph type="title" hasCustomPrompt="1"/>
          </p:nvPr>
        </p:nvSpPr>
        <p:spPr>
          <a:xfrm>
            <a:off x="517654" y="5679063"/>
            <a:ext cx="1710565" cy="315940"/>
          </a:xfrm>
          <a:prstGeom prst="rect">
            <a:avLst/>
          </a:prstGeom>
        </p:spPr>
        <p:txBody>
          <a:bodyPr lIns="0" tIns="0" rIns="0" bIns="0" anchor="ctr"/>
          <a:lstStyle>
            <a:lvl1pPr algn="l" fontAlgn="auto">
              <a:lnSpc>
                <a:spcPct val="100000"/>
              </a:lnSpc>
              <a:defRPr sz="1451" b="1" spc="18" baseline="0">
                <a:solidFill>
                  <a:schemeClr val="bg2"/>
                </a:solidFill>
                <a:latin typeface="EYInterstate" panose="02000503020000020004" pitchFamily="2" charset="0"/>
                <a:ea typeface="Meiryo UI" panose="020B0604030504040204" pitchFamily="50" charset="-128"/>
              </a:defRPr>
            </a:lvl1pPr>
          </a:lstStyle>
          <a:p>
            <a:r>
              <a:rPr kumimoji="1" lang="ja-JP" altLang="en-US"/>
              <a:t>問合せ先タイトル</a:t>
            </a:r>
          </a:p>
        </p:txBody>
      </p:sp>
    </p:spTree>
    <p:extLst>
      <p:ext uri="{BB962C8B-B14F-4D97-AF65-F5344CB8AC3E}">
        <p14:creationId xmlns:p14="http://schemas.microsoft.com/office/powerpoint/2010/main" val="3071032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２">
    <p:bg>
      <p:bgPr>
        <a:solidFill>
          <a:srgbClr val="002060"/>
        </a:solidFill>
        <a:effectLst/>
      </p:bgPr>
    </p:bg>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1048219-F6DF-F7ED-C768-299585D17019}"/>
              </a:ext>
            </a:extLst>
          </p:cNvPr>
          <p:cNvSpPr>
            <a:spLocks noGrp="1"/>
          </p:cNvSpPr>
          <p:nvPr>
            <p:ph type="body" sz="quarter" idx="13"/>
          </p:nvPr>
        </p:nvSpPr>
        <p:spPr>
          <a:xfrm>
            <a:off x="1322388" y="2770188"/>
            <a:ext cx="7350125" cy="1204912"/>
          </a:xfrm>
        </p:spPr>
        <p:txBody>
          <a:bodyPr anchor="ctr"/>
          <a:lstStyle>
            <a:lvl1pPr>
              <a:defRPr sz="3200">
                <a:solidFill>
                  <a:schemeClr val="tx2"/>
                </a:solidFill>
              </a:defRPr>
            </a:lvl1pPr>
          </a:lstStyle>
          <a:p>
            <a:pPr lvl="0"/>
            <a:endParaRPr kumimoji="1" lang="ja-JP" altLang="en-US"/>
          </a:p>
        </p:txBody>
      </p:sp>
      <p:sp>
        <p:nvSpPr>
          <p:cNvPr id="8" name="正方形/長方形 7">
            <a:extLst>
              <a:ext uri="{FF2B5EF4-FFF2-40B4-BE49-F238E27FC236}">
                <a16:creationId xmlns:a16="http://schemas.microsoft.com/office/drawing/2014/main" id="{5E44E9A4-A74A-302E-3F0E-9209E88AD7A9}"/>
              </a:ext>
            </a:extLst>
          </p:cNvPr>
          <p:cNvSpPr/>
          <p:nvPr userDrawn="1"/>
        </p:nvSpPr>
        <p:spPr>
          <a:xfrm>
            <a:off x="0" y="2770188"/>
            <a:ext cx="415925" cy="1204912"/>
          </a:xfrm>
          <a:prstGeom prst="rect">
            <a:avLst/>
          </a:prstGeom>
          <a:solidFill>
            <a:schemeClr val="bg1"/>
          </a:solid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266624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KeyMessage">
    <p:spTree>
      <p:nvGrpSpPr>
        <p:cNvPr id="1" name=""/>
        <p:cNvGrpSpPr/>
        <p:nvPr/>
      </p:nvGrpSpPr>
      <p:grpSpPr>
        <a:xfrm>
          <a:off x="0" y="0"/>
          <a:ext cx="0" cy="0"/>
          <a:chOff x="0" y="0"/>
          <a:chExt cx="0" cy="0"/>
        </a:xfrm>
      </p:grpSpPr>
      <p:sp>
        <p:nvSpPr>
          <p:cNvPr id="7" name="タイトル 10">
            <a:extLst>
              <a:ext uri="{FF2B5EF4-FFF2-40B4-BE49-F238E27FC236}">
                <a16:creationId xmlns:a16="http://schemas.microsoft.com/office/drawing/2014/main" id="{958C2D59-3DBD-4546-B127-0587E32BFD80}"/>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18" baseline="0">
                <a:solidFill>
                  <a:schemeClr val="tx2"/>
                </a:solidFill>
                <a:latin typeface="EYInterstate" panose="02000503020000020004" pitchFamily="2" charset="0"/>
                <a:ea typeface="Meiryo UI" panose="020B0604030504040204" pitchFamily="50" charset="-128"/>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en-US" altLang="ja-JP"/>
              <a:t>Title (12pt)</a:t>
            </a:r>
            <a:endParaRPr kumimoji="1" lang="ja-JP" altLang="en-US"/>
          </a:p>
        </p:txBody>
      </p:sp>
      <p:sp>
        <p:nvSpPr>
          <p:cNvPr id="4" name="テキスト プレースホルダー 9">
            <a:extLst>
              <a:ext uri="{FF2B5EF4-FFF2-40B4-BE49-F238E27FC236}">
                <a16:creationId xmlns:a16="http://schemas.microsoft.com/office/drawing/2014/main" id="{448BB802-219C-4D0C-B6C4-FA6D1E8BB5C7}"/>
              </a:ext>
            </a:extLst>
          </p:cNvPr>
          <p:cNvSpPr>
            <a:spLocks noGrp="1"/>
          </p:cNvSpPr>
          <p:nvPr>
            <p:ph type="body" sz="quarter" idx="11" hasCustomPrompt="1"/>
          </p:nvPr>
        </p:nvSpPr>
        <p:spPr>
          <a:xfrm>
            <a:off x="517468" y="489776"/>
            <a:ext cx="8870879" cy="532450"/>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Key Message (20pt, Bold)</a:t>
            </a:r>
          </a:p>
          <a:p>
            <a:pPr lvl="0"/>
            <a:r>
              <a:rPr kumimoji="1" lang="en-US" altLang="ja-JP"/>
              <a:t># 2</a:t>
            </a:r>
            <a:r>
              <a:rPr kumimoji="1" lang="ja-JP" altLang="en-US"/>
              <a:t>行以内で簡潔に記述</a:t>
            </a:r>
          </a:p>
        </p:txBody>
      </p:sp>
    </p:spTree>
    <p:extLst>
      <p:ext uri="{BB962C8B-B14F-4D97-AF65-F5344CB8AC3E}">
        <p14:creationId xmlns:p14="http://schemas.microsoft.com/office/powerpoint/2010/main" val="157100168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KeyMessage/Citation">
    <p:spTree>
      <p:nvGrpSpPr>
        <p:cNvPr id="1" name=""/>
        <p:cNvGrpSpPr/>
        <p:nvPr/>
      </p:nvGrpSpPr>
      <p:grpSpPr>
        <a:xfrm>
          <a:off x="0" y="0"/>
          <a:ext cx="0" cy="0"/>
          <a:chOff x="0" y="0"/>
          <a:chExt cx="0" cy="0"/>
        </a:xfrm>
      </p:grpSpPr>
      <p:sp>
        <p:nvSpPr>
          <p:cNvPr id="6" name="テキスト プレースホルダー 9">
            <a:extLst>
              <a:ext uri="{FF2B5EF4-FFF2-40B4-BE49-F238E27FC236}">
                <a16:creationId xmlns:a16="http://schemas.microsoft.com/office/drawing/2014/main" id="{1E79E0B2-3AE4-4BA1-9F83-6213DB5DF383}"/>
              </a:ext>
            </a:extLst>
          </p:cNvPr>
          <p:cNvSpPr>
            <a:spLocks noGrp="1"/>
          </p:cNvSpPr>
          <p:nvPr>
            <p:ph type="body" sz="quarter" idx="12" hasCustomPrompt="1"/>
          </p:nvPr>
        </p:nvSpPr>
        <p:spPr>
          <a:xfrm>
            <a:off x="517468" y="6116477"/>
            <a:ext cx="8870879" cy="251974"/>
          </a:xfrm>
          <a:prstGeom prst="rect">
            <a:avLst/>
          </a:prstGeom>
        </p:spPr>
        <p:txBody>
          <a:bodyPr lIns="0" tIns="0" rIns="0" bIns="0" anchor="b"/>
          <a:lstStyle>
            <a:lvl1pPr marL="0" indent="0">
              <a:spcBef>
                <a:spcPts val="0"/>
              </a:spcBef>
              <a:buNone/>
              <a:defRPr sz="816" b="0"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Citation</a:t>
            </a:r>
            <a:r>
              <a:rPr kumimoji="1" lang="ja-JP" altLang="en-US"/>
              <a:t> </a:t>
            </a:r>
            <a:r>
              <a:rPr kumimoji="1" lang="en-US" altLang="ja-JP"/>
              <a:t>(9pt)</a:t>
            </a:r>
            <a:endParaRPr kumimoji="1" lang="ja-JP" altLang="en-US"/>
          </a:p>
        </p:txBody>
      </p:sp>
      <p:sp>
        <p:nvSpPr>
          <p:cNvPr id="9" name="テキスト プレースホルダー 9">
            <a:extLst>
              <a:ext uri="{FF2B5EF4-FFF2-40B4-BE49-F238E27FC236}">
                <a16:creationId xmlns:a16="http://schemas.microsoft.com/office/drawing/2014/main" id="{898E907A-398F-4219-A3B8-DC474CC7BA54}"/>
              </a:ext>
            </a:extLst>
          </p:cNvPr>
          <p:cNvSpPr>
            <a:spLocks noGrp="1"/>
          </p:cNvSpPr>
          <p:nvPr>
            <p:ph type="body" sz="quarter" idx="11" hasCustomPrompt="1"/>
          </p:nvPr>
        </p:nvSpPr>
        <p:spPr>
          <a:xfrm>
            <a:off x="517468" y="489775"/>
            <a:ext cx="8870879" cy="532450"/>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Key Message (20pt, Bold)</a:t>
            </a:r>
          </a:p>
          <a:p>
            <a:pPr lvl="0"/>
            <a:r>
              <a:rPr kumimoji="1" lang="en-US" altLang="ja-JP"/>
              <a:t># 2</a:t>
            </a:r>
            <a:r>
              <a:rPr kumimoji="1" lang="ja-JP" altLang="en-US"/>
              <a:t>行以内で簡潔に記述</a:t>
            </a:r>
          </a:p>
        </p:txBody>
      </p:sp>
      <p:sp>
        <p:nvSpPr>
          <p:cNvPr id="8" name="タイトル 10">
            <a:extLst>
              <a:ext uri="{FF2B5EF4-FFF2-40B4-BE49-F238E27FC236}">
                <a16:creationId xmlns:a16="http://schemas.microsoft.com/office/drawing/2014/main" id="{DD84354A-E32B-4FEB-BC63-579A4C5C4B34}"/>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18" baseline="0">
                <a:solidFill>
                  <a:schemeClr val="tx2"/>
                </a:solidFill>
                <a:latin typeface="EYInterstate" panose="02000503020000020004" pitchFamily="2" charset="0"/>
                <a:ea typeface="Meiryo UI" panose="020B0604030504040204" pitchFamily="50" charset="-128"/>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en-US" altLang="ja-JP"/>
              <a:t>Title (12pt)</a:t>
            </a:r>
            <a:endParaRPr kumimoji="1" lang="ja-JP" altLang="en-US"/>
          </a:p>
        </p:txBody>
      </p:sp>
    </p:spTree>
    <p:extLst>
      <p:ext uri="{BB962C8B-B14F-4D97-AF65-F5344CB8AC3E}">
        <p14:creationId xmlns:p14="http://schemas.microsoft.com/office/powerpoint/2010/main" val="1911113063"/>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KeyMessage/Body">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D0EE814B-D29B-4779-9167-F3A5FE36EFFD}"/>
              </a:ext>
            </a:extLst>
          </p:cNvPr>
          <p:cNvSpPr>
            <a:spLocks noGrp="1"/>
          </p:cNvSpPr>
          <p:nvPr>
            <p:ph type="body" sz="quarter" idx="15" hasCustomPrompt="1"/>
          </p:nvPr>
        </p:nvSpPr>
        <p:spPr>
          <a:xfrm>
            <a:off x="517468" y="1436969"/>
            <a:ext cx="8870879" cy="4931257"/>
          </a:xfrm>
          <a:prstGeom prst="rect">
            <a:avLst/>
          </a:prstGeom>
        </p:spPr>
        <p:txBody>
          <a:bodyPr lIns="0" tIns="0" rIns="0" bIns="0"/>
          <a:lstStyle>
            <a:lvl1pPr marL="163260"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270" spc="18" baseline="0">
                <a:solidFill>
                  <a:schemeClr val="tx2"/>
                </a:solidFill>
                <a:latin typeface="EYInterstate" panose="02000503020000020004" pitchFamily="2" charset="0"/>
                <a:ea typeface="Meiryo UI" panose="020B0604030504040204" pitchFamily="50" charset="-128"/>
              </a:defRPr>
            </a:lvl1pPr>
            <a:lvl2pPr marL="489553"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088" spc="18" baseline="0">
                <a:solidFill>
                  <a:schemeClr val="tx2"/>
                </a:solidFill>
                <a:latin typeface="EYInterstate" panose="02000503020000020004" pitchFamily="2" charset="0"/>
                <a:ea typeface="Meiryo UI" panose="020B0604030504040204" pitchFamily="50" charset="-128"/>
              </a:defRPr>
            </a:lvl2pPr>
            <a:lvl3pPr marL="816300" marR="0" indent="-163260" algn="just" defTabSz="81928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defRPr sz="1088" spc="18" baseline="0">
                <a:solidFill>
                  <a:schemeClr val="tx2"/>
                </a:solidFill>
              </a:defRPr>
            </a:lvl3pPr>
            <a:lvl4pPr marL="1142820" marR="0" indent="-163260" algn="just" defTabSz="94605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tab pos="977667" algn="l"/>
              </a:tabLst>
              <a:defRPr sz="1088" spc="18" baseline="0">
                <a:solidFill>
                  <a:schemeClr val="tx2"/>
                </a:solidFill>
                <a:latin typeface="EYInterstate" panose="02000503020000020004" pitchFamily="2" charset="0"/>
                <a:ea typeface="Meiryo UI" panose="020B0604030504040204" pitchFamily="50" charset="-128"/>
              </a:defRPr>
            </a:lvl4pPr>
            <a:lvl5pPr marL="1786870" indent="-159825">
              <a:buClr>
                <a:schemeClr val="accent1"/>
              </a:buClr>
              <a:buSzPct val="100000"/>
              <a:buFont typeface="EYInterstate" panose="02000503020000020004" pitchFamily="2" charset="0"/>
              <a:buChar char="•"/>
              <a:defRPr sz="1088"/>
            </a:lvl5pPr>
            <a:lvl7pPr marL="2838155" indent="0">
              <a:buNone/>
              <a:defRPr/>
            </a:lvl7pPr>
          </a:lstStyle>
          <a:p>
            <a:pPr lvl="0"/>
            <a:r>
              <a:rPr kumimoji="1" lang="en-US" altLang="ja-JP" sz="1270"/>
              <a:t>Body (&gt;14pt)</a:t>
            </a:r>
          </a:p>
          <a:p>
            <a:pPr lvl="1"/>
            <a:r>
              <a:rPr kumimoji="1" lang="en-US" altLang="ja-JP"/>
              <a:t>Body (&gt;12pt)</a:t>
            </a:r>
          </a:p>
          <a:p>
            <a:pPr lvl="1"/>
            <a:r>
              <a:rPr kumimoji="1" lang="en-US" altLang="ja-JP"/>
              <a:t>Body</a:t>
            </a:r>
          </a:p>
          <a:p>
            <a:pPr lvl="2"/>
            <a:r>
              <a:rPr kumimoji="1" lang="en-US" altLang="ja-JP"/>
              <a:t>Body</a:t>
            </a:r>
          </a:p>
          <a:p>
            <a:pPr lvl="2"/>
            <a:r>
              <a:rPr kumimoji="1" lang="en-US" altLang="ja-JP"/>
              <a:t>Body</a:t>
            </a:r>
          </a:p>
          <a:p>
            <a:pPr lvl="3"/>
            <a:r>
              <a:rPr kumimoji="1" lang="en-US" altLang="ja-JP"/>
              <a:t>Body</a:t>
            </a:r>
          </a:p>
          <a:p>
            <a:pPr lvl="3"/>
            <a:r>
              <a:rPr kumimoji="1" lang="en-US" altLang="ja-JP"/>
              <a:t>Body</a:t>
            </a:r>
            <a:endParaRPr kumimoji="1" lang="ja-JP" altLang="en-US"/>
          </a:p>
        </p:txBody>
      </p:sp>
      <p:sp>
        <p:nvSpPr>
          <p:cNvPr id="7" name="テキスト プレースホルダー 9">
            <a:extLst>
              <a:ext uri="{FF2B5EF4-FFF2-40B4-BE49-F238E27FC236}">
                <a16:creationId xmlns:a16="http://schemas.microsoft.com/office/drawing/2014/main" id="{1FB5442B-D0A8-42BF-9947-EDDB4B207AF6}"/>
              </a:ext>
            </a:extLst>
          </p:cNvPr>
          <p:cNvSpPr>
            <a:spLocks noGrp="1"/>
          </p:cNvSpPr>
          <p:nvPr>
            <p:ph type="body" sz="quarter" idx="11" hasCustomPrompt="1"/>
          </p:nvPr>
        </p:nvSpPr>
        <p:spPr>
          <a:xfrm>
            <a:off x="517468" y="489775"/>
            <a:ext cx="8870879" cy="532450"/>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Key Message (20pt, Bold)</a:t>
            </a:r>
          </a:p>
          <a:p>
            <a:pPr lvl="0"/>
            <a:r>
              <a:rPr kumimoji="1" lang="en-US" altLang="ja-JP"/>
              <a:t># 2</a:t>
            </a:r>
            <a:r>
              <a:rPr kumimoji="1" lang="ja-JP" altLang="en-US"/>
              <a:t>行以内で簡潔に記述</a:t>
            </a:r>
          </a:p>
        </p:txBody>
      </p:sp>
      <p:sp>
        <p:nvSpPr>
          <p:cNvPr id="9" name="タイトル 10">
            <a:extLst>
              <a:ext uri="{FF2B5EF4-FFF2-40B4-BE49-F238E27FC236}">
                <a16:creationId xmlns:a16="http://schemas.microsoft.com/office/drawing/2014/main" id="{039D7730-C383-44E3-B20D-571DF1CE9BE9}"/>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18" baseline="0">
                <a:solidFill>
                  <a:schemeClr val="tx2"/>
                </a:solidFill>
                <a:latin typeface="EYInterstate" panose="02000503020000020004" pitchFamily="2" charset="0"/>
                <a:ea typeface="Meiryo UI" panose="020B0604030504040204" pitchFamily="50" charset="-128"/>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en-US" altLang="ja-JP"/>
              <a:t>Title (12pt)</a:t>
            </a:r>
            <a:endParaRPr kumimoji="1" lang="ja-JP" altLang="en-US"/>
          </a:p>
        </p:txBody>
      </p:sp>
    </p:spTree>
    <p:extLst>
      <p:ext uri="{BB962C8B-B14F-4D97-AF65-F5344CB8AC3E}">
        <p14:creationId xmlns:p14="http://schemas.microsoft.com/office/powerpoint/2010/main" val="3162398077"/>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KeyMessage/Body/Citation">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7A9EF869-99B1-48AB-ACB4-48F3BCC091D0}"/>
              </a:ext>
            </a:extLst>
          </p:cNvPr>
          <p:cNvSpPr>
            <a:spLocks noGrp="1"/>
          </p:cNvSpPr>
          <p:nvPr>
            <p:ph type="body" sz="quarter" idx="15" hasCustomPrompt="1"/>
          </p:nvPr>
        </p:nvSpPr>
        <p:spPr>
          <a:xfrm>
            <a:off x="517468" y="1436969"/>
            <a:ext cx="8870879" cy="4702546"/>
          </a:xfrm>
          <a:prstGeom prst="rect">
            <a:avLst/>
          </a:prstGeom>
        </p:spPr>
        <p:txBody>
          <a:bodyPr lIns="0" tIns="0" rIns="0" bIns="0"/>
          <a:lstStyle>
            <a:lvl1pPr marL="163260"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270" spc="18" baseline="0">
                <a:solidFill>
                  <a:schemeClr val="tx2"/>
                </a:solidFill>
                <a:latin typeface="EYInterstate" panose="02000503020000020004" pitchFamily="2" charset="0"/>
                <a:ea typeface="Meiryo UI" panose="020B0604030504040204" pitchFamily="50" charset="-128"/>
              </a:defRPr>
            </a:lvl1pPr>
            <a:lvl2pPr marL="489553"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088" spc="18" baseline="0">
                <a:solidFill>
                  <a:schemeClr val="tx2"/>
                </a:solidFill>
                <a:latin typeface="EYInterstate" panose="02000503020000020004" pitchFamily="2" charset="0"/>
                <a:ea typeface="Meiryo UI" panose="020B0604030504040204" pitchFamily="50" charset="-128"/>
              </a:defRPr>
            </a:lvl2pPr>
            <a:lvl3pPr marL="816300" marR="0" indent="-163260" algn="just" defTabSz="81928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defRPr sz="1088" spc="18" baseline="0">
                <a:solidFill>
                  <a:schemeClr val="tx2"/>
                </a:solidFill>
              </a:defRPr>
            </a:lvl3pPr>
            <a:lvl4pPr marL="1142820" marR="0" indent="-163260" algn="just" defTabSz="94605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tab pos="977667" algn="l"/>
              </a:tabLst>
              <a:defRPr sz="1088" spc="18" baseline="0">
                <a:solidFill>
                  <a:schemeClr val="tx2"/>
                </a:solidFill>
              </a:defRPr>
            </a:lvl4pPr>
            <a:lvl5pPr marL="1786870" indent="-159825">
              <a:buClr>
                <a:schemeClr val="accent1"/>
              </a:buClr>
              <a:buSzPct val="100000"/>
              <a:buFont typeface="EYInterstate" panose="02000503020000020004" pitchFamily="2" charset="0"/>
              <a:buChar char="•"/>
              <a:defRPr sz="1088"/>
            </a:lvl5pPr>
            <a:lvl7pPr marL="2838155" indent="0">
              <a:buNone/>
              <a:defRPr/>
            </a:lvl7pPr>
          </a:lstStyle>
          <a:p>
            <a:pPr lvl="0"/>
            <a:r>
              <a:rPr kumimoji="1" lang="en-US" altLang="ja-JP" sz="1270"/>
              <a:t>Body (&gt;14pt)</a:t>
            </a:r>
          </a:p>
          <a:p>
            <a:pPr lvl="1"/>
            <a:r>
              <a:rPr kumimoji="1" lang="en-US" altLang="ja-JP"/>
              <a:t>Body (&gt;12pt)</a:t>
            </a:r>
          </a:p>
          <a:p>
            <a:pPr lvl="1"/>
            <a:r>
              <a:rPr kumimoji="1" lang="en-US" altLang="ja-JP"/>
              <a:t>Body</a:t>
            </a:r>
          </a:p>
          <a:p>
            <a:pPr lvl="2"/>
            <a:r>
              <a:rPr kumimoji="1" lang="en-US" altLang="ja-JP"/>
              <a:t>Body</a:t>
            </a:r>
          </a:p>
          <a:p>
            <a:pPr lvl="2"/>
            <a:r>
              <a:rPr kumimoji="1" lang="en-US" altLang="ja-JP"/>
              <a:t>Body</a:t>
            </a:r>
          </a:p>
          <a:p>
            <a:pPr lvl="3"/>
            <a:r>
              <a:rPr kumimoji="1" lang="en-US" altLang="ja-JP"/>
              <a:t>Body</a:t>
            </a:r>
          </a:p>
          <a:p>
            <a:pPr lvl="3"/>
            <a:r>
              <a:rPr kumimoji="1" lang="en-US" altLang="ja-JP"/>
              <a:t>Body</a:t>
            </a:r>
            <a:endParaRPr kumimoji="1" lang="ja-JP" altLang="en-US"/>
          </a:p>
        </p:txBody>
      </p:sp>
      <p:sp>
        <p:nvSpPr>
          <p:cNvPr id="6" name="テキスト プレースホルダー 9">
            <a:extLst>
              <a:ext uri="{FF2B5EF4-FFF2-40B4-BE49-F238E27FC236}">
                <a16:creationId xmlns:a16="http://schemas.microsoft.com/office/drawing/2014/main" id="{FE349C89-207B-4C1A-9889-1FF7B485C814}"/>
              </a:ext>
            </a:extLst>
          </p:cNvPr>
          <p:cNvSpPr>
            <a:spLocks noGrp="1"/>
          </p:cNvSpPr>
          <p:nvPr>
            <p:ph type="body" sz="quarter" idx="11" hasCustomPrompt="1"/>
          </p:nvPr>
        </p:nvSpPr>
        <p:spPr>
          <a:xfrm>
            <a:off x="517468" y="489775"/>
            <a:ext cx="8870879" cy="522807"/>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Key Message (20pt, Bold)</a:t>
            </a:r>
          </a:p>
          <a:p>
            <a:pPr lvl="0"/>
            <a:r>
              <a:rPr kumimoji="1" lang="en-US" altLang="ja-JP"/>
              <a:t># 2</a:t>
            </a:r>
            <a:r>
              <a:rPr kumimoji="1" lang="ja-JP" altLang="en-US"/>
              <a:t>行以内で簡潔に記述</a:t>
            </a:r>
          </a:p>
        </p:txBody>
      </p:sp>
      <p:sp>
        <p:nvSpPr>
          <p:cNvPr id="10" name="テキスト プレースホルダー 9">
            <a:extLst>
              <a:ext uri="{FF2B5EF4-FFF2-40B4-BE49-F238E27FC236}">
                <a16:creationId xmlns:a16="http://schemas.microsoft.com/office/drawing/2014/main" id="{299A3866-E5D9-41E4-B099-165E9977B7BE}"/>
              </a:ext>
            </a:extLst>
          </p:cNvPr>
          <p:cNvSpPr>
            <a:spLocks noGrp="1"/>
          </p:cNvSpPr>
          <p:nvPr>
            <p:ph type="body" sz="quarter" idx="12" hasCustomPrompt="1"/>
          </p:nvPr>
        </p:nvSpPr>
        <p:spPr>
          <a:xfrm>
            <a:off x="517468" y="6151034"/>
            <a:ext cx="8870879" cy="217418"/>
          </a:xfrm>
          <a:prstGeom prst="rect">
            <a:avLst/>
          </a:prstGeom>
        </p:spPr>
        <p:txBody>
          <a:bodyPr lIns="0" tIns="0" rIns="0" bIns="0" anchor="b"/>
          <a:lstStyle>
            <a:lvl1pPr marL="0" indent="0">
              <a:spcBef>
                <a:spcPts val="0"/>
              </a:spcBef>
              <a:buNone/>
              <a:defRPr sz="816" b="0"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Citation</a:t>
            </a:r>
            <a:r>
              <a:rPr kumimoji="1" lang="ja-JP" altLang="en-US"/>
              <a:t> </a:t>
            </a:r>
            <a:r>
              <a:rPr kumimoji="1" lang="en-US" altLang="ja-JP"/>
              <a:t>(9pt)</a:t>
            </a:r>
            <a:endParaRPr kumimoji="1" lang="ja-JP" altLang="en-US"/>
          </a:p>
        </p:txBody>
      </p:sp>
      <p:sp>
        <p:nvSpPr>
          <p:cNvPr id="11" name="タイトル 10">
            <a:extLst>
              <a:ext uri="{FF2B5EF4-FFF2-40B4-BE49-F238E27FC236}">
                <a16:creationId xmlns:a16="http://schemas.microsoft.com/office/drawing/2014/main" id="{723171D5-6A6B-4B8D-8081-35AC2A1DC472}"/>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18" baseline="0">
                <a:solidFill>
                  <a:schemeClr val="tx2"/>
                </a:solidFill>
                <a:latin typeface="EYInterstate" panose="02000503020000020004" pitchFamily="2" charset="0"/>
                <a:ea typeface="Meiryo UI" panose="020B0604030504040204" pitchFamily="50" charset="-128"/>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en-US" altLang="ja-JP"/>
              <a:t>Title (12pt)</a:t>
            </a:r>
            <a:endParaRPr kumimoji="1" lang="ja-JP" altLang="en-US"/>
          </a:p>
        </p:txBody>
      </p:sp>
    </p:spTree>
    <p:extLst>
      <p:ext uri="{BB962C8B-B14F-4D97-AF65-F5344CB8AC3E}">
        <p14:creationId xmlns:p14="http://schemas.microsoft.com/office/powerpoint/2010/main" val="2749102308"/>
      </p:ext>
    </p:extLst>
  </p:cSld>
  <p:clrMapOvr>
    <a:masterClrMapping/>
  </p:clrMapOvr>
  <p:extLst>
    <p:ext uri="{DCECCB84-F9BA-43D5-87BE-67443E8EF086}">
      <p15:sldGuideLst xmlns:p15="http://schemas.microsoft.com/office/powerpoint/2012/main">
        <p15:guide id="5" pos="3368">
          <p15:clr>
            <a:srgbClr val="F26B43"/>
          </p15:clr>
        </p15:guide>
        <p15:guide id="6" pos="4321">
          <p15:clr>
            <a:srgbClr val="F26B43"/>
          </p15:clr>
        </p15:guide>
        <p15:guide id="7" pos="4502">
          <p15:clr>
            <a:srgbClr val="F26B43"/>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KeyMessage/Body(2)">
    <p:spTree>
      <p:nvGrpSpPr>
        <p:cNvPr id="1" name=""/>
        <p:cNvGrpSpPr/>
        <p:nvPr/>
      </p:nvGrpSpPr>
      <p:grpSpPr>
        <a:xfrm>
          <a:off x="0" y="0"/>
          <a:ext cx="0" cy="0"/>
          <a:chOff x="0" y="0"/>
          <a:chExt cx="0" cy="0"/>
        </a:xfrm>
      </p:grpSpPr>
      <p:sp>
        <p:nvSpPr>
          <p:cNvPr id="7" name="テキスト プレースホルダー 2">
            <a:extLst>
              <a:ext uri="{FF2B5EF4-FFF2-40B4-BE49-F238E27FC236}">
                <a16:creationId xmlns:a16="http://schemas.microsoft.com/office/drawing/2014/main" id="{7DBBE447-5499-48D1-B24B-E21AB9B75568}"/>
              </a:ext>
            </a:extLst>
          </p:cNvPr>
          <p:cNvSpPr>
            <a:spLocks noGrp="1"/>
          </p:cNvSpPr>
          <p:nvPr>
            <p:ph type="body" sz="quarter" idx="15" hasCustomPrompt="1"/>
          </p:nvPr>
        </p:nvSpPr>
        <p:spPr>
          <a:xfrm>
            <a:off x="517468" y="1436964"/>
            <a:ext cx="4285368" cy="4931262"/>
          </a:xfrm>
          <a:prstGeom prst="rect">
            <a:avLst/>
          </a:prstGeom>
        </p:spPr>
        <p:txBody>
          <a:bodyPr lIns="0" tIns="0" rIns="0" bIns="0"/>
          <a:lstStyle>
            <a:lvl1pPr marL="163260"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270" spc="18" baseline="0">
                <a:solidFill>
                  <a:schemeClr val="tx2"/>
                </a:solidFill>
                <a:latin typeface="EYInterstate" panose="02000503020000020004" pitchFamily="2" charset="0"/>
                <a:ea typeface="Meiryo UI" panose="020B0604030504040204" pitchFamily="50" charset="-128"/>
              </a:defRPr>
            </a:lvl1pPr>
            <a:lvl2pPr marL="489553"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088" spc="18" baseline="0">
                <a:solidFill>
                  <a:schemeClr val="tx2"/>
                </a:solidFill>
                <a:latin typeface="EYInterstate" panose="02000503020000020004" pitchFamily="2" charset="0"/>
                <a:ea typeface="Meiryo UI" panose="020B0604030504040204" pitchFamily="50" charset="-128"/>
              </a:defRPr>
            </a:lvl2pPr>
            <a:lvl3pPr marL="816300" marR="0" indent="-163260" algn="just" defTabSz="81928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defRPr sz="1088" spc="18" baseline="0">
                <a:solidFill>
                  <a:schemeClr val="tx2"/>
                </a:solidFill>
                <a:latin typeface="EYInterstate" panose="02000503020000020004" pitchFamily="2" charset="0"/>
                <a:ea typeface="Meiryo UI" panose="020B0604030504040204" pitchFamily="50" charset="-128"/>
              </a:defRPr>
            </a:lvl3pPr>
            <a:lvl4pPr marL="1142820" marR="0" indent="-163260" algn="just" defTabSz="94605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tab pos="977667" algn="l"/>
              </a:tabLst>
              <a:defRPr sz="1088" spc="18" baseline="0">
                <a:solidFill>
                  <a:schemeClr val="tx2"/>
                </a:solidFill>
                <a:latin typeface="EYInterstate" panose="02000503020000020004" pitchFamily="2" charset="0"/>
                <a:ea typeface="Meiryo UI" panose="020B0604030504040204" pitchFamily="50" charset="-128"/>
              </a:defRPr>
            </a:lvl4pPr>
            <a:lvl5pPr marL="1786870" indent="-159825" fontAlgn="auto">
              <a:buClr>
                <a:schemeClr val="accent1"/>
              </a:buClr>
              <a:buSzPct val="100000"/>
              <a:buFont typeface="EYInterstate" panose="02000503020000020004" pitchFamily="2" charset="0"/>
              <a:buChar char="•"/>
              <a:defRPr sz="1088" spc="18" baseline="0">
                <a:solidFill>
                  <a:schemeClr val="tx2"/>
                </a:solidFill>
              </a:defRPr>
            </a:lvl5pPr>
            <a:lvl7pPr marL="2838155" indent="0">
              <a:buNone/>
              <a:defRPr/>
            </a:lvl7pPr>
          </a:lstStyle>
          <a:p>
            <a:pPr lvl="0"/>
            <a:r>
              <a:rPr kumimoji="1" lang="en-US" altLang="ja-JP" sz="1270"/>
              <a:t>Body (&gt;14pt)</a:t>
            </a:r>
          </a:p>
          <a:p>
            <a:pPr lvl="1"/>
            <a:r>
              <a:rPr kumimoji="1" lang="en-US" altLang="ja-JP"/>
              <a:t>Body (&gt;12pt)</a:t>
            </a:r>
          </a:p>
          <a:p>
            <a:pPr lvl="1"/>
            <a:r>
              <a:rPr kumimoji="1" lang="en-US" altLang="ja-JP"/>
              <a:t>Body</a:t>
            </a:r>
          </a:p>
          <a:p>
            <a:pPr lvl="2"/>
            <a:r>
              <a:rPr kumimoji="1" lang="en-US" altLang="ja-JP"/>
              <a:t>Body</a:t>
            </a:r>
          </a:p>
          <a:p>
            <a:pPr lvl="2"/>
            <a:r>
              <a:rPr kumimoji="1" lang="en-US" altLang="ja-JP"/>
              <a:t>Body</a:t>
            </a:r>
          </a:p>
          <a:p>
            <a:pPr lvl="3"/>
            <a:r>
              <a:rPr kumimoji="1" lang="en-US" altLang="ja-JP"/>
              <a:t>Body</a:t>
            </a:r>
          </a:p>
          <a:p>
            <a:pPr lvl="3"/>
            <a:r>
              <a:rPr kumimoji="1" lang="en-US" altLang="ja-JP"/>
              <a:t>Body</a:t>
            </a:r>
            <a:endParaRPr kumimoji="1" lang="ja-JP" altLang="en-US"/>
          </a:p>
        </p:txBody>
      </p:sp>
      <p:sp>
        <p:nvSpPr>
          <p:cNvPr id="10" name="テキスト プレースホルダー 2">
            <a:extLst>
              <a:ext uri="{FF2B5EF4-FFF2-40B4-BE49-F238E27FC236}">
                <a16:creationId xmlns:a16="http://schemas.microsoft.com/office/drawing/2014/main" id="{7C3C2B7E-C9F3-46EA-81B9-91BEAD767166}"/>
              </a:ext>
            </a:extLst>
          </p:cNvPr>
          <p:cNvSpPr>
            <a:spLocks noGrp="1"/>
          </p:cNvSpPr>
          <p:nvPr>
            <p:ph type="body" sz="quarter" idx="16" hasCustomPrompt="1"/>
          </p:nvPr>
        </p:nvSpPr>
        <p:spPr>
          <a:xfrm>
            <a:off x="5102979" y="1436969"/>
            <a:ext cx="4285368" cy="4931483"/>
          </a:xfrm>
          <a:prstGeom prst="rect">
            <a:avLst/>
          </a:prstGeom>
        </p:spPr>
        <p:txBody>
          <a:bodyPr lIns="0" tIns="0" rIns="0" bIns="0"/>
          <a:lstStyle>
            <a:lvl1pPr marL="163260" indent="-163260" algn="just" fontAlgn="auto">
              <a:lnSpc>
                <a:spcPct val="114000"/>
              </a:lnSpc>
              <a:spcBef>
                <a:spcPts val="0"/>
              </a:spcBef>
              <a:spcAft>
                <a:spcPts val="544"/>
              </a:spcAft>
              <a:buClr>
                <a:schemeClr val="accent1"/>
              </a:buClr>
              <a:buSzPct val="100000"/>
              <a:buFont typeface="EYInterstate" panose="02000503020000020004" pitchFamily="2" charset="0"/>
              <a:buChar char="•"/>
              <a:defRPr sz="1270" spc="18" baseline="0">
                <a:solidFill>
                  <a:schemeClr val="tx2"/>
                </a:solidFill>
                <a:latin typeface="EYInterstate" panose="02000503020000020004" pitchFamily="2" charset="0"/>
                <a:ea typeface="Meiryo UI" panose="020B0604030504040204" pitchFamily="50" charset="-128"/>
              </a:defRPr>
            </a:lvl1pPr>
            <a:lvl2pPr marL="489553" indent="-163260" algn="just" fontAlgn="auto">
              <a:lnSpc>
                <a:spcPct val="114000"/>
              </a:lnSpc>
              <a:spcBef>
                <a:spcPts val="0"/>
              </a:spcBef>
              <a:spcAft>
                <a:spcPts val="544"/>
              </a:spcAft>
              <a:buClr>
                <a:schemeClr val="accent1"/>
              </a:buClr>
              <a:buSzPct val="100000"/>
              <a:buFont typeface="EYInterstate" panose="02000503020000020004" pitchFamily="2" charset="0"/>
              <a:buChar char="•"/>
              <a:defRPr sz="1088" spc="18" baseline="0">
                <a:solidFill>
                  <a:schemeClr val="tx2"/>
                </a:solidFill>
                <a:latin typeface="EYInterstate" panose="02000503020000020004" pitchFamily="2" charset="0"/>
                <a:ea typeface="Meiryo UI" panose="020B0604030504040204" pitchFamily="50" charset="-128"/>
              </a:defRPr>
            </a:lvl2pPr>
            <a:lvl3pPr marL="816300" marR="0" indent="-163260" algn="just" defTabSz="819282" rtl="0" eaLnBrk="1" fontAlgn="auto" latinLnBrk="0" hangingPunct="1">
              <a:lnSpc>
                <a:spcPct val="114000"/>
              </a:lnSpc>
              <a:spcBef>
                <a:spcPts val="0"/>
              </a:spcBef>
              <a:spcAft>
                <a:spcPts val="544"/>
              </a:spcAft>
              <a:buClr>
                <a:schemeClr val="accent1"/>
              </a:buClr>
              <a:buSzPct val="100000"/>
              <a:buFont typeface="EYInterstate" panose="02000503020000020004" pitchFamily="2" charset="0"/>
              <a:buChar char="•"/>
              <a:tabLst/>
              <a:defRPr sz="1088" spc="18" baseline="0">
                <a:solidFill>
                  <a:schemeClr val="tx2"/>
                </a:solidFill>
                <a:latin typeface="EYInterstate" panose="02000503020000020004" pitchFamily="2" charset="0"/>
                <a:ea typeface="Meiryo UI" panose="020B0604030504040204" pitchFamily="50" charset="-128"/>
              </a:defRPr>
            </a:lvl3pPr>
            <a:lvl4pPr marL="1142820" marR="0" indent="-163260" algn="just" defTabSz="94605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tab pos="977667" algn="l"/>
              </a:tabLst>
              <a:defRPr sz="1088" spc="18" baseline="0">
                <a:solidFill>
                  <a:schemeClr val="tx2"/>
                </a:solidFill>
                <a:latin typeface="EYInterstate" panose="02000503020000020004" pitchFamily="2" charset="0"/>
                <a:ea typeface="Meiryo UI" panose="020B0604030504040204" pitchFamily="50" charset="-128"/>
              </a:defRPr>
            </a:lvl4pPr>
            <a:lvl5pPr marL="1786870" indent="-159825" fontAlgn="auto">
              <a:buClr>
                <a:schemeClr val="accent1"/>
              </a:buClr>
              <a:buSzPct val="100000"/>
              <a:buFont typeface="EYInterstate" panose="02000503020000020004" pitchFamily="2" charset="0"/>
              <a:buChar char="•"/>
              <a:defRPr sz="1088" spc="18" baseline="0">
                <a:solidFill>
                  <a:schemeClr val="tx2"/>
                </a:solidFill>
              </a:defRPr>
            </a:lvl5pPr>
            <a:lvl7pPr marL="2838155" indent="0">
              <a:buNone/>
              <a:defRPr/>
            </a:lvl7pPr>
          </a:lstStyle>
          <a:p>
            <a:pPr lvl="0"/>
            <a:r>
              <a:rPr kumimoji="1" lang="en-US" altLang="ja-JP" sz="1270"/>
              <a:t>Body (&gt;14pt)</a:t>
            </a:r>
          </a:p>
          <a:p>
            <a:pPr lvl="1"/>
            <a:r>
              <a:rPr kumimoji="1" lang="en-US" altLang="ja-JP"/>
              <a:t>Body (&gt;12pt)</a:t>
            </a:r>
          </a:p>
          <a:p>
            <a:pPr lvl="1"/>
            <a:r>
              <a:rPr kumimoji="1" lang="en-US" altLang="ja-JP"/>
              <a:t>Body</a:t>
            </a:r>
          </a:p>
          <a:p>
            <a:pPr lvl="2"/>
            <a:r>
              <a:rPr kumimoji="1" lang="en-US" altLang="ja-JP"/>
              <a:t>Body</a:t>
            </a:r>
          </a:p>
          <a:p>
            <a:pPr lvl="2"/>
            <a:r>
              <a:rPr kumimoji="1" lang="en-US" altLang="ja-JP"/>
              <a:t>Body</a:t>
            </a:r>
          </a:p>
          <a:p>
            <a:pPr lvl="3"/>
            <a:r>
              <a:rPr kumimoji="1" lang="en-US" altLang="ja-JP"/>
              <a:t>Body</a:t>
            </a:r>
          </a:p>
          <a:p>
            <a:pPr lvl="3"/>
            <a:r>
              <a:rPr kumimoji="1" lang="en-US" altLang="ja-JP"/>
              <a:t>Body</a:t>
            </a:r>
            <a:endParaRPr kumimoji="1" lang="ja-JP" altLang="en-US"/>
          </a:p>
        </p:txBody>
      </p:sp>
      <p:sp>
        <p:nvSpPr>
          <p:cNvPr id="9" name="テキスト プレースホルダー 9">
            <a:extLst>
              <a:ext uri="{FF2B5EF4-FFF2-40B4-BE49-F238E27FC236}">
                <a16:creationId xmlns:a16="http://schemas.microsoft.com/office/drawing/2014/main" id="{3AB1A058-BC5A-487E-8047-89AC481A111E}"/>
              </a:ext>
            </a:extLst>
          </p:cNvPr>
          <p:cNvSpPr>
            <a:spLocks noGrp="1"/>
          </p:cNvSpPr>
          <p:nvPr>
            <p:ph type="body" sz="quarter" idx="11" hasCustomPrompt="1"/>
          </p:nvPr>
        </p:nvSpPr>
        <p:spPr>
          <a:xfrm>
            <a:off x="517468" y="489775"/>
            <a:ext cx="8870879" cy="522807"/>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Key Message (20pt, Bold)</a:t>
            </a:r>
          </a:p>
          <a:p>
            <a:pPr lvl="0"/>
            <a:r>
              <a:rPr kumimoji="1" lang="en-US" altLang="ja-JP"/>
              <a:t># 2</a:t>
            </a:r>
            <a:r>
              <a:rPr kumimoji="1" lang="ja-JP" altLang="en-US"/>
              <a:t>行以内で簡潔に記述</a:t>
            </a:r>
          </a:p>
        </p:txBody>
      </p:sp>
      <p:sp>
        <p:nvSpPr>
          <p:cNvPr id="11" name="タイトル 10">
            <a:extLst>
              <a:ext uri="{FF2B5EF4-FFF2-40B4-BE49-F238E27FC236}">
                <a16:creationId xmlns:a16="http://schemas.microsoft.com/office/drawing/2014/main" id="{6DE9DBF8-3270-4DFF-A140-D5678C6A9E27}"/>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18" baseline="0">
                <a:solidFill>
                  <a:schemeClr val="tx2"/>
                </a:solidFill>
                <a:latin typeface="EYInterstate" panose="02000503020000020004" pitchFamily="2" charset="0"/>
                <a:ea typeface="Meiryo UI" panose="020B0604030504040204" pitchFamily="50" charset="-128"/>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en-US" altLang="ja-JP"/>
              <a:t>Title (12pt)</a:t>
            </a:r>
            <a:endParaRPr kumimoji="1" lang="ja-JP" altLang="en-US"/>
          </a:p>
        </p:txBody>
      </p:sp>
    </p:spTree>
    <p:extLst>
      <p:ext uri="{BB962C8B-B14F-4D97-AF65-F5344CB8AC3E}">
        <p14:creationId xmlns:p14="http://schemas.microsoft.com/office/powerpoint/2010/main" val="2554273770"/>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KeyMessage/Body/Citation">
    <p:spTree>
      <p:nvGrpSpPr>
        <p:cNvPr id="1" name=""/>
        <p:cNvGrpSpPr/>
        <p:nvPr/>
      </p:nvGrpSpPr>
      <p:grpSpPr>
        <a:xfrm>
          <a:off x="0" y="0"/>
          <a:ext cx="0" cy="0"/>
          <a:chOff x="0" y="0"/>
          <a:chExt cx="0" cy="0"/>
        </a:xfrm>
      </p:grpSpPr>
      <p:sp>
        <p:nvSpPr>
          <p:cNvPr id="7" name="テキスト プレースホルダー 9">
            <a:extLst>
              <a:ext uri="{FF2B5EF4-FFF2-40B4-BE49-F238E27FC236}">
                <a16:creationId xmlns:a16="http://schemas.microsoft.com/office/drawing/2014/main" id="{1FB5442B-D0A8-42BF-9947-EDDB4B207AF6}"/>
              </a:ext>
            </a:extLst>
          </p:cNvPr>
          <p:cNvSpPr>
            <a:spLocks noGrp="1"/>
          </p:cNvSpPr>
          <p:nvPr>
            <p:ph type="body" sz="quarter" idx="11" hasCustomPrompt="1"/>
          </p:nvPr>
        </p:nvSpPr>
        <p:spPr>
          <a:xfrm>
            <a:off x="517468" y="489775"/>
            <a:ext cx="8870879" cy="532450"/>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0" baseline="0">
                <a:solidFill>
                  <a:schemeClr val="tx1"/>
                </a:solidFill>
                <a:latin typeface="+mn-lt"/>
                <a:ea typeface="+mn-ea"/>
              </a:defRPr>
            </a:lvl1pPr>
          </a:lstStyle>
          <a:p>
            <a:pPr lvl="0"/>
            <a:r>
              <a:rPr kumimoji="1" lang="ja-JP" altLang="en-US"/>
              <a:t>キーメッセージ（</a:t>
            </a:r>
            <a:r>
              <a:rPr kumimoji="1" lang="en-US" altLang="ja-JP"/>
              <a:t>20pt, Bold</a:t>
            </a:r>
            <a:r>
              <a:rPr kumimoji="1" lang="ja-JP" altLang="en-US"/>
              <a:t>）</a:t>
            </a:r>
            <a:endParaRPr kumimoji="1" lang="en-US" altLang="ja-JP"/>
          </a:p>
          <a:p>
            <a:pPr lvl="0"/>
            <a:r>
              <a:rPr kumimoji="1" lang="en-US" altLang="ja-JP"/>
              <a:t>2</a:t>
            </a:r>
            <a:r>
              <a:rPr kumimoji="1" lang="ja-JP" altLang="en-US"/>
              <a:t>行以内で簡潔に記述</a:t>
            </a:r>
          </a:p>
        </p:txBody>
      </p:sp>
      <p:sp>
        <p:nvSpPr>
          <p:cNvPr id="9" name="タイトル 10">
            <a:extLst>
              <a:ext uri="{FF2B5EF4-FFF2-40B4-BE49-F238E27FC236}">
                <a16:creationId xmlns:a16="http://schemas.microsoft.com/office/drawing/2014/main" id="{039D7730-C383-44E3-B20D-571DF1CE9BE9}"/>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0" baseline="0">
                <a:solidFill>
                  <a:schemeClr val="tx1"/>
                </a:solidFill>
                <a:latin typeface="+mn-lt"/>
                <a:ea typeface="+mn-ea"/>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ja-JP" altLang="en-US"/>
              <a:t>章タイトル（</a:t>
            </a:r>
            <a:r>
              <a:rPr kumimoji="1" lang="en-US" altLang="ja-JP"/>
              <a:t>12pt</a:t>
            </a:r>
            <a:r>
              <a:rPr kumimoji="1" lang="ja-JP" altLang="en-US"/>
              <a:t>）</a:t>
            </a:r>
          </a:p>
        </p:txBody>
      </p:sp>
      <p:sp>
        <p:nvSpPr>
          <p:cNvPr id="17" name="テキスト プレースホルダー 16">
            <a:extLst>
              <a:ext uri="{FF2B5EF4-FFF2-40B4-BE49-F238E27FC236}">
                <a16:creationId xmlns:a16="http://schemas.microsoft.com/office/drawing/2014/main" id="{0645EE0F-DCA4-4F69-A2E1-FF86A740B54F}"/>
              </a:ext>
            </a:extLst>
          </p:cNvPr>
          <p:cNvSpPr>
            <a:spLocks noGrp="1"/>
          </p:cNvSpPr>
          <p:nvPr>
            <p:ph type="body" sz="quarter" idx="12" hasCustomPrompt="1"/>
          </p:nvPr>
        </p:nvSpPr>
        <p:spPr>
          <a:xfrm>
            <a:off x="517653" y="1436969"/>
            <a:ext cx="8870694" cy="4636540"/>
          </a:xfrm>
          <a:prstGeom prst="rect">
            <a:avLst/>
          </a:prstGeom>
        </p:spPr>
        <p:txBody>
          <a:bodyPr lIns="0" tIns="0" rIns="0" bIns="0"/>
          <a:lstStyle>
            <a:lvl1pPr marL="163260" indent="-163260" algn="just">
              <a:lnSpc>
                <a:spcPct val="100000"/>
              </a:lnSpc>
              <a:spcBef>
                <a:spcPts val="0"/>
              </a:spcBef>
              <a:spcAft>
                <a:spcPts val="544"/>
              </a:spcAft>
              <a:buClr>
                <a:schemeClr val="accent1"/>
              </a:buClr>
              <a:buSzPct val="100000"/>
              <a:buFont typeface="Wingdings" panose="05000000000000000000" pitchFamily="2" charset="2"/>
              <a:buChar char="n"/>
              <a:defRPr sz="1270" b="0" spc="0" baseline="0">
                <a:solidFill>
                  <a:schemeClr val="tx1"/>
                </a:solidFill>
                <a:latin typeface="+mn-lt"/>
                <a:ea typeface="+mn-ea"/>
              </a:defRPr>
            </a:lvl1pPr>
            <a:lvl2pPr marL="326520" marR="0" indent="-163260" algn="just" defTabSz="946052" rtl="0" eaLnBrk="1" fontAlgn="auto" latinLnBrk="0" hangingPunct="1">
              <a:lnSpc>
                <a:spcPct val="100000"/>
              </a:lnSpc>
              <a:spcBef>
                <a:spcPts val="0"/>
              </a:spcBef>
              <a:spcAft>
                <a:spcPts val="544"/>
              </a:spcAft>
              <a:buClr>
                <a:schemeClr val="accent1"/>
              </a:buClr>
              <a:buSzPct val="100000"/>
              <a:buFont typeface="Wingdings" panose="05000000000000000000" pitchFamily="2" charset="2"/>
              <a:buChar char="n"/>
              <a:tabLst/>
              <a:defRPr sz="1270" b="0" spc="0" baseline="0">
                <a:solidFill>
                  <a:schemeClr val="tx1"/>
                </a:solidFill>
                <a:latin typeface="+mn-lt"/>
                <a:ea typeface="+mn-ea"/>
              </a:defRPr>
            </a:lvl2pPr>
            <a:lvl3pPr marL="489780" indent="-163260" algn="just">
              <a:lnSpc>
                <a:spcPct val="100000"/>
              </a:lnSpc>
              <a:spcBef>
                <a:spcPts val="0"/>
              </a:spcBef>
              <a:spcAft>
                <a:spcPts val="544"/>
              </a:spcAft>
              <a:buClr>
                <a:schemeClr val="accent1"/>
              </a:buClr>
              <a:buSzPct val="100000"/>
              <a:buFont typeface="Wingdings" panose="05000000000000000000" pitchFamily="2" charset="2"/>
              <a:buChar char="n"/>
              <a:defRPr sz="1270" b="0" spc="0" baseline="0">
                <a:solidFill>
                  <a:schemeClr val="tx1"/>
                </a:solidFill>
              </a:defRPr>
            </a:lvl3pPr>
            <a:lvl4pPr marL="1141811" indent="-165585">
              <a:lnSpc>
                <a:spcPct val="100000"/>
              </a:lnSpc>
              <a:spcBef>
                <a:spcPts val="0"/>
              </a:spcBef>
              <a:spcAft>
                <a:spcPts val="544"/>
              </a:spcAft>
              <a:buClr>
                <a:schemeClr val="accent1"/>
              </a:buClr>
              <a:buSzPct val="100000"/>
              <a:buFont typeface="EYInterstate" panose="02000503020000020004" pitchFamily="2" charset="0"/>
              <a:buChar char="•"/>
              <a:defRPr sz="1270" b="0" spc="0" baseline="0"/>
            </a:lvl4pPr>
            <a:lvl5pPr marL="1849400" indent="-366267">
              <a:buClr>
                <a:schemeClr val="accent1"/>
              </a:buClr>
              <a:buSzPct val="100000"/>
              <a:buFont typeface="EYInterstate" panose="02000503020000020004" pitchFamily="2" charset="0"/>
              <a:buChar char="•"/>
              <a:defRPr sz="1088" b="0" baseline="0"/>
            </a:lvl5pPr>
          </a:lstStyle>
          <a:p>
            <a:pPr lvl="0"/>
            <a:r>
              <a:rPr kumimoji="1" lang="ja-JP" altLang="en-US" sz="1270"/>
              <a:t>箇条書き　第</a:t>
            </a:r>
            <a:r>
              <a:rPr kumimoji="1" lang="en-US" altLang="ja-JP" sz="1270"/>
              <a:t>1</a:t>
            </a:r>
            <a:r>
              <a:rPr kumimoji="1" lang="ja-JP" altLang="en-US" sz="1270"/>
              <a:t>レベル（</a:t>
            </a:r>
            <a:r>
              <a:rPr kumimoji="1" lang="en-US" altLang="ja-JP" sz="1270"/>
              <a:t>14pt/</a:t>
            </a:r>
            <a:r>
              <a:rPr kumimoji="1" lang="ja-JP" altLang="en-US" sz="1270"/>
              <a:t>変更可）</a:t>
            </a:r>
            <a:endParaRPr kumimoji="1" lang="en-US" altLang="ja-JP" sz="1270"/>
          </a:p>
          <a:p>
            <a:pPr lvl="1"/>
            <a:r>
              <a:rPr kumimoji="1" lang="ja-JP" altLang="en-US" sz="1270"/>
              <a:t>箇条書き　第</a:t>
            </a:r>
            <a:r>
              <a:rPr kumimoji="1" lang="en-US" altLang="ja-JP" sz="1270"/>
              <a:t>2</a:t>
            </a:r>
            <a:r>
              <a:rPr kumimoji="1" lang="ja-JP" altLang="en-US" sz="1270"/>
              <a:t>レベル（</a:t>
            </a:r>
            <a:r>
              <a:rPr kumimoji="1" lang="en-US" altLang="ja-JP" sz="1270"/>
              <a:t>14pt/</a:t>
            </a:r>
            <a:r>
              <a:rPr kumimoji="1" lang="ja-JP" altLang="en-US" sz="1270"/>
              <a:t>変更可）</a:t>
            </a:r>
            <a:endParaRPr kumimoji="1" lang="en-US" altLang="ja-JP" sz="1270"/>
          </a:p>
          <a:p>
            <a:pPr lvl="2"/>
            <a:r>
              <a:rPr kumimoji="1" lang="ja-JP" altLang="en-US" sz="1270"/>
              <a:t>箇条書き　第</a:t>
            </a:r>
            <a:r>
              <a:rPr kumimoji="1" lang="en-US" altLang="ja-JP" sz="1270"/>
              <a:t>3</a:t>
            </a:r>
            <a:r>
              <a:rPr kumimoji="1" lang="ja-JP" altLang="en-US" sz="1270"/>
              <a:t>レベル（</a:t>
            </a:r>
            <a:r>
              <a:rPr kumimoji="1" lang="en-US" altLang="ja-JP" sz="1270"/>
              <a:t>14pt/</a:t>
            </a:r>
            <a:r>
              <a:rPr kumimoji="1" lang="ja-JP" altLang="en-US" sz="1270"/>
              <a:t>変更可）</a:t>
            </a:r>
            <a:endParaRPr kumimoji="1" lang="en-US" altLang="ja-JP"/>
          </a:p>
        </p:txBody>
      </p:sp>
      <p:sp>
        <p:nvSpPr>
          <p:cNvPr id="19" name="テキスト プレースホルダー 18">
            <a:extLst>
              <a:ext uri="{FF2B5EF4-FFF2-40B4-BE49-F238E27FC236}">
                <a16:creationId xmlns:a16="http://schemas.microsoft.com/office/drawing/2014/main" id="{19BA2BD0-9B5F-4140-A079-58A3C3DA6D3A}"/>
              </a:ext>
            </a:extLst>
          </p:cNvPr>
          <p:cNvSpPr>
            <a:spLocks noGrp="1"/>
          </p:cNvSpPr>
          <p:nvPr>
            <p:ph type="body" sz="quarter" idx="13" hasCustomPrompt="1"/>
          </p:nvPr>
        </p:nvSpPr>
        <p:spPr>
          <a:xfrm>
            <a:off x="517653" y="6097760"/>
            <a:ext cx="8870694" cy="261214"/>
          </a:xfrm>
          <a:prstGeom prst="rect">
            <a:avLst/>
          </a:prstGeom>
        </p:spPr>
        <p:txBody>
          <a:bodyPr lIns="0" tIns="0" rIns="0" bIns="0" anchor="b"/>
          <a:lstStyle>
            <a:lvl1pPr marL="0" indent="0" algn="just">
              <a:spcBef>
                <a:spcPts val="0"/>
              </a:spcBef>
              <a:buClr>
                <a:schemeClr val="accent1"/>
              </a:buClr>
              <a:buSzPct val="100000"/>
              <a:buFontTx/>
              <a:buNone/>
              <a:defRPr sz="816" spc="0" baseline="0">
                <a:solidFill>
                  <a:schemeClr val="tx1"/>
                </a:solidFill>
                <a:latin typeface="+mn-lt"/>
                <a:ea typeface="+mn-ea"/>
              </a:defRPr>
            </a:lvl1pPr>
          </a:lstStyle>
          <a:p>
            <a:pPr lvl="0"/>
            <a:r>
              <a:rPr kumimoji="1" lang="ja-JP" altLang="en-US"/>
              <a:t>注釈（</a:t>
            </a:r>
            <a:r>
              <a:rPr kumimoji="1" lang="en-US" altLang="ja-JP"/>
              <a:t>9pt</a:t>
            </a:r>
            <a:r>
              <a:rPr kumimoji="1" lang="ja-JP" altLang="en-US"/>
              <a:t>）</a:t>
            </a:r>
          </a:p>
        </p:txBody>
      </p:sp>
      <p:cxnSp>
        <p:nvCxnSpPr>
          <p:cNvPr id="2" name="直線コネクタ 1">
            <a:extLst>
              <a:ext uri="{FF2B5EF4-FFF2-40B4-BE49-F238E27FC236}">
                <a16:creationId xmlns:a16="http://schemas.microsoft.com/office/drawing/2014/main" id="{F1AED260-D17E-5B1D-C478-575C62581007}"/>
              </a:ext>
            </a:extLst>
          </p:cNvPr>
          <p:cNvCxnSpPr/>
          <p:nvPr userDrawn="1"/>
        </p:nvCxnSpPr>
        <p:spPr bwMode="auto">
          <a:xfrm>
            <a:off x="0" y="1142809"/>
            <a:ext cx="9904703" cy="0"/>
          </a:xfrm>
          <a:prstGeom prst="line">
            <a:avLst/>
          </a:prstGeom>
          <a:noFill/>
          <a:ln w="36195" cap="flat" cmpd="sng" algn="ctr">
            <a:solidFill>
              <a:schemeClr val="accent2"/>
            </a:solidFill>
            <a:prstDash val="solid"/>
            <a:round/>
            <a:headEnd type="none" w="med" len="med"/>
            <a:tailEnd type="none" w="med" len="med"/>
          </a:ln>
          <a:effectLst/>
        </p:spPr>
      </p:cxnSp>
      <p:sp>
        <p:nvSpPr>
          <p:cNvPr id="3" name="テキスト ボックス 2">
            <a:extLst>
              <a:ext uri="{FF2B5EF4-FFF2-40B4-BE49-F238E27FC236}">
                <a16:creationId xmlns:a16="http://schemas.microsoft.com/office/drawing/2014/main" id="{544A2B7C-3A24-ADA2-C354-E322A87138E1}"/>
              </a:ext>
            </a:extLst>
          </p:cNvPr>
          <p:cNvSpPr txBox="1"/>
          <p:nvPr userDrawn="1"/>
        </p:nvSpPr>
        <p:spPr bwMode="auto">
          <a:xfrm>
            <a:off x="-409081" y="6102750"/>
            <a:ext cx="224420" cy="125547"/>
          </a:xfrm>
          <a:prstGeom prst="rect">
            <a:avLst/>
          </a:prstGeom>
          <a:noFill/>
        </p:spPr>
        <p:txBody>
          <a:bodyPr wrap="none" lIns="0" tIns="0" rIns="0" bIns="0">
            <a:spAutoFit/>
          </a:bodyPr>
          <a:lstStyle/>
          <a:p>
            <a:pPr>
              <a:defRPr/>
            </a:pPr>
            <a:r>
              <a:rPr lang="en-US" altLang="ja-JP" sz="816" baseline="0">
                <a:solidFill>
                  <a:schemeClr val="tx1"/>
                </a:solidFill>
                <a:latin typeface="EYInterstate" panose="02000503020000020004" pitchFamily="2" charset="0"/>
                <a:ea typeface="Meiryo UI" panose="020B0604030504040204" pitchFamily="50" charset="-128"/>
              </a:rPr>
              <a:t>8.10</a:t>
            </a:r>
            <a:endParaRPr lang="ja-JP" altLang="en-US" sz="816" baseline="0">
              <a:solidFill>
                <a:schemeClr val="tx1"/>
              </a:solidFill>
              <a:latin typeface="EYInterstate" panose="02000503020000020004" pitchFamily="2" charset="0"/>
              <a:ea typeface="Meiryo UI" panose="020B0604030504040204" pitchFamily="50" charset="-128"/>
            </a:endParaRPr>
          </a:p>
        </p:txBody>
      </p:sp>
    </p:spTree>
    <p:extLst>
      <p:ext uri="{BB962C8B-B14F-4D97-AF65-F5344CB8AC3E}">
        <p14:creationId xmlns:p14="http://schemas.microsoft.com/office/powerpoint/2010/main" val="3925826336"/>
      </p:ext>
    </p:extLst>
  </p:cSld>
  <p:clrMapOvr>
    <a:masterClrMapping/>
  </p:clrMapOvr>
  <p:extLst>
    <p:ext uri="{DCECCB84-F9BA-43D5-87BE-67443E8EF086}">
      <p15:sldGuideLst xmlns:p15="http://schemas.microsoft.com/office/powerpoint/2012/main">
        <p15:guide id="1" orient="horz" pos="4219">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_1 (White)">
    <p:spTree>
      <p:nvGrpSpPr>
        <p:cNvPr id="1" name=""/>
        <p:cNvGrpSpPr/>
        <p:nvPr/>
      </p:nvGrpSpPr>
      <p:grpSpPr>
        <a:xfrm>
          <a:off x="0" y="0"/>
          <a:ext cx="0" cy="0"/>
          <a:chOff x="0" y="0"/>
          <a:chExt cx="0" cy="0"/>
        </a:xfrm>
      </p:grpSpPr>
      <p:sp>
        <p:nvSpPr>
          <p:cNvPr id="75" name="Freeform 6"/>
          <p:cNvSpPr>
            <a:spLocks/>
          </p:cNvSpPr>
          <p:nvPr/>
        </p:nvSpPr>
        <p:spPr bwMode="auto">
          <a:xfrm>
            <a:off x="517653" y="490348"/>
            <a:ext cx="4702233" cy="3036607"/>
          </a:xfrm>
          <a:custGeom>
            <a:avLst/>
            <a:gdLst>
              <a:gd name="T0" fmla="*/ 0 w 3128"/>
              <a:gd name="T1" fmla="*/ 552 h 2114"/>
              <a:gd name="T2" fmla="*/ 0 w 3128"/>
              <a:gd name="T3" fmla="*/ 2114 h 2114"/>
              <a:gd name="T4" fmla="*/ 3128 w 3128"/>
              <a:gd name="T5" fmla="*/ 2114 h 2114"/>
              <a:gd name="T6" fmla="*/ 3128 w 3128"/>
              <a:gd name="T7" fmla="*/ 0 h 2114"/>
              <a:gd name="T8" fmla="*/ 0 w 3128"/>
              <a:gd name="T9" fmla="*/ 552 h 2114"/>
            </a:gdLst>
            <a:ahLst/>
            <a:cxnLst>
              <a:cxn ang="0">
                <a:pos x="T0" y="T1"/>
              </a:cxn>
              <a:cxn ang="0">
                <a:pos x="T2" y="T3"/>
              </a:cxn>
              <a:cxn ang="0">
                <a:pos x="T4" y="T5"/>
              </a:cxn>
              <a:cxn ang="0">
                <a:pos x="T6" y="T7"/>
              </a:cxn>
              <a:cxn ang="0">
                <a:pos x="T8" y="T9"/>
              </a:cxn>
            </a:cxnLst>
            <a:rect l="0" t="0" r="r" b="b"/>
            <a:pathLst>
              <a:path w="3128" h="2114">
                <a:moveTo>
                  <a:pt x="0" y="552"/>
                </a:moveTo>
                <a:lnTo>
                  <a:pt x="0" y="2114"/>
                </a:lnTo>
                <a:lnTo>
                  <a:pt x="3128" y="2114"/>
                </a:lnTo>
                <a:lnTo>
                  <a:pt x="3128" y="0"/>
                </a:lnTo>
                <a:lnTo>
                  <a:pt x="0" y="552"/>
                </a:lnTo>
                <a:close/>
              </a:path>
            </a:pathLst>
          </a:custGeom>
          <a:solidFill>
            <a:schemeClr val="accent2"/>
          </a:solidFill>
          <a:ln>
            <a:noFill/>
          </a:ln>
        </p:spPr>
        <p:txBody>
          <a:bodyPr vert="horz" wrap="square" lIns="82935" tIns="41468" rIns="82935" bIns="41468" numCol="1" anchor="t" anchorCtr="0" compatLnSpc="1">
            <a:prstTxWarp prst="textNoShape">
              <a:avLst/>
            </a:prstTxWarp>
          </a:bodyPr>
          <a:lstStyle/>
          <a:p>
            <a:pPr fontAlgn="auto"/>
            <a:endParaRPr lang="en-GB" sz="1633" spc="18" baseline="0">
              <a:solidFill>
                <a:schemeClr val="tx2"/>
              </a:solidFill>
              <a:latin typeface="EYInterstate" panose="02000503020000020004" pitchFamily="2" charset="0"/>
              <a:ea typeface="Meiryo UI" panose="020B0604030504040204" pitchFamily="50" charset="-128"/>
            </a:endParaRPr>
          </a:p>
        </p:txBody>
      </p:sp>
      <p:sp>
        <p:nvSpPr>
          <p:cNvPr id="32" name="タイトル 14"/>
          <p:cNvSpPr>
            <a:spLocks noGrp="1"/>
          </p:cNvSpPr>
          <p:nvPr>
            <p:ph type="title" hasCustomPrompt="1"/>
          </p:nvPr>
        </p:nvSpPr>
        <p:spPr>
          <a:xfrm>
            <a:off x="734423" y="1816407"/>
            <a:ext cx="4218577" cy="768088"/>
          </a:xfrm>
          <a:prstGeom prst="rect">
            <a:avLst/>
          </a:prstGeom>
        </p:spPr>
        <p:txBody>
          <a:bodyPr lIns="0" tIns="0" rIns="0" bIns="0" anchor="t"/>
          <a:lstStyle>
            <a:lvl1pPr fontAlgn="auto">
              <a:lnSpc>
                <a:spcPct val="100000"/>
              </a:lnSpc>
              <a:spcBef>
                <a:spcPts val="0"/>
              </a:spcBef>
              <a:defRPr sz="1995" b="1" kern="1200" spc="18" baseline="0">
                <a:solidFill>
                  <a:schemeClr val="tx2"/>
                </a:solidFill>
                <a:latin typeface="EYInterstate" panose="02000503020000020004" pitchFamily="2" charset="0"/>
                <a:ea typeface="Meiryo UI" panose="020B0604030504040204" pitchFamily="50" charset="-128"/>
              </a:defRPr>
            </a:lvl1pPr>
          </a:lstStyle>
          <a:p>
            <a:r>
              <a:rPr lang="ja-JP" altLang="en-US"/>
              <a:t>タイトル</a:t>
            </a:r>
          </a:p>
        </p:txBody>
      </p:sp>
      <p:sp>
        <p:nvSpPr>
          <p:cNvPr id="33" name="テキスト プレースホルダ 16"/>
          <p:cNvSpPr>
            <a:spLocks noGrp="1"/>
          </p:cNvSpPr>
          <p:nvPr>
            <p:ph type="body" sz="quarter" idx="10" hasCustomPrompt="1"/>
          </p:nvPr>
        </p:nvSpPr>
        <p:spPr>
          <a:xfrm>
            <a:off x="734423" y="1443528"/>
            <a:ext cx="4218577" cy="217130"/>
          </a:xfrm>
          <a:prstGeom prst="rect">
            <a:avLst/>
          </a:prstGeom>
        </p:spPr>
        <p:txBody>
          <a:bodyPr lIns="0" tIns="0" rIns="0" bIns="0" anchor="t">
            <a:noAutofit/>
          </a:bodyPr>
          <a:lstStyle>
            <a:lvl1pPr marL="0" indent="0" fontAlgn="auto">
              <a:lnSpc>
                <a:spcPct val="100000"/>
              </a:lnSpc>
              <a:spcBef>
                <a:spcPts val="0"/>
              </a:spcBef>
              <a:buNone/>
              <a:defRPr sz="1361" b="0"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 </a:t>
            </a:r>
            <a:r>
              <a:rPr lang="ja-JP" altLang="en-US"/>
              <a:t>御中</a:t>
            </a:r>
          </a:p>
        </p:txBody>
      </p:sp>
      <p:sp>
        <p:nvSpPr>
          <p:cNvPr id="34" name="テキスト プレースホルダ 16"/>
          <p:cNvSpPr>
            <a:spLocks noGrp="1"/>
          </p:cNvSpPr>
          <p:nvPr>
            <p:ph type="body" sz="quarter" idx="11" hasCustomPrompt="1"/>
          </p:nvPr>
        </p:nvSpPr>
        <p:spPr>
          <a:xfrm>
            <a:off x="734423" y="2981363"/>
            <a:ext cx="4216413" cy="239641"/>
          </a:xfrm>
          <a:prstGeom prst="rect">
            <a:avLst/>
          </a:prstGeom>
        </p:spPr>
        <p:txBody>
          <a:bodyPr lIns="0" tIns="0" rIns="0" bIns="0" anchor="b"/>
          <a:lstStyle>
            <a:lvl1pPr marL="0" indent="0" fontAlgn="auto">
              <a:lnSpc>
                <a:spcPct val="100000"/>
              </a:lnSpc>
              <a:spcBef>
                <a:spcPts val="0"/>
              </a:spcBef>
              <a:buNone/>
              <a:defRPr sz="1088"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a:t>
            </a:r>
            <a:r>
              <a:rPr lang="ja-JP" altLang="en-US"/>
              <a:t>年</a:t>
            </a:r>
            <a:r>
              <a:rPr lang="en-US" altLang="ja-JP"/>
              <a:t>XX</a:t>
            </a:r>
            <a:r>
              <a:rPr lang="ja-JP" altLang="en-US"/>
              <a:t>月</a:t>
            </a:r>
            <a:r>
              <a:rPr lang="en-US" altLang="ja-JP"/>
              <a:t>XX</a:t>
            </a:r>
            <a:r>
              <a:rPr lang="ja-JP" altLang="en-US"/>
              <a:t>日</a:t>
            </a:r>
          </a:p>
        </p:txBody>
      </p:sp>
      <p:pic>
        <p:nvPicPr>
          <p:cNvPr id="19" name="Picture 8"/>
          <p:cNvPicPr>
            <a:picLocks noChangeAspect="1"/>
          </p:cNvPicPr>
          <p:nvPr/>
        </p:nvPicPr>
        <p:blipFill>
          <a:blip r:embed="rId2"/>
          <a:stretch>
            <a:fillRect/>
          </a:stretch>
        </p:blipFill>
        <p:spPr>
          <a:xfrm>
            <a:off x="8381012" y="5424186"/>
            <a:ext cx="1002377" cy="1142809"/>
          </a:xfrm>
          <a:prstGeom prst="rect">
            <a:avLst/>
          </a:prstGeom>
        </p:spPr>
      </p:pic>
      <p:sp>
        <p:nvSpPr>
          <p:cNvPr id="25" name="テキスト プレースホルダ 16"/>
          <p:cNvSpPr>
            <a:spLocks noGrp="1"/>
          </p:cNvSpPr>
          <p:nvPr>
            <p:ph type="body" sz="quarter" idx="12" hasCustomPrompt="1"/>
          </p:nvPr>
        </p:nvSpPr>
        <p:spPr>
          <a:xfrm>
            <a:off x="736587" y="2740243"/>
            <a:ext cx="4216413" cy="239641"/>
          </a:xfrm>
          <a:prstGeom prst="rect">
            <a:avLst/>
          </a:prstGeom>
        </p:spPr>
        <p:txBody>
          <a:bodyPr lIns="0" tIns="0" rIns="0" bIns="0" anchor="b"/>
          <a:lstStyle>
            <a:lvl1pPr marL="0" indent="0" fontAlgn="auto">
              <a:lnSpc>
                <a:spcPct val="100000"/>
              </a:lnSpc>
              <a:spcBef>
                <a:spcPts val="0"/>
              </a:spcBef>
              <a:buNone/>
              <a:defRPr sz="1224"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a:t>
            </a:r>
            <a:endParaRPr lang="ja-JP" altLang="en-US"/>
          </a:p>
        </p:txBody>
      </p:sp>
    </p:spTree>
    <p:extLst>
      <p:ext uri="{BB962C8B-B14F-4D97-AF65-F5344CB8AC3E}">
        <p14:creationId xmlns:p14="http://schemas.microsoft.com/office/powerpoint/2010/main" val="3907093530"/>
      </p:ext>
    </p:extLst>
  </p:cSld>
  <p:clrMapOvr>
    <a:masterClrMapping/>
  </p:clrMapOvr>
  <p:hf sldNum="0" hd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_2 (Image)">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E8EE0FE-D16D-499D-8EEB-A7476F8BA88C}"/>
              </a:ext>
            </a:extLst>
          </p:cNvPr>
          <p:cNvSpPr/>
          <p:nvPr/>
        </p:nvSpPr>
        <p:spPr>
          <a:xfrm>
            <a:off x="0" y="0"/>
            <a:ext cx="9906000" cy="6858000"/>
          </a:xfrm>
          <a:prstGeom prst="rect">
            <a:avLst/>
          </a:prstGeom>
          <a:solidFill>
            <a:schemeClr val="accent3">
              <a:alpha val="89804"/>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7955" tIns="65303" rIns="97955" bIns="65303" numCol="1" spcCol="0" rtlCol="0" fromWordArt="0" anchor="ctr" anchorCtr="0" forceAA="0" compatLnSpc="1">
            <a:prstTxWarp prst="textNoShape">
              <a:avLst/>
            </a:prstTxWarp>
            <a:noAutofit/>
          </a:bodyPr>
          <a:lstStyle/>
          <a:p>
            <a:pPr algn="ctr" fontAlgn="auto"/>
            <a:endParaRPr kumimoji="1" lang="ja-JP" altLang="en-US" sz="1088" spc="18" baseline="0">
              <a:solidFill>
                <a:schemeClr val="tx2"/>
              </a:solidFill>
              <a:latin typeface="EYInterstate" panose="02000503020000020004" pitchFamily="2" charset="0"/>
              <a:ea typeface="Meiryo UI" panose="020B0604030504040204" pitchFamily="50" charset="-128"/>
            </a:endParaRPr>
          </a:p>
        </p:txBody>
      </p:sp>
      <p:sp>
        <p:nvSpPr>
          <p:cNvPr id="75" name="Freeform 6"/>
          <p:cNvSpPr>
            <a:spLocks/>
          </p:cNvSpPr>
          <p:nvPr/>
        </p:nvSpPr>
        <p:spPr bwMode="auto">
          <a:xfrm>
            <a:off x="517653" y="490348"/>
            <a:ext cx="4702233" cy="3036607"/>
          </a:xfrm>
          <a:custGeom>
            <a:avLst/>
            <a:gdLst>
              <a:gd name="T0" fmla="*/ 0 w 3128"/>
              <a:gd name="T1" fmla="*/ 552 h 2114"/>
              <a:gd name="T2" fmla="*/ 0 w 3128"/>
              <a:gd name="T3" fmla="*/ 2114 h 2114"/>
              <a:gd name="T4" fmla="*/ 3128 w 3128"/>
              <a:gd name="T5" fmla="*/ 2114 h 2114"/>
              <a:gd name="T6" fmla="*/ 3128 w 3128"/>
              <a:gd name="T7" fmla="*/ 0 h 2114"/>
              <a:gd name="T8" fmla="*/ 0 w 3128"/>
              <a:gd name="T9" fmla="*/ 552 h 2114"/>
            </a:gdLst>
            <a:ahLst/>
            <a:cxnLst>
              <a:cxn ang="0">
                <a:pos x="T0" y="T1"/>
              </a:cxn>
              <a:cxn ang="0">
                <a:pos x="T2" y="T3"/>
              </a:cxn>
              <a:cxn ang="0">
                <a:pos x="T4" y="T5"/>
              </a:cxn>
              <a:cxn ang="0">
                <a:pos x="T6" y="T7"/>
              </a:cxn>
              <a:cxn ang="0">
                <a:pos x="T8" y="T9"/>
              </a:cxn>
            </a:cxnLst>
            <a:rect l="0" t="0" r="r" b="b"/>
            <a:pathLst>
              <a:path w="3128" h="2114">
                <a:moveTo>
                  <a:pt x="0" y="552"/>
                </a:moveTo>
                <a:lnTo>
                  <a:pt x="0" y="2114"/>
                </a:lnTo>
                <a:lnTo>
                  <a:pt x="3128" y="2114"/>
                </a:lnTo>
                <a:lnTo>
                  <a:pt x="3128" y="0"/>
                </a:lnTo>
                <a:lnTo>
                  <a:pt x="0" y="552"/>
                </a:lnTo>
                <a:close/>
              </a:path>
            </a:pathLst>
          </a:custGeom>
          <a:solidFill>
            <a:schemeClr val="accent2"/>
          </a:solidFill>
          <a:ln>
            <a:noFill/>
          </a:ln>
        </p:spPr>
        <p:txBody>
          <a:bodyPr vert="horz" wrap="square" lIns="82935" tIns="41468" rIns="82935" bIns="41468" numCol="1" anchor="t" anchorCtr="0" compatLnSpc="1">
            <a:prstTxWarp prst="textNoShape">
              <a:avLst/>
            </a:prstTxWarp>
          </a:bodyPr>
          <a:lstStyle/>
          <a:p>
            <a:pPr fontAlgn="auto"/>
            <a:endParaRPr lang="en-GB" sz="1633" spc="18" baseline="0">
              <a:solidFill>
                <a:schemeClr val="tx2"/>
              </a:solidFill>
              <a:latin typeface="EYInterstate" panose="02000503020000020004" pitchFamily="2" charset="0"/>
              <a:ea typeface="Meiryo UI" panose="020B0604030504040204" pitchFamily="50" charset="-128"/>
            </a:endParaRPr>
          </a:p>
        </p:txBody>
      </p:sp>
      <p:sp>
        <p:nvSpPr>
          <p:cNvPr id="12" name="タイトル 14">
            <a:extLst>
              <a:ext uri="{FF2B5EF4-FFF2-40B4-BE49-F238E27FC236}">
                <a16:creationId xmlns:a16="http://schemas.microsoft.com/office/drawing/2014/main" id="{EC2E9A38-410B-4CC1-8AA2-BF415C31F9D1}"/>
              </a:ext>
            </a:extLst>
          </p:cNvPr>
          <p:cNvSpPr>
            <a:spLocks noGrp="1"/>
          </p:cNvSpPr>
          <p:nvPr>
            <p:ph type="title" hasCustomPrompt="1"/>
          </p:nvPr>
        </p:nvSpPr>
        <p:spPr>
          <a:xfrm>
            <a:off x="734423" y="1816407"/>
            <a:ext cx="4218577" cy="768088"/>
          </a:xfrm>
          <a:prstGeom prst="rect">
            <a:avLst/>
          </a:prstGeom>
        </p:spPr>
        <p:txBody>
          <a:bodyPr lIns="0" tIns="0" rIns="0" bIns="0" anchor="t"/>
          <a:lstStyle>
            <a:lvl1pPr fontAlgn="auto">
              <a:lnSpc>
                <a:spcPct val="100000"/>
              </a:lnSpc>
              <a:spcBef>
                <a:spcPts val="0"/>
              </a:spcBef>
              <a:defRPr sz="1995" b="1" kern="1200" spc="18" baseline="0">
                <a:solidFill>
                  <a:schemeClr val="tx2"/>
                </a:solidFill>
                <a:latin typeface="EYInterstate" panose="02000503020000020004" pitchFamily="2" charset="0"/>
                <a:ea typeface="Meiryo UI" panose="020B0604030504040204" pitchFamily="50" charset="-128"/>
              </a:defRPr>
            </a:lvl1pPr>
          </a:lstStyle>
          <a:p>
            <a:r>
              <a:rPr lang="ja-JP" altLang="en-US"/>
              <a:t>タイトル</a:t>
            </a:r>
          </a:p>
        </p:txBody>
      </p:sp>
      <p:sp>
        <p:nvSpPr>
          <p:cNvPr id="18" name="テキスト プレースホルダ 16">
            <a:extLst>
              <a:ext uri="{FF2B5EF4-FFF2-40B4-BE49-F238E27FC236}">
                <a16:creationId xmlns:a16="http://schemas.microsoft.com/office/drawing/2014/main" id="{45035137-C7FA-46B2-A4BF-4220867CD3A1}"/>
              </a:ext>
            </a:extLst>
          </p:cNvPr>
          <p:cNvSpPr>
            <a:spLocks noGrp="1"/>
          </p:cNvSpPr>
          <p:nvPr>
            <p:ph type="body" sz="quarter" idx="10" hasCustomPrompt="1"/>
          </p:nvPr>
        </p:nvSpPr>
        <p:spPr>
          <a:xfrm>
            <a:off x="734423" y="1443528"/>
            <a:ext cx="4218577" cy="217130"/>
          </a:xfrm>
          <a:prstGeom prst="rect">
            <a:avLst/>
          </a:prstGeom>
        </p:spPr>
        <p:txBody>
          <a:bodyPr lIns="0" tIns="0" rIns="0" bIns="0" anchor="t">
            <a:noAutofit/>
          </a:bodyPr>
          <a:lstStyle>
            <a:lvl1pPr marL="0" indent="0" fontAlgn="auto">
              <a:lnSpc>
                <a:spcPct val="100000"/>
              </a:lnSpc>
              <a:spcBef>
                <a:spcPts val="0"/>
              </a:spcBef>
              <a:buNone/>
              <a:defRPr sz="1361" b="0"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 </a:t>
            </a:r>
            <a:r>
              <a:rPr lang="ja-JP" altLang="en-US"/>
              <a:t>御中</a:t>
            </a:r>
          </a:p>
        </p:txBody>
      </p:sp>
      <p:sp>
        <p:nvSpPr>
          <p:cNvPr id="19" name="テキスト プレースホルダ 16">
            <a:extLst>
              <a:ext uri="{FF2B5EF4-FFF2-40B4-BE49-F238E27FC236}">
                <a16:creationId xmlns:a16="http://schemas.microsoft.com/office/drawing/2014/main" id="{F27C92BF-E562-4F0A-9C38-4AAD9E15F445}"/>
              </a:ext>
            </a:extLst>
          </p:cNvPr>
          <p:cNvSpPr>
            <a:spLocks noGrp="1"/>
          </p:cNvSpPr>
          <p:nvPr>
            <p:ph type="body" sz="quarter" idx="11" hasCustomPrompt="1"/>
          </p:nvPr>
        </p:nvSpPr>
        <p:spPr>
          <a:xfrm>
            <a:off x="734423" y="2981363"/>
            <a:ext cx="4216413" cy="239641"/>
          </a:xfrm>
          <a:prstGeom prst="rect">
            <a:avLst/>
          </a:prstGeom>
        </p:spPr>
        <p:txBody>
          <a:bodyPr lIns="0" tIns="0" rIns="0" bIns="0" anchor="b"/>
          <a:lstStyle>
            <a:lvl1pPr marL="0" indent="0" fontAlgn="auto">
              <a:lnSpc>
                <a:spcPct val="100000"/>
              </a:lnSpc>
              <a:spcBef>
                <a:spcPts val="0"/>
              </a:spcBef>
              <a:buNone/>
              <a:defRPr sz="1088"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a:t>
            </a:r>
            <a:r>
              <a:rPr lang="ja-JP" altLang="en-US"/>
              <a:t>年</a:t>
            </a:r>
            <a:r>
              <a:rPr lang="en-US" altLang="ja-JP"/>
              <a:t>XX</a:t>
            </a:r>
            <a:r>
              <a:rPr lang="ja-JP" altLang="en-US"/>
              <a:t>月</a:t>
            </a:r>
            <a:r>
              <a:rPr lang="en-US" altLang="ja-JP"/>
              <a:t>XX</a:t>
            </a:r>
            <a:r>
              <a:rPr lang="ja-JP" altLang="en-US"/>
              <a:t>日</a:t>
            </a:r>
          </a:p>
        </p:txBody>
      </p:sp>
      <p:sp>
        <p:nvSpPr>
          <p:cNvPr id="20" name="テキスト プレースホルダ 16">
            <a:extLst>
              <a:ext uri="{FF2B5EF4-FFF2-40B4-BE49-F238E27FC236}">
                <a16:creationId xmlns:a16="http://schemas.microsoft.com/office/drawing/2014/main" id="{FF9791E0-BF4A-4C26-857C-940501B77773}"/>
              </a:ext>
            </a:extLst>
          </p:cNvPr>
          <p:cNvSpPr>
            <a:spLocks noGrp="1"/>
          </p:cNvSpPr>
          <p:nvPr>
            <p:ph type="body" sz="quarter" idx="12" hasCustomPrompt="1"/>
          </p:nvPr>
        </p:nvSpPr>
        <p:spPr>
          <a:xfrm>
            <a:off x="736587" y="2740243"/>
            <a:ext cx="4216413" cy="239641"/>
          </a:xfrm>
          <a:prstGeom prst="rect">
            <a:avLst/>
          </a:prstGeom>
        </p:spPr>
        <p:txBody>
          <a:bodyPr lIns="0" tIns="0" rIns="0" bIns="0" anchor="b"/>
          <a:lstStyle>
            <a:lvl1pPr marL="0" indent="0" fontAlgn="auto">
              <a:lnSpc>
                <a:spcPct val="100000"/>
              </a:lnSpc>
              <a:spcBef>
                <a:spcPts val="0"/>
              </a:spcBef>
              <a:buNone/>
              <a:defRPr sz="1224"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a:t>
            </a:r>
            <a:endParaRPr lang="ja-JP" altLang="en-US"/>
          </a:p>
        </p:txBody>
      </p:sp>
      <p:grpSp>
        <p:nvGrpSpPr>
          <p:cNvPr id="17" name="Group 4">
            <a:extLst>
              <a:ext uri="{FF2B5EF4-FFF2-40B4-BE49-F238E27FC236}">
                <a16:creationId xmlns:a16="http://schemas.microsoft.com/office/drawing/2014/main" id="{99843BE3-E2F5-4609-A760-81A32CA2761E}"/>
              </a:ext>
            </a:extLst>
          </p:cNvPr>
          <p:cNvGrpSpPr>
            <a:grpSpLocks noChangeAspect="1"/>
          </p:cNvGrpSpPr>
          <p:nvPr userDrawn="1"/>
        </p:nvGrpSpPr>
        <p:grpSpPr bwMode="auto">
          <a:xfrm>
            <a:off x="8370463" y="5411223"/>
            <a:ext cx="996787" cy="1142809"/>
            <a:chOff x="6529" y="3125"/>
            <a:chExt cx="772" cy="904"/>
          </a:xfrm>
        </p:grpSpPr>
        <p:sp>
          <p:nvSpPr>
            <p:cNvPr id="21" name="Freeform 5">
              <a:extLst>
                <a:ext uri="{FF2B5EF4-FFF2-40B4-BE49-F238E27FC236}">
                  <a16:creationId xmlns:a16="http://schemas.microsoft.com/office/drawing/2014/main" id="{7D7BD637-F7CA-4F17-AF72-63DD6F96AC4E}"/>
                </a:ext>
              </a:extLst>
            </p:cNvPr>
            <p:cNvSpPr>
              <a:spLocks/>
            </p:cNvSpPr>
            <p:nvPr userDrawn="1"/>
          </p:nvSpPr>
          <p:spPr bwMode="auto">
            <a:xfrm>
              <a:off x="6529" y="3125"/>
              <a:ext cx="619" cy="226"/>
            </a:xfrm>
            <a:custGeom>
              <a:avLst/>
              <a:gdLst>
                <a:gd name="T0" fmla="*/ 2473 w 2473"/>
                <a:gd name="T1" fmla="*/ 0 h 902"/>
                <a:gd name="T2" fmla="*/ 0 w 2473"/>
                <a:gd name="T3" fmla="*/ 902 h 902"/>
                <a:gd name="T4" fmla="*/ 2473 w 2473"/>
                <a:gd name="T5" fmla="*/ 466 h 902"/>
                <a:gd name="T6" fmla="*/ 2473 w 2473"/>
                <a:gd name="T7" fmla="*/ 0 h 902"/>
              </a:gdLst>
              <a:ahLst/>
              <a:cxnLst>
                <a:cxn ang="0">
                  <a:pos x="T0" y="T1"/>
                </a:cxn>
                <a:cxn ang="0">
                  <a:pos x="T2" y="T3"/>
                </a:cxn>
                <a:cxn ang="0">
                  <a:pos x="T4" y="T5"/>
                </a:cxn>
                <a:cxn ang="0">
                  <a:pos x="T6" y="T7"/>
                </a:cxn>
              </a:cxnLst>
              <a:rect l="0" t="0" r="r" b="b"/>
              <a:pathLst>
                <a:path w="2473" h="902">
                  <a:moveTo>
                    <a:pt x="2473" y="0"/>
                  </a:moveTo>
                  <a:lnTo>
                    <a:pt x="0" y="902"/>
                  </a:lnTo>
                  <a:lnTo>
                    <a:pt x="2473" y="466"/>
                  </a:lnTo>
                  <a:lnTo>
                    <a:pt x="2473" y="0"/>
                  </a:lnTo>
                  <a:close/>
                </a:path>
              </a:pathLst>
            </a:custGeom>
            <a:solidFill>
              <a:srgbClr val="FFE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29361" eaLnBrk="1" fontAlgn="auto" latinLnBrk="0" hangingPunct="1">
                <a:lnSpc>
                  <a:spcPct val="100000"/>
                </a:lnSpc>
                <a:spcBef>
                  <a:spcPts val="0"/>
                </a:spcBef>
                <a:spcAft>
                  <a:spcPts val="0"/>
                </a:spcAft>
                <a:buClrTx/>
                <a:buSzTx/>
                <a:buFontTx/>
                <a:buNone/>
                <a:tabLst/>
                <a:defRPr/>
              </a:pPr>
              <a:endParaRPr kumimoji="0" lang="en-IN" sz="1633" b="0" i="0" u="none" strike="noStrike" kern="1200" cap="none" spc="0" normalizeH="0" baseline="0" noProof="0">
                <a:ln>
                  <a:noFill/>
                </a:ln>
                <a:solidFill>
                  <a:srgbClr val="2E2E38"/>
                </a:solidFill>
                <a:effectLst/>
                <a:uLnTx/>
                <a:uFillTx/>
                <a:latin typeface="EYInterstate" panose="02000503020000020004" pitchFamily="2" charset="0"/>
                <a:ea typeface="Meiryo UI" panose="020B0604030504040204" pitchFamily="50" charset="-128"/>
              </a:endParaRPr>
            </a:p>
          </p:txBody>
        </p:sp>
        <p:sp>
          <p:nvSpPr>
            <p:cNvPr id="22" name="Freeform 6">
              <a:extLst>
                <a:ext uri="{FF2B5EF4-FFF2-40B4-BE49-F238E27FC236}">
                  <a16:creationId xmlns:a16="http://schemas.microsoft.com/office/drawing/2014/main" id="{92BB8D4A-A01C-4B5F-940B-9B054C48B578}"/>
                </a:ext>
              </a:extLst>
            </p:cNvPr>
            <p:cNvSpPr>
              <a:spLocks noEditPoints="1"/>
            </p:cNvSpPr>
            <p:nvPr userDrawn="1"/>
          </p:nvSpPr>
          <p:spPr bwMode="auto">
            <a:xfrm>
              <a:off x="6529" y="3444"/>
              <a:ext cx="772" cy="585"/>
            </a:xfrm>
            <a:custGeom>
              <a:avLst/>
              <a:gdLst>
                <a:gd name="T0" fmla="*/ 233 w 3088"/>
                <a:gd name="T1" fmla="*/ 1588 h 2339"/>
                <a:gd name="T2" fmla="*/ 253 w 3088"/>
                <a:gd name="T3" fmla="*/ 1795 h 2339"/>
                <a:gd name="T4" fmla="*/ 151 w 3088"/>
                <a:gd name="T5" fmla="*/ 1810 h 2339"/>
                <a:gd name="T6" fmla="*/ 351 w 3088"/>
                <a:gd name="T7" fmla="*/ 1761 h 2339"/>
                <a:gd name="T8" fmla="*/ 416 w 3088"/>
                <a:gd name="T9" fmla="*/ 1857 h 2339"/>
                <a:gd name="T10" fmla="*/ 1140 w 3088"/>
                <a:gd name="T11" fmla="*/ 1652 h 2339"/>
                <a:gd name="T12" fmla="*/ 1216 w 3088"/>
                <a:gd name="T13" fmla="*/ 1738 h 2339"/>
                <a:gd name="T14" fmla="*/ 696 w 3088"/>
                <a:gd name="T15" fmla="*/ 1546 h 2339"/>
                <a:gd name="T16" fmla="*/ 738 w 3088"/>
                <a:gd name="T17" fmla="*/ 1710 h 2339"/>
                <a:gd name="T18" fmla="*/ 860 w 3088"/>
                <a:gd name="T19" fmla="*/ 1854 h 2339"/>
                <a:gd name="T20" fmla="*/ 832 w 3088"/>
                <a:gd name="T21" fmla="*/ 1684 h 2339"/>
                <a:gd name="T22" fmla="*/ 2021 w 3088"/>
                <a:gd name="T23" fmla="*/ 1860 h 2339"/>
                <a:gd name="T24" fmla="*/ 2158 w 3088"/>
                <a:gd name="T25" fmla="*/ 1747 h 2339"/>
                <a:gd name="T26" fmla="*/ 2100 w 3088"/>
                <a:gd name="T27" fmla="*/ 1730 h 2339"/>
                <a:gd name="T28" fmla="*/ 2059 w 3088"/>
                <a:gd name="T29" fmla="*/ 1684 h 2339"/>
                <a:gd name="T30" fmla="*/ 1309 w 3088"/>
                <a:gd name="T31" fmla="*/ 1734 h 2339"/>
                <a:gd name="T32" fmla="*/ 1445 w 3088"/>
                <a:gd name="T33" fmla="*/ 1844 h 2339"/>
                <a:gd name="T34" fmla="*/ 1473 w 3088"/>
                <a:gd name="T35" fmla="*/ 1923 h 2339"/>
                <a:gd name="T36" fmla="*/ 1369 w 3088"/>
                <a:gd name="T37" fmla="*/ 1781 h 2339"/>
                <a:gd name="T38" fmla="*/ 1727 w 3088"/>
                <a:gd name="T39" fmla="*/ 1677 h 2339"/>
                <a:gd name="T40" fmla="*/ 1632 w 3088"/>
                <a:gd name="T41" fmla="*/ 1778 h 2339"/>
                <a:gd name="T42" fmla="*/ 1822 w 3088"/>
                <a:gd name="T43" fmla="*/ 1710 h 2339"/>
                <a:gd name="T44" fmla="*/ 1686 w 3088"/>
                <a:gd name="T45" fmla="*/ 1786 h 2339"/>
                <a:gd name="T46" fmla="*/ 1708 w 3088"/>
                <a:gd name="T47" fmla="*/ 1817 h 2339"/>
                <a:gd name="T48" fmla="*/ 2240 w 3088"/>
                <a:gd name="T49" fmla="*/ 1766 h 2339"/>
                <a:gd name="T50" fmla="*/ 2227 w 3088"/>
                <a:gd name="T51" fmla="*/ 1653 h 2339"/>
                <a:gd name="T52" fmla="*/ 2290 w 3088"/>
                <a:gd name="T53" fmla="*/ 1866 h 2339"/>
                <a:gd name="T54" fmla="*/ 2321 w 3088"/>
                <a:gd name="T55" fmla="*/ 1709 h 2339"/>
                <a:gd name="T56" fmla="*/ 2908 w 3088"/>
                <a:gd name="T57" fmla="*/ 1750 h 2339"/>
                <a:gd name="T58" fmla="*/ 2730 w 3088"/>
                <a:gd name="T59" fmla="*/ 1683 h 2339"/>
                <a:gd name="T60" fmla="*/ 2852 w 3088"/>
                <a:gd name="T61" fmla="*/ 1860 h 2339"/>
                <a:gd name="T62" fmla="*/ 2639 w 3088"/>
                <a:gd name="T63" fmla="*/ 1783 h 2339"/>
                <a:gd name="T64" fmla="*/ 2605 w 3088"/>
                <a:gd name="T65" fmla="*/ 1853 h 2339"/>
                <a:gd name="T66" fmla="*/ 2464 w 3088"/>
                <a:gd name="T67" fmla="*/ 1861 h 2339"/>
                <a:gd name="T68" fmla="*/ 2495 w 3088"/>
                <a:gd name="T69" fmla="*/ 1812 h 2339"/>
                <a:gd name="T70" fmla="*/ 2998 w 3088"/>
                <a:gd name="T71" fmla="*/ 1639 h 2339"/>
                <a:gd name="T72" fmla="*/ 975 w 3088"/>
                <a:gd name="T73" fmla="*/ 1860 h 2339"/>
                <a:gd name="T74" fmla="*/ 2416 w 3088"/>
                <a:gd name="T75" fmla="*/ 2069 h 2339"/>
                <a:gd name="T76" fmla="*/ 2510 w 3088"/>
                <a:gd name="T77" fmla="*/ 2251 h 2339"/>
                <a:gd name="T78" fmla="*/ 2485 w 3088"/>
                <a:gd name="T79" fmla="*/ 2074 h 2339"/>
                <a:gd name="T80" fmla="*/ 627 w 3088"/>
                <a:gd name="T81" fmla="*/ 2078 h 2339"/>
                <a:gd name="T82" fmla="*/ 672 w 3088"/>
                <a:gd name="T83" fmla="*/ 2089 h 2339"/>
                <a:gd name="T84" fmla="*/ 202 w 3088"/>
                <a:gd name="T85" fmla="*/ 2135 h 2339"/>
                <a:gd name="T86" fmla="*/ 310 w 3088"/>
                <a:gd name="T87" fmla="*/ 2174 h 2339"/>
                <a:gd name="T88" fmla="*/ 503 w 3088"/>
                <a:gd name="T89" fmla="*/ 2174 h 2339"/>
                <a:gd name="T90" fmla="*/ 374 w 3088"/>
                <a:gd name="T91" fmla="*/ 2185 h 2339"/>
                <a:gd name="T92" fmla="*/ 439 w 3088"/>
                <a:gd name="T93" fmla="*/ 2185 h 2339"/>
                <a:gd name="T94" fmla="*/ 2197 w 3088"/>
                <a:gd name="T95" fmla="*/ 2040 h 2339"/>
                <a:gd name="T96" fmla="*/ 1597 w 3088"/>
                <a:gd name="T97" fmla="*/ 2027 h 2339"/>
                <a:gd name="T98" fmla="*/ 1937 w 3088"/>
                <a:gd name="T99" fmla="*/ 2047 h 2339"/>
                <a:gd name="T100" fmla="*/ 2002 w 3088"/>
                <a:gd name="T101" fmla="*/ 2254 h 2339"/>
                <a:gd name="T102" fmla="*/ 2061 w 3088"/>
                <a:gd name="T103" fmla="*/ 2041 h 2339"/>
                <a:gd name="T104" fmla="*/ 2002 w 3088"/>
                <a:gd name="T105" fmla="*/ 2073 h 2339"/>
                <a:gd name="T106" fmla="*/ 767 w 3088"/>
                <a:gd name="T107" fmla="*/ 1934 h 2339"/>
                <a:gd name="T108" fmla="*/ 1202 w 3088"/>
                <a:gd name="T109" fmla="*/ 2037 h 2339"/>
                <a:gd name="T110" fmla="*/ 1108 w 3088"/>
                <a:gd name="T111" fmla="*/ 2086 h 2339"/>
                <a:gd name="T112" fmla="*/ 1280 w 3088"/>
                <a:gd name="T113" fmla="*/ 2078 h 2339"/>
                <a:gd name="T114" fmla="*/ 1385 w 3088"/>
                <a:gd name="T115" fmla="*/ 2249 h 2339"/>
                <a:gd name="T116" fmla="*/ 1403 w 3088"/>
                <a:gd name="T117" fmla="*/ 2332 h 2339"/>
                <a:gd name="T118" fmla="*/ 1354 w 3088"/>
                <a:gd name="T119" fmla="*/ 2200 h 2339"/>
                <a:gd name="T120" fmla="*/ 993 w 3088"/>
                <a:gd name="T121" fmla="*/ 2123 h 2339"/>
                <a:gd name="T122" fmla="*/ 397 w 3088"/>
                <a:gd name="T123" fmla="*/ 963 h 2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88" h="2339">
                  <a:moveTo>
                    <a:pt x="257" y="1763"/>
                  </a:moveTo>
                  <a:lnTo>
                    <a:pt x="257" y="1763"/>
                  </a:lnTo>
                  <a:lnTo>
                    <a:pt x="257" y="1755"/>
                  </a:lnTo>
                  <a:lnTo>
                    <a:pt x="256" y="1749"/>
                  </a:lnTo>
                  <a:lnTo>
                    <a:pt x="253" y="1736"/>
                  </a:lnTo>
                  <a:lnTo>
                    <a:pt x="247" y="1725"/>
                  </a:lnTo>
                  <a:lnTo>
                    <a:pt x="241" y="1716"/>
                  </a:lnTo>
                  <a:lnTo>
                    <a:pt x="233" y="1709"/>
                  </a:lnTo>
                  <a:lnTo>
                    <a:pt x="225" y="1704"/>
                  </a:lnTo>
                  <a:lnTo>
                    <a:pt x="219" y="1699"/>
                  </a:lnTo>
                  <a:lnTo>
                    <a:pt x="212" y="1696"/>
                  </a:lnTo>
                  <a:lnTo>
                    <a:pt x="212" y="1696"/>
                  </a:lnTo>
                  <a:lnTo>
                    <a:pt x="220" y="1690"/>
                  </a:lnTo>
                  <a:lnTo>
                    <a:pt x="226" y="1685"/>
                  </a:lnTo>
                  <a:lnTo>
                    <a:pt x="232" y="1678"/>
                  </a:lnTo>
                  <a:lnTo>
                    <a:pt x="237" y="1671"/>
                  </a:lnTo>
                  <a:lnTo>
                    <a:pt x="242" y="1663"/>
                  </a:lnTo>
                  <a:lnTo>
                    <a:pt x="244" y="1654"/>
                  </a:lnTo>
                  <a:lnTo>
                    <a:pt x="246" y="1645"/>
                  </a:lnTo>
                  <a:lnTo>
                    <a:pt x="246" y="1635"/>
                  </a:lnTo>
                  <a:lnTo>
                    <a:pt x="246" y="1635"/>
                  </a:lnTo>
                  <a:lnTo>
                    <a:pt x="246" y="1626"/>
                  </a:lnTo>
                  <a:lnTo>
                    <a:pt x="245" y="1618"/>
                  </a:lnTo>
                  <a:lnTo>
                    <a:pt x="243" y="1610"/>
                  </a:lnTo>
                  <a:lnTo>
                    <a:pt x="241" y="1602"/>
                  </a:lnTo>
                  <a:lnTo>
                    <a:pt x="237" y="1594"/>
                  </a:lnTo>
                  <a:lnTo>
                    <a:pt x="233" y="1588"/>
                  </a:lnTo>
                  <a:lnTo>
                    <a:pt x="227" y="1582"/>
                  </a:lnTo>
                  <a:lnTo>
                    <a:pt x="222" y="1577"/>
                  </a:lnTo>
                  <a:lnTo>
                    <a:pt x="215" y="1572"/>
                  </a:lnTo>
                  <a:lnTo>
                    <a:pt x="209" y="1568"/>
                  </a:lnTo>
                  <a:lnTo>
                    <a:pt x="201" y="1565"/>
                  </a:lnTo>
                  <a:lnTo>
                    <a:pt x="192" y="1561"/>
                  </a:lnTo>
                  <a:lnTo>
                    <a:pt x="183" y="1559"/>
                  </a:lnTo>
                  <a:lnTo>
                    <a:pt x="173" y="1557"/>
                  </a:lnTo>
                  <a:lnTo>
                    <a:pt x="163" y="1557"/>
                  </a:lnTo>
                  <a:lnTo>
                    <a:pt x="152" y="1556"/>
                  </a:lnTo>
                  <a:lnTo>
                    <a:pt x="22" y="1556"/>
                  </a:lnTo>
                  <a:lnTo>
                    <a:pt x="22" y="1860"/>
                  </a:lnTo>
                  <a:lnTo>
                    <a:pt x="151" y="1860"/>
                  </a:lnTo>
                  <a:lnTo>
                    <a:pt x="151" y="1860"/>
                  </a:lnTo>
                  <a:lnTo>
                    <a:pt x="163" y="1860"/>
                  </a:lnTo>
                  <a:lnTo>
                    <a:pt x="174" y="1859"/>
                  </a:lnTo>
                  <a:lnTo>
                    <a:pt x="185" y="1857"/>
                  </a:lnTo>
                  <a:lnTo>
                    <a:pt x="195" y="1854"/>
                  </a:lnTo>
                  <a:lnTo>
                    <a:pt x="205" y="1850"/>
                  </a:lnTo>
                  <a:lnTo>
                    <a:pt x="214" y="1846"/>
                  </a:lnTo>
                  <a:lnTo>
                    <a:pt x="222" y="1840"/>
                  </a:lnTo>
                  <a:lnTo>
                    <a:pt x="228" y="1835"/>
                  </a:lnTo>
                  <a:lnTo>
                    <a:pt x="235" y="1828"/>
                  </a:lnTo>
                  <a:lnTo>
                    <a:pt x="241" y="1821"/>
                  </a:lnTo>
                  <a:lnTo>
                    <a:pt x="246" y="1813"/>
                  </a:lnTo>
                  <a:lnTo>
                    <a:pt x="249" y="1804"/>
                  </a:lnTo>
                  <a:lnTo>
                    <a:pt x="253" y="1795"/>
                  </a:lnTo>
                  <a:lnTo>
                    <a:pt x="255" y="1785"/>
                  </a:lnTo>
                  <a:lnTo>
                    <a:pt x="256" y="1774"/>
                  </a:lnTo>
                  <a:lnTo>
                    <a:pt x="257" y="1763"/>
                  </a:lnTo>
                  <a:lnTo>
                    <a:pt x="257" y="1763"/>
                  </a:lnTo>
                  <a:close/>
                  <a:moveTo>
                    <a:pt x="151" y="1810"/>
                  </a:moveTo>
                  <a:lnTo>
                    <a:pt x="78" y="1810"/>
                  </a:lnTo>
                  <a:lnTo>
                    <a:pt x="78" y="1722"/>
                  </a:lnTo>
                  <a:lnTo>
                    <a:pt x="151" y="1722"/>
                  </a:lnTo>
                  <a:lnTo>
                    <a:pt x="151" y="1722"/>
                  </a:lnTo>
                  <a:lnTo>
                    <a:pt x="162" y="1723"/>
                  </a:lnTo>
                  <a:lnTo>
                    <a:pt x="171" y="1725"/>
                  </a:lnTo>
                  <a:lnTo>
                    <a:pt x="179" y="1728"/>
                  </a:lnTo>
                  <a:lnTo>
                    <a:pt x="185" y="1733"/>
                  </a:lnTo>
                  <a:lnTo>
                    <a:pt x="191" y="1739"/>
                  </a:lnTo>
                  <a:lnTo>
                    <a:pt x="194" y="1747"/>
                  </a:lnTo>
                  <a:lnTo>
                    <a:pt x="196" y="1755"/>
                  </a:lnTo>
                  <a:lnTo>
                    <a:pt x="198" y="1765"/>
                  </a:lnTo>
                  <a:lnTo>
                    <a:pt x="198" y="1765"/>
                  </a:lnTo>
                  <a:lnTo>
                    <a:pt x="196" y="1775"/>
                  </a:lnTo>
                  <a:lnTo>
                    <a:pt x="194" y="1784"/>
                  </a:lnTo>
                  <a:lnTo>
                    <a:pt x="190" y="1792"/>
                  </a:lnTo>
                  <a:lnTo>
                    <a:pt x="185" y="1797"/>
                  </a:lnTo>
                  <a:lnTo>
                    <a:pt x="179" y="1803"/>
                  </a:lnTo>
                  <a:lnTo>
                    <a:pt x="171" y="1806"/>
                  </a:lnTo>
                  <a:lnTo>
                    <a:pt x="161" y="1808"/>
                  </a:lnTo>
                  <a:lnTo>
                    <a:pt x="151" y="1810"/>
                  </a:lnTo>
                  <a:lnTo>
                    <a:pt x="151" y="1810"/>
                  </a:lnTo>
                  <a:close/>
                  <a:moveTo>
                    <a:pt x="150" y="1673"/>
                  </a:moveTo>
                  <a:lnTo>
                    <a:pt x="78" y="1673"/>
                  </a:lnTo>
                  <a:lnTo>
                    <a:pt x="78" y="1608"/>
                  </a:lnTo>
                  <a:lnTo>
                    <a:pt x="148" y="1608"/>
                  </a:lnTo>
                  <a:lnTo>
                    <a:pt x="148" y="1608"/>
                  </a:lnTo>
                  <a:lnTo>
                    <a:pt x="157" y="1609"/>
                  </a:lnTo>
                  <a:lnTo>
                    <a:pt x="166" y="1610"/>
                  </a:lnTo>
                  <a:lnTo>
                    <a:pt x="172" y="1612"/>
                  </a:lnTo>
                  <a:lnTo>
                    <a:pt x="178" y="1615"/>
                  </a:lnTo>
                  <a:lnTo>
                    <a:pt x="182" y="1621"/>
                  </a:lnTo>
                  <a:lnTo>
                    <a:pt x="185" y="1626"/>
                  </a:lnTo>
                  <a:lnTo>
                    <a:pt x="187" y="1633"/>
                  </a:lnTo>
                  <a:lnTo>
                    <a:pt x="188" y="1641"/>
                  </a:lnTo>
                  <a:lnTo>
                    <a:pt x="188" y="1641"/>
                  </a:lnTo>
                  <a:lnTo>
                    <a:pt x="188" y="1646"/>
                  </a:lnTo>
                  <a:lnTo>
                    <a:pt x="187" y="1652"/>
                  </a:lnTo>
                  <a:lnTo>
                    <a:pt x="184" y="1657"/>
                  </a:lnTo>
                  <a:lnTo>
                    <a:pt x="181" y="1662"/>
                  </a:lnTo>
                  <a:lnTo>
                    <a:pt x="175" y="1666"/>
                  </a:lnTo>
                  <a:lnTo>
                    <a:pt x="169" y="1669"/>
                  </a:lnTo>
                  <a:lnTo>
                    <a:pt x="161" y="1672"/>
                  </a:lnTo>
                  <a:lnTo>
                    <a:pt x="150" y="1673"/>
                  </a:lnTo>
                  <a:lnTo>
                    <a:pt x="150" y="1673"/>
                  </a:lnTo>
                  <a:close/>
                  <a:moveTo>
                    <a:pt x="296" y="1764"/>
                  </a:moveTo>
                  <a:lnTo>
                    <a:pt x="296" y="1639"/>
                  </a:lnTo>
                  <a:lnTo>
                    <a:pt x="351" y="1639"/>
                  </a:lnTo>
                  <a:lnTo>
                    <a:pt x="351" y="1761"/>
                  </a:lnTo>
                  <a:lnTo>
                    <a:pt x="351" y="1761"/>
                  </a:lnTo>
                  <a:lnTo>
                    <a:pt x="351" y="1773"/>
                  </a:lnTo>
                  <a:lnTo>
                    <a:pt x="353" y="1785"/>
                  </a:lnTo>
                  <a:lnTo>
                    <a:pt x="356" y="1794"/>
                  </a:lnTo>
                  <a:lnTo>
                    <a:pt x="361" y="1802"/>
                  </a:lnTo>
                  <a:lnTo>
                    <a:pt x="366" y="1807"/>
                  </a:lnTo>
                  <a:lnTo>
                    <a:pt x="373" y="1812"/>
                  </a:lnTo>
                  <a:lnTo>
                    <a:pt x="382" y="1814"/>
                  </a:lnTo>
                  <a:lnTo>
                    <a:pt x="392" y="1815"/>
                  </a:lnTo>
                  <a:lnTo>
                    <a:pt x="392" y="1815"/>
                  </a:lnTo>
                  <a:lnTo>
                    <a:pt x="402" y="1814"/>
                  </a:lnTo>
                  <a:lnTo>
                    <a:pt x="409" y="1812"/>
                  </a:lnTo>
                  <a:lnTo>
                    <a:pt x="417" y="1807"/>
                  </a:lnTo>
                  <a:lnTo>
                    <a:pt x="423" y="1802"/>
                  </a:lnTo>
                  <a:lnTo>
                    <a:pt x="427" y="1794"/>
                  </a:lnTo>
                  <a:lnTo>
                    <a:pt x="430" y="1784"/>
                  </a:lnTo>
                  <a:lnTo>
                    <a:pt x="433" y="1773"/>
                  </a:lnTo>
                  <a:lnTo>
                    <a:pt x="433" y="1761"/>
                  </a:lnTo>
                  <a:lnTo>
                    <a:pt x="433" y="1639"/>
                  </a:lnTo>
                  <a:lnTo>
                    <a:pt x="488" y="1639"/>
                  </a:lnTo>
                  <a:lnTo>
                    <a:pt x="488" y="1860"/>
                  </a:lnTo>
                  <a:lnTo>
                    <a:pt x="433" y="1860"/>
                  </a:lnTo>
                  <a:lnTo>
                    <a:pt x="433" y="1843"/>
                  </a:lnTo>
                  <a:lnTo>
                    <a:pt x="433" y="1843"/>
                  </a:lnTo>
                  <a:lnTo>
                    <a:pt x="428" y="1848"/>
                  </a:lnTo>
                  <a:lnTo>
                    <a:pt x="422" y="1853"/>
                  </a:lnTo>
                  <a:lnTo>
                    <a:pt x="416" y="1857"/>
                  </a:lnTo>
                  <a:lnTo>
                    <a:pt x="409" y="1859"/>
                  </a:lnTo>
                  <a:lnTo>
                    <a:pt x="403" y="1862"/>
                  </a:lnTo>
                  <a:lnTo>
                    <a:pt x="395" y="1864"/>
                  </a:lnTo>
                  <a:lnTo>
                    <a:pt x="387" y="1865"/>
                  </a:lnTo>
                  <a:lnTo>
                    <a:pt x="380" y="1866"/>
                  </a:lnTo>
                  <a:lnTo>
                    <a:pt x="380" y="1866"/>
                  </a:lnTo>
                  <a:lnTo>
                    <a:pt x="366" y="1865"/>
                  </a:lnTo>
                  <a:lnTo>
                    <a:pt x="355" y="1862"/>
                  </a:lnTo>
                  <a:lnTo>
                    <a:pt x="345" y="1859"/>
                  </a:lnTo>
                  <a:lnTo>
                    <a:pt x="336" y="1855"/>
                  </a:lnTo>
                  <a:lnTo>
                    <a:pt x="328" y="1849"/>
                  </a:lnTo>
                  <a:lnTo>
                    <a:pt x="321" y="1844"/>
                  </a:lnTo>
                  <a:lnTo>
                    <a:pt x="316" y="1836"/>
                  </a:lnTo>
                  <a:lnTo>
                    <a:pt x="310" y="1828"/>
                  </a:lnTo>
                  <a:lnTo>
                    <a:pt x="307" y="1821"/>
                  </a:lnTo>
                  <a:lnTo>
                    <a:pt x="304" y="1813"/>
                  </a:lnTo>
                  <a:lnTo>
                    <a:pt x="299" y="1795"/>
                  </a:lnTo>
                  <a:lnTo>
                    <a:pt x="297" y="1779"/>
                  </a:lnTo>
                  <a:lnTo>
                    <a:pt x="296" y="1764"/>
                  </a:lnTo>
                  <a:lnTo>
                    <a:pt x="296" y="1764"/>
                  </a:lnTo>
                  <a:close/>
                  <a:moveTo>
                    <a:pt x="1135" y="1860"/>
                  </a:moveTo>
                  <a:lnTo>
                    <a:pt x="1079" y="1860"/>
                  </a:lnTo>
                  <a:lnTo>
                    <a:pt x="1079" y="1639"/>
                  </a:lnTo>
                  <a:lnTo>
                    <a:pt x="1135" y="1639"/>
                  </a:lnTo>
                  <a:lnTo>
                    <a:pt x="1135" y="1657"/>
                  </a:lnTo>
                  <a:lnTo>
                    <a:pt x="1135" y="1657"/>
                  </a:lnTo>
                  <a:lnTo>
                    <a:pt x="1140" y="1652"/>
                  </a:lnTo>
                  <a:lnTo>
                    <a:pt x="1146" y="1646"/>
                  </a:lnTo>
                  <a:lnTo>
                    <a:pt x="1152" y="1643"/>
                  </a:lnTo>
                  <a:lnTo>
                    <a:pt x="1159" y="1640"/>
                  </a:lnTo>
                  <a:lnTo>
                    <a:pt x="1167" y="1636"/>
                  </a:lnTo>
                  <a:lnTo>
                    <a:pt x="1173" y="1635"/>
                  </a:lnTo>
                  <a:lnTo>
                    <a:pt x="1182" y="1634"/>
                  </a:lnTo>
                  <a:lnTo>
                    <a:pt x="1190" y="1633"/>
                  </a:lnTo>
                  <a:lnTo>
                    <a:pt x="1190" y="1633"/>
                  </a:lnTo>
                  <a:lnTo>
                    <a:pt x="1200" y="1634"/>
                  </a:lnTo>
                  <a:lnTo>
                    <a:pt x="1208" y="1635"/>
                  </a:lnTo>
                  <a:lnTo>
                    <a:pt x="1217" y="1637"/>
                  </a:lnTo>
                  <a:lnTo>
                    <a:pt x="1225" y="1640"/>
                  </a:lnTo>
                  <a:lnTo>
                    <a:pt x="1233" y="1643"/>
                  </a:lnTo>
                  <a:lnTo>
                    <a:pt x="1239" y="1648"/>
                  </a:lnTo>
                  <a:lnTo>
                    <a:pt x="1245" y="1653"/>
                  </a:lnTo>
                  <a:lnTo>
                    <a:pt x="1250" y="1659"/>
                  </a:lnTo>
                  <a:lnTo>
                    <a:pt x="1256" y="1666"/>
                  </a:lnTo>
                  <a:lnTo>
                    <a:pt x="1259" y="1674"/>
                  </a:lnTo>
                  <a:lnTo>
                    <a:pt x="1264" y="1682"/>
                  </a:lnTo>
                  <a:lnTo>
                    <a:pt x="1266" y="1690"/>
                  </a:lnTo>
                  <a:lnTo>
                    <a:pt x="1268" y="1700"/>
                  </a:lnTo>
                  <a:lnTo>
                    <a:pt x="1270" y="1711"/>
                  </a:lnTo>
                  <a:lnTo>
                    <a:pt x="1271" y="1722"/>
                  </a:lnTo>
                  <a:lnTo>
                    <a:pt x="1271" y="1734"/>
                  </a:lnTo>
                  <a:lnTo>
                    <a:pt x="1271" y="1860"/>
                  </a:lnTo>
                  <a:lnTo>
                    <a:pt x="1216" y="1860"/>
                  </a:lnTo>
                  <a:lnTo>
                    <a:pt x="1216" y="1738"/>
                  </a:lnTo>
                  <a:lnTo>
                    <a:pt x="1216" y="1738"/>
                  </a:lnTo>
                  <a:lnTo>
                    <a:pt x="1216" y="1725"/>
                  </a:lnTo>
                  <a:lnTo>
                    <a:pt x="1214" y="1714"/>
                  </a:lnTo>
                  <a:lnTo>
                    <a:pt x="1211" y="1705"/>
                  </a:lnTo>
                  <a:lnTo>
                    <a:pt x="1206" y="1697"/>
                  </a:lnTo>
                  <a:lnTo>
                    <a:pt x="1201" y="1691"/>
                  </a:lnTo>
                  <a:lnTo>
                    <a:pt x="1194" y="1687"/>
                  </a:lnTo>
                  <a:lnTo>
                    <a:pt x="1186" y="1685"/>
                  </a:lnTo>
                  <a:lnTo>
                    <a:pt x="1176" y="1684"/>
                  </a:lnTo>
                  <a:lnTo>
                    <a:pt x="1176" y="1684"/>
                  </a:lnTo>
                  <a:lnTo>
                    <a:pt x="1167" y="1685"/>
                  </a:lnTo>
                  <a:lnTo>
                    <a:pt x="1158" y="1687"/>
                  </a:lnTo>
                  <a:lnTo>
                    <a:pt x="1151" y="1691"/>
                  </a:lnTo>
                  <a:lnTo>
                    <a:pt x="1146" y="1697"/>
                  </a:lnTo>
                  <a:lnTo>
                    <a:pt x="1140" y="1705"/>
                  </a:lnTo>
                  <a:lnTo>
                    <a:pt x="1137" y="1715"/>
                  </a:lnTo>
                  <a:lnTo>
                    <a:pt x="1135" y="1726"/>
                  </a:lnTo>
                  <a:lnTo>
                    <a:pt x="1135" y="1738"/>
                  </a:lnTo>
                  <a:lnTo>
                    <a:pt x="1135" y="1860"/>
                  </a:lnTo>
                  <a:close/>
                  <a:moveTo>
                    <a:pt x="593" y="1742"/>
                  </a:moveTo>
                  <a:lnTo>
                    <a:pt x="593" y="1860"/>
                  </a:lnTo>
                  <a:lnTo>
                    <a:pt x="537" y="1860"/>
                  </a:lnTo>
                  <a:lnTo>
                    <a:pt x="537" y="1639"/>
                  </a:lnTo>
                  <a:lnTo>
                    <a:pt x="593" y="1639"/>
                  </a:lnTo>
                  <a:lnTo>
                    <a:pt x="593" y="1742"/>
                  </a:lnTo>
                  <a:close/>
                  <a:moveTo>
                    <a:pt x="641" y="1573"/>
                  </a:moveTo>
                  <a:lnTo>
                    <a:pt x="696" y="1546"/>
                  </a:lnTo>
                  <a:lnTo>
                    <a:pt x="696" y="1747"/>
                  </a:lnTo>
                  <a:lnTo>
                    <a:pt x="696" y="1860"/>
                  </a:lnTo>
                  <a:lnTo>
                    <a:pt x="641" y="1860"/>
                  </a:lnTo>
                  <a:lnTo>
                    <a:pt x="641" y="1573"/>
                  </a:lnTo>
                  <a:close/>
                  <a:moveTo>
                    <a:pt x="871" y="1654"/>
                  </a:moveTo>
                  <a:lnTo>
                    <a:pt x="871" y="1654"/>
                  </a:lnTo>
                  <a:lnTo>
                    <a:pt x="866" y="1648"/>
                  </a:lnTo>
                  <a:lnTo>
                    <a:pt x="861" y="1645"/>
                  </a:lnTo>
                  <a:lnTo>
                    <a:pt x="854" y="1641"/>
                  </a:lnTo>
                  <a:lnTo>
                    <a:pt x="849" y="1639"/>
                  </a:lnTo>
                  <a:lnTo>
                    <a:pt x="842" y="1636"/>
                  </a:lnTo>
                  <a:lnTo>
                    <a:pt x="835" y="1634"/>
                  </a:lnTo>
                  <a:lnTo>
                    <a:pt x="822" y="1633"/>
                  </a:lnTo>
                  <a:lnTo>
                    <a:pt x="822" y="1633"/>
                  </a:lnTo>
                  <a:lnTo>
                    <a:pt x="812" y="1634"/>
                  </a:lnTo>
                  <a:lnTo>
                    <a:pt x="802" y="1635"/>
                  </a:lnTo>
                  <a:lnTo>
                    <a:pt x="794" y="1637"/>
                  </a:lnTo>
                  <a:lnTo>
                    <a:pt x="786" y="1641"/>
                  </a:lnTo>
                  <a:lnTo>
                    <a:pt x="778" y="1645"/>
                  </a:lnTo>
                  <a:lnTo>
                    <a:pt x="770" y="1651"/>
                  </a:lnTo>
                  <a:lnTo>
                    <a:pt x="764" y="1657"/>
                  </a:lnTo>
                  <a:lnTo>
                    <a:pt x="758" y="1664"/>
                  </a:lnTo>
                  <a:lnTo>
                    <a:pt x="753" y="1672"/>
                  </a:lnTo>
                  <a:lnTo>
                    <a:pt x="748" y="1680"/>
                  </a:lnTo>
                  <a:lnTo>
                    <a:pt x="744" y="1689"/>
                  </a:lnTo>
                  <a:lnTo>
                    <a:pt x="741" y="1699"/>
                  </a:lnTo>
                  <a:lnTo>
                    <a:pt x="738" y="1710"/>
                  </a:lnTo>
                  <a:lnTo>
                    <a:pt x="736" y="1722"/>
                  </a:lnTo>
                  <a:lnTo>
                    <a:pt x="735" y="1734"/>
                  </a:lnTo>
                  <a:lnTo>
                    <a:pt x="735" y="1747"/>
                  </a:lnTo>
                  <a:lnTo>
                    <a:pt x="735" y="1747"/>
                  </a:lnTo>
                  <a:lnTo>
                    <a:pt x="735" y="1761"/>
                  </a:lnTo>
                  <a:lnTo>
                    <a:pt x="736" y="1773"/>
                  </a:lnTo>
                  <a:lnTo>
                    <a:pt x="738" y="1785"/>
                  </a:lnTo>
                  <a:lnTo>
                    <a:pt x="741" y="1796"/>
                  </a:lnTo>
                  <a:lnTo>
                    <a:pt x="744" y="1807"/>
                  </a:lnTo>
                  <a:lnTo>
                    <a:pt x="747" y="1817"/>
                  </a:lnTo>
                  <a:lnTo>
                    <a:pt x="752" y="1826"/>
                  </a:lnTo>
                  <a:lnTo>
                    <a:pt x="757" y="1834"/>
                  </a:lnTo>
                  <a:lnTo>
                    <a:pt x="764" y="1841"/>
                  </a:lnTo>
                  <a:lnTo>
                    <a:pt x="769" y="1847"/>
                  </a:lnTo>
                  <a:lnTo>
                    <a:pt x="777" y="1853"/>
                  </a:lnTo>
                  <a:lnTo>
                    <a:pt x="785" y="1857"/>
                  </a:lnTo>
                  <a:lnTo>
                    <a:pt x="792" y="1860"/>
                  </a:lnTo>
                  <a:lnTo>
                    <a:pt x="801" y="1864"/>
                  </a:lnTo>
                  <a:lnTo>
                    <a:pt x="811" y="1865"/>
                  </a:lnTo>
                  <a:lnTo>
                    <a:pt x="821" y="1866"/>
                  </a:lnTo>
                  <a:lnTo>
                    <a:pt x="821" y="1866"/>
                  </a:lnTo>
                  <a:lnTo>
                    <a:pt x="828" y="1865"/>
                  </a:lnTo>
                  <a:lnTo>
                    <a:pt x="834" y="1864"/>
                  </a:lnTo>
                  <a:lnTo>
                    <a:pt x="841" y="1862"/>
                  </a:lnTo>
                  <a:lnTo>
                    <a:pt x="848" y="1860"/>
                  </a:lnTo>
                  <a:lnTo>
                    <a:pt x="853" y="1857"/>
                  </a:lnTo>
                  <a:lnTo>
                    <a:pt x="860" y="1854"/>
                  </a:lnTo>
                  <a:lnTo>
                    <a:pt x="865" y="1849"/>
                  </a:lnTo>
                  <a:lnTo>
                    <a:pt x="871" y="1844"/>
                  </a:lnTo>
                  <a:lnTo>
                    <a:pt x="871" y="1860"/>
                  </a:lnTo>
                  <a:lnTo>
                    <a:pt x="926" y="1860"/>
                  </a:lnTo>
                  <a:lnTo>
                    <a:pt x="926" y="1546"/>
                  </a:lnTo>
                  <a:lnTo>
                    <a:pt x="871" y="1573"/>
                  </a:lnTo>
                  <a:lnTo>
                    <a:pt x="871" y="1654"/>
                  </a:lnTo>
                  <a:close/>
                  <a:moveTo>
                    <a:pt x="832" y="1815"/>
                  </a:moveTo>
                  <a:lnTo>
                    <a:pt x="832" y="1815"/>
                  </a:lnTo>
                  <a:lnTo>
                    <a:pt x="826" y="1814"/>
                  </a:lnTo>
                  <a:lnTo>
                    <a:pt x="818" y="1812"/>
                  </a:lnTo>
                  <a:lnTo>
                    <a:pt x="811" y="1808"/>
                  </a:lnTo>
                  <a:lnTo>
                    <a:pt x="805" y="1802"/>
                  </a:lnTo>
                  <a:lnTo>
                    <a:pt x="799" y="1793"/>
                  </a:lnTo>
                  <a:lnTo>
                    <a:pt x="795" y="1781"/>
                  </a:lnTo>
                  <a:lnTo>
                    <a:pt x="791" y="1765"/>
                  </a:lnTo>
                  <a:lnTo>
                    <a:pt x="790" y="1746"/>
                  </a:lnTo>
                  <a:lnTo>
                    <a:pt x="790" y="1746"/>
                  </a:lnTo>
                  <a:lnTo>
                    <a:pt x="791" y="1728"/>
                  </a:lnTo>
                  <a:lnTo>
                    <a:pt x="795" y="1715"/>
                  </a:lnTo>
                  <a:lnTo>
                    <a:pt x="799" y="1704"/>
                  </a:lnTo>
                  <a:lnTo>
                    <a:pt x="805" y="1696"/>
                  </a:lnTo>
                  <a:lnTo>
                    <a:pt x="810" y="1689"/>
                  </a:lnTo>
                  <a:lnTo>
                    <a:pt x="818" y="1686"/>
                  </a:lnTo>
                  <a:lnTo>
                    <a:pt x="824" y="1684"/>
                  </a:lnTo>
                  <a:lnTo>
                    <a:pt x="832" y="1684"/>
                  </a:lnTo>
                  <a:lnTo>
                    <a:pt x="832" y="1684"/>
                  </a:lnTo>
                  <a:lnTo>
                    <a:pt x="839" y="1684"/>
                  </a:lnTo>
                  <a:lnTo>
                    <a:pt x="845" y="1686"/>
                  </a:lnTo>
                  <a:lnTo>
                    <a:pt x="852" y="1688"/>
                  </a:lnTo>
                  <a:lnTo>
                    <a:pt x="856" y="1691"/>
                  </a:lnTo>
                  <a:lnTo>
                    <a:pt x="861" y="1695"/>
                  </a:lnTo>
                  <a:lnTo>
                    <a:pt x="865" y="1698"/>
                  </a:lnTo>
                  <a:lnTo>
                    <a:pt x="871" y="1706"/>
                  </a:lnTo>
                  <a:lnTo>
                    <a:pt x="871" y="1793"/>
                  </a:lnTo>
                  <a:lnTo>
                    <a:pt x="871" y="1793"/>
                  </a:lnTo>
                  <a:lnTo>
                    <a:pt x="864" y="1801"/>
                  </a:lnTo>
                  <a:lnTo>
                    <a:pt x="856" y="1807"/>
                  </a:lnTo>
                  <a:lnTo>
                    <a:pt x="852" y="1811"/>
                  </a:lnTo>
                  <a:lnTo>
                    <a:pt x="845" y="1813"/>
                  </a:lnTo>
                  <a:lnTo>
                    <a:pt x="840" y="1814"/>
                  </a:lnTo>
                  <a:lnTo>
                    <a:pt x="832" y="1815"/>
                  </a:lnTo>
                  <a:lnTo>
                    <a:pt x="832" y="1815"/>
                  </a:lnTo>
                  <a:close/>
                  <a:moveTo>
                    <a:pt x="2069" y="1633"/>
                  </a:moveTo>
                  <a:lnTo>
                    <a:pt x="2069" y="1633"/>
                  </a:lnTo>
                  <a:lnTo>
                    <a:pt x="2064" y="1634"/>
                  </a:lnTo>
                  <a:lnTo>
                    <a:pt x="2057" y="1635"/>
                  </a:lnTo>
                  <a:lnTo>
                    <a:pt x="2044" y="1639"/>
                  </a:lnTo>
                  <a:lnTo>
                    <a:pt x="2032" y="1645"/>
                  </a:lnTo>
                  <a:lnTo>
                    <a:pt x="2021" y="1654"/>
                  </a:lnTo>
                  <a:lnTo>
                    <a:pt x="2021" y="1551"/>
                  </a:lnTo>
                  <a:lnTo>
                    <a:pt x="1966" y="1579"/>
                  </a:lnTo>
                  <a:lnTo>
                    <a:pt x="1966" y="1860"/>
                  </a:lnTo>
                  <a:lnTo>
                    <a:pt x="2021" y="1860"/>
                  </a:lnTo>
                  <a:lnTo>
                    <a:pt x="2021" y="1844"/>
                  </a:lnTo>
                  <a:lnTo>
                    <a:pt x="2021" y="1844"/>
                  </a:lnTo>
                  <a:lnTo>
                    <a:pt x="2025" y="1849"/>
                  </a:lnTo>
                  <a:lnTo>
                    <a:pt x="2032" y="1854"/>
                  </a:lnTo>
                  <a:lnTo>
                    <a:pt x="2037" y="1857"/>
                  </a:lnTo>
                  <a:lnTo>
                    <a:pt x="2044" y="1860"/>
                  </a:lnTo>
                  <a:lnTo>
                    <a:pt x="2049" y="1862"/>
                  </a:lnTo>
                  <a:lnTo>
                    <a:pt x="2057" y="1864"/>
                  </a:lnTo>
                  <a:lnTo>
                    <a:pt x="2064" y="1865"/>
                  </a:lnTo>
                  <a:lnTo>
                    <a:pt x="2070" y="1866"/>
                  </a:lnTo>
                  <a:lnTo>
                    <a:pt x="2070" y="1866"/>
                  </a:lnTo>
                  <a:lnTo>
                    <a:pt x="2080" y="1865"/>
                  </a:lnTo>
                  <a:lnTo>
                    <a:pt x="2090" y="1864"/>
                  </a:lnTo>
                  <a:lnTo>
                    <a:pt x="2099" y="1861"/>
                  </a:lnTo>
                  <a:lnTo>
                    <a:pt x="2108" y="1857"/>
                  </a:lnTo>
                  <a:lnTo>
                    <a:pt x="2116" y="1853"/>
                  </a:lnTo>
                  <a:lnTo>
                    <a:pt x="2122" y="1848"/>
                  </a:lnTo>
                  <a:lnTo>
                    <a:pt x="2129" y="1841"/>
                  </a:lnTo>
                  <a:lnTo>
                    <a:pt x="2134" y="1835"/>
                  </a:lnTo>
                  <a:lnTo>
                    <a:pt x="2140" y="1826"/>
                  </a:lnTo>
                  <a:lnTo>
                    <a:pt x="2144" y="1817"/>
                  </a:lnTo>
                  <a:lnTo>
                    <a:pt x="2148" y="1807"/>
                  </a:lnTo>
                  <a:lnTo>
                    <a:pt x="2151" y="1797"/>
                  </a:lnTo>
                  <a:lnTo>
                    <a:pt x="2154" y="1786"/>
                  </a:lnTo>
                  <a:lnTo>
                    <a:pt x="2155" y="1774"/>
                  </a:lnTo>
                  <a:lnTo>
                    <a:pt x="2157" y="1761"/>
                  </a:lnTo>
                  <a:lnTo>
                    <a:pt x="2158" y="1747"/>
                  </a:lnTo>
                  <a:lnTo>
                    <a:pt x="2158" y="1747"/>
                  </a:lnTo>
                  <a:lnTo>
                    <a:pt x="2157" y="1734"/>
                  </a:lnTo>
                  <a:lnTo>
                    <a:pt x="2155" y="1722"/>
                  </a:lnTo>
                  <a:lnTo>
                    <a:pt x="2153" y="1710"/>
                  </a:lnTo>
                  <a:lnTo>
                    <a:pt x="2151" y="1699"/>
                  </a:lnTo>
                  <a:lnTo>
                    <a:pt x="2148" y="1689"/>
                  </a:lnTo>
                  <a:lnTo>
                    <a:pt x="2143" y="1680"/>
                  </a:lnTo>
                  <a:lnTo>
                    <a:pt x="2139" y="1672"/>
                  </a:lnTo>
                  <a:lnTo>
                    <a:pt x="2133" y="1664"/>
                  </a:lnTo>
                  <a:lnTo>
                    <a:pt x="2128" y="1657"/>
                  </a:lnTo>
                  <a:lnTo>
                    <a:pt x="2121" y="1651"/>
                  </a:lnTo>
                  <a:lnTo>
                    <a:pt x="2113" y="1645"/>
                  </a:lnTo>
                  <a:lnTo>
                    <a:pt x="2106" y="1641"/>
                  </a:lnTo>
                  <a:lnTo>
                    <a:pt x="2098" y="1637"/>
                  </a:lnTo>
                  <a:lnTo>
                    <a:pt x="2089" y="1635"/>
                  </a:lnTo>
                  <a:lnTo>
                    <a:pt x="2079" y="1634"/>
                  </a:lnTo>
                  <a:lnTo>
                    <a:pt x="2069" y="1633"/>
                  </a:lnTo>
                  <a:lnTo>
                    <a:pt x="2069" y="1633"/>
                  </a:lnTo>
                  <a:close/>
                  <a:moveTo>
                    <a:pt x="2059" y="1684"/>
                  </a:moveTo>
                  <a:lnTo>
                    <a:pt x="2059" y="1684"/>
                  </a:lnTo>
                  <a:lnTo>
                    <a:pt x="2067" y="1685"/>
                  </a:lnTo>
                  <a:lnTo>
                    <a:pt x="2075" y="1687"/>
                  </a:lnTo>
                  <a:lnTo>
                    <a:pt x="2081" y="1691"/>
                  </a:lnTo>
                  <a:lnTo>
                    <a:pt x="2088" y="1698"/>
                  </a:lnTo>
                  <a:lnTo>
                    <a:pt x="2094" y="1706"/>
                  </a:lnTo>
                  <a:lnTo>
                    <a:pt x="2097" y="1717"/>
                  </a:lnTo>
                  <a:lnTo>
                    <a:pt x="2100" y="1730"/>
                  </a:lnTo>
                  <a:lnTo>
                    <a:pt x="2101" y="1746"/>
                  </a:lnTo>
                  <a:lnTo>
                    <a:pt x="2101" y="1746"/>
                  </a:lnTo>
                  <a:lnTo>
                    <a:pt x="2100" y="1762"/>
                  </a:lnTo>
                  <a:lnTo>
                    <a:pt x="2098" y="1776"/>
                  </a:lnTo>
                  <a:lnTo>
                    <a:pt x="2096" y="1787"/>
                  </a:lnTo>
                  <a:lnTo>
                    <a:pt x="2091" y="1797"/>
                  </a:lnTo>
                  <a:lnTo>
                    <a:pt x="2085" y="1805"/>
                  </a:lnTo>
                  <a:lnTo>
                    <a:pt x="2078" y="1811"/>
                  </a:lnTo>
                  <a:lnTo>
                    <a:pt x="2070" y="1814"/>
                  </a:lnTo>
                  <a:lnTo>
                    <a:pt x="2061" y="1815"/>
                  </a:lnTo>
                  <a:lnTo>
                    <a:pt x="2061" y="1815"/>
                  </a:lnTo>
                  <a:lnTo>
                    <a:pt x="2053" y="1814"/>
                  </a:lnTo>
                  <a:lnTo>
                    <a:pt x="2046" y="1813"/>
                  </a:lnTo>
                  <a:lnTo>
                    <a:pt x="2041" y="1810"/>
                  </a:lnTo>
                  <a:lnTo>
                    <a:pt x="2035" y="1807"/>
                  </a:lnTo>
                  <a:lnTo>
                    <a:pt x="2026" y="1800"/>
                  </a:lnTo>
                  <a:lnTo>
                    <a:pt x="2021" y="1794"/>
                  </a:lnTo>
                  <a:lnTo>
                    <a:pt x="2021" y="1706"/>
                  </a:lnTo>
                  <a:lnTo>
                    <a:pt x="2021" y="1706"/>
                  </a:lnTo>
                  <a:lnTo>
                    <a:pt x="2024" y="1701"/>
                  </a:lnTo>
                  <a:lnTo>
                    <a:pt x="2029" y="1697"/>
                  </a:lnTo>
                  <a:lnTo>
                    <a:pt x="2033" y="1693"/>
                  </a:lnTo>
                  <a:lnTo>
                    <a:pt x="2037" y="1689"/>
                  </a:lnTo>
                  <a:lnTo>
                    <a:pt x="2043" y="1687"/>
                  </a:lnTo>
                  <a:lnTo>
                    <a:pt x="2048" y="1685"/>
                  </a:lnTo>
                  <a:lnTo>
                    <a:pt x="2054" y="1684"/>
                  </a:lnTo>
                  <a:lnTo>
                    <a:pt x="2059" y="1684"/>
                  </a:lnTo>
                  <a:lnTo>
                    <a:pt x="2059" y="1684"/>
                  </a:lnTo>
                  <a:close/>
                  <a:moveTo>
                    <a:pt x="1445" y="1654"/>
                  </a:moveTo>
                  <a:lnTo>
                    <a:pt x="1445" y="1654"/>
                  </a:lnTo>
                  <a:lnTo>
                    <a:pt x="1440" y="1650"/>
                  </a:lnTo>
                  <a:lnTo>
                    <a:pt x="1435" y="1645"/>
                  </a:lnTo>
                  <a:lnTo>
                    <a:pt x="1428" y="1642"/>
                  </a:lnTo>
                  <a:lnTo>
                    <a:pt x="1423" y="1639"/>
                  </a:lnTo>
                  <a:lnTo>
                    <a:pt x="1416" y="1636"/>
                  </a:lnTo>
                  <a:lnTo>
                    <a:pt x="1409" y="1634"/>
                  </a:lnTo>
                  <a:lnTo>
                    <a:pt x="1403" y="1634"/>
                  </a:lnTo>
                  <a:lnTo>
                    <a:pt x="1396" y="1633"/>
                  </a:lnTo>
                  <a:lnTo>
                    <a:pt x="1396" y="1633"/>
                  </a:lnTo>
                  <a:lnTo>
                    <a:pt x="1386" y="1634"/>
                  </a:lnTo>
                  <a:lnTo>
                    <a:pt x="1376" y="1635"/>
                  </a:lnTo>
                  <a:lnTo>
                    <a:pt x="1367" y="1637"/>
                  </a:lnTo>
                  <a:lnTo>
                    <a:pt x="1360" y="1641"/>
                  </a:lnTo>
                  <a:lnTo>
                    <a:pt x="1352" y="1645"/>
                  </a:lnTo>
                  <a:lnTo>
                    <a:pt x="1344" y="1651"/>
                  </a:lnTo>
                  <a:lnTo>
                    <a:pt x="1338" y="1657"/>
                  </a:lnTo>
                  <a:lnTo>
                    <a:pt x="1332" y="1664"/>
                  </a:lnTo>
                  <a:lnTo>
                    <a:pt x="1327" y="1672"/>
                  </a:lnTo>
                  <a:lnTo>
                    <a:pt x="1322" y="1680"/>
                  </a:lnTo>
                  <a:lnTo>
                    <a:pt x="1318" y="1689"/>
                  </a:lnTo>
                  <a:lnTo>
                    <a:pt x="1314" y="1699"/>
                  </a:lnTo>
                  <a:lnTo>
                    <a:pt x="1312" y="1710"/>
                  </a:lnTo>
                  <a:lnTo>
                    <a:pt x="1310" y="1722"/>
                  </a:lnTo>
                  <a:lnTo>
                    <a:pt x="1309" y="1734"/>
                  </a:lnTo>
                  <a:lnTo>
                    <a:pt x="1309" y="1747"/>
                  </a:lnTo>
                  <a:lnTo>
                    <a:pt x="1309" y="1747"/>
                  </a:lnTo>
                  <a:lnTo>
                    <a:pt x="1309" y="1761"/>
                  </a:lnTo>
                  <a:lnTo>
                    <a:pt x="1310" y="1773"/>
                  </a:lnTo>
                  <a:lnTo>
                    <a:pt x="1312" y="1785"/>
                  </a:lnTo>
                  <a:lnTo>
                    <a:pt x="1314" y="1796"/>
                  </a:lnTo>
                  <a:lnTo>
                    <a:pt x="1318" y="1807"/>
                  </a:lnTo>
                  <a:lnTo>
                    <a:pt x="1321" y="1817"/>
                  </a:lnTo>
                  <a:lnTo>
                    <a:pt x="1327" y="1826"/>
                  </a:lnTo>
                  <a:lnTo>
                    <a:pt x="1331" y="1834"/>
                  </a:lnTo>
                  <a:lnTo>
                    <a:pt x="1338" y="1841"/>
                  </a:lnTo>
                  <a:lnTo>
                    <a:pt x="1343" y="1847"/>
                  </a:lnTo>
                  <a:lnTo>
                    <a:pt x="1351" y="1853"/>
                  </a:lnTo>
                  <a:lnTo>
                    <a:pt x="1359" y="1857"/>
                  </a:lnTo>
                  <a:lnTo>
                    <a:pt x="1366" y="1860"/>
                  </a:lnTo>
                  <a:lnTo>
                    <a:pt x="1375" y="1864"/>
                  </a:lnTo>
                  <a:lnTo>
                    <a:pt x="1385" y="1865"/>
                  </a:lnTo>
                  <a:lnTo>
                    <a:pt x="1395" y="1865"/>
                  </a:lnTo>
                  <a:lnTo>
                    <a:pt x="1395" y="1865"/>
                  </a:lnTo>
                  <a:lnTo>
                    <a:pt x="1402" y="1865"/>
                  </a:lnTo>
                  <a:lnTo>
                    <a:pt x="1408" y="1864"/>
                  </a:lnTo>
                  <a:lnTo>
                    <a:pt x="1415" y="1862"/>
                  </a:lnTo>
                  <a:lnTo>
                    <a:pt x="1421" y="1860"/>
                  </a:lnTo>
                  <a:lnTo>
                    <a:pt x="1428" y="1857"/>
                  </a:lnTo>
                  <a:lnTo>
                    <a:pt x="1434" y="1853"/>
                  </a:lnTo>
                  <a:lnTo>
                    <a:pt x="1439" y="1849"/>
                  </a:lnTo>
                  <a:lnTo>
                    <a:pt x="1445" y="1844"/>
                  </a:lnTo>
                  <a:lnTo>
                    <a:pt x="1445" y="1849"/>
                  </a:lnTo>
                  <a:lnTo>
                    <a:pt x="1445" y="1849"/>
                  </a:lnTo>
                  <a:lnTo>
                    <a:pt x="1445" y="1858"/>
                  </a:lnTo>
                  <a:lnTo>
                    <a:pt x="1444" y="1868"/>
                  </a:lnTo>
                  <a:lnTo>
                    <a:pt x="1441" y="1878"/>
                  </a:lnTo>
                  <a:lnTo>
                    <a:pt x="1439" y="1882"/>
                  </a:lnTo>
                  <a:lnTo>
                    <a:pt x="1436" y="1887"/>
                  </a:lnTo>
                  <a:lnTo>
                    <a:pt x="1433" y="1891"/>
                  </a:lnTo>
                  <a:lnTo>
                    <a:pt x="1428" y="1896"/>
                  </a:lnTo>
                  <a:lnTo>
                    <a:pt x="1421" y="1899"/>
                  </a:lnTo>
                  <a:lnTo>
                    <a:pt x="1415" y="1901"/>
                  </a:lnTo>
                  <a:lnTo>
                    <a:pt x="1407" y="1904"/>
                  </a:lnTo>
                  <a:lnTo>
                    <a:pt x="1397" y="1905"/>
                  </a:lnTo>
                  <a:lnTo>
                    <a:pt x="1386" y="1908"/>
                  </a:lnTo>
                  <a:lnTo>
                    <a:pt x="1374" y="1908"/>
                  </a:lnTo>
                  <a:lnTo>
                    <a:pt x="1372" y="1908"/>
                  </a:lnTo>
                  <a:lnTo>
                    <a:pt x="1391" y="1951"/>
                  </a:lnTo>
                  <a:lnTo>
                    <a:pt x="1392" y="1951"/>
                  </a:lnTo>
                  <a:lnTo>
                    <a:pt x="1392" y="1951"/>
                  </a:lnTo>
                  <a:lnTo>
                    <a:pt x="1405" y="1951"/>
                  </a:lnTo>
                  <a:lnTo>
                    <a:pt x="1417" y="1948"/>
                  </a:lnTo>
                  <a:lnTo>
                    <a:pt x="1429" y="1946"/>
                  </a:lnTo>
                  <a:lnTo>
                    <a:pt x="1439" y="1943"/>
                  </a:lnTo>
                  <a:lnTo>
                    <a:pt x="1449" y="1940"/>
                  </a:lnTo>
                  <a:lnTo>
                    <a:pt x="1458" y="1935"/>
                  </a:lnTo>
                  <a:lnTo>
                    <a:pt x="1466" y="1929"/>
                  </a:lnTo>
                  <a:lnTo>
                    <a:pt x="1473" y="1923"/>
                  </a:lnTo>
                  <a:lnTo>
                    <a:pt x="1480" y="1915"/>
                  </a:lnTo>
                  <a:lnTo>
                    <a:pt x="1484" y="1907"/>
                  </a:lnTo>
                  <a:lnTo>
                    <a:pt x="1490" y="1898"/>
                  </a:lnTo>
                  <a:lnTo>
                    <a:pt x="1493" y="1888"/>
                  </a:lnTo>
                  <a:lnTo>
                    <a:pt x="1497" y="1877"/>
                  </a:lnTo>
                  <a:lnTo>
                    <a:pt x="1499" y="1866"/>
                  </a:lnTo>
                  <a:lnTo>
                    <a:pt x="1500" y="1854"/>
                  </a:lnTo>
                  <a:lnTo>
                    <a:pt x="1500" y="1839"/>
                  </a:lnTo>
                  <a:lnTo>
                    <a:pt x="1500" y="1639"/>
                  </a:lnTo>
                  <a:lnTo>
                    <a:pt x="1445" y="1639"/>
                  </a:lnTo>
                  <a:lnTo>
                    <a:pt x="1445" y="1654"/>
                  </a:lnTo>
                  <a:close/>
                  <a:moveTo>
                    <a:pt x="1445" y="1706"/>
                  </a:moveTo>
                  <a:lnTo>
                    <a:pt x="1445" y="1793"/>
                  </a:lnTo>
                  <a:lnTo>
                    <a:pt x="1445" y="1793"/>
                  </a:lnTo>
                  <a:lnTo>
                    <a:pt x="1438" y="1801"/>
                  </a:lnTo>
                  <a:lnTo>
                    <a:pt x="1429" y="1808"/>
                  </a:lnTo>
                  <a:lnTo>
                    <a:pt x="1425" y="1811"/>
                  </a:lnTo>
                  <a:lnTo>
                    <a:pt x="1419" y="1813"/>
                  </a:lnTo>
                  <a:lnTo>
                    <a:pt x="1413" y="1814"/>
                  </a:lnTo>
                  <a:lnTo>
                    <a:pt x="1406" y="1815"/>
                  </a:lnTo>
                  <a:lnTo>
                    <a:pt x="1406" y="1815"/>
                  </a:lnTo>
                  <a:lnTo>
                    <a:pt x="1398" y="1814"/>
                  </a:lnTo>
                  <a:lnTo>
                    <a:pt x="1392" y="1812"/>
                  </a:lnTo>
                  <a:lnTo>
                    <a:pt x="1384" y="1807"/>
                  </a:lnTo>
                  <a:lnTo>
                    <a:pt x="1378" y="1802"/>
                  </a:lnTo>
                  <a:lnTo>
                    <a:pt x="1373" y="1793"/>
                  </a:lnTo>
                  <a:lnTo>
                    <a:pt x="1369" y="1781"/>
                  </a:lnTo>
                  <a:lnTo>
                    <a:pt x="1365" y="1765"/>
                  </a:lnTo>
                  <a:lnTo>
                    <a:pt x="1364" y="1746"/>
                  </a:lnTo>
                  <a:lnTo>
                    <a:pt x="1364" y="1746"/>
                  </a:lnTo>
                  <a:lnTo>
                    <a:pt x="1365" y="1728"/>
                  </a:lnTo>
                  <a:lnTo>
                    <a:pt x="1369" y="1715"/>
                  </a:lnTo>
                  <a:lnTo>
                    <a:pt x="1373" y="1704"/>
                  </a:lnTo>
                  <a:lnTo>
                    <a:pt x="1378" y="1696"/>
                  </a:lnTo>
                  <a:lnTo>
                    <a:pt x="1384" y="1689"/>
                  </a:lnTo>
                  <a:lnTo>
                    <a:pt x="1392" y="1686"/>
                  </a:lnTo>
                  <a:lnTo>
                    <a:pt x="1398" y="1684"/>
                  </a:lnTo>
                  <a:lnTo>
                    <a:pt x="1406" y="1684"/>
                  </a:lnTo>
                  <a:lnTo>
                    <a:pt x="1406" y="1684"/>
                  </a:lnTo>
                  <a:lnTo>
                    <a:pt x="1413" y="1684"/>
                  </a:lnTo>
                  <a:lnTo>
                    <a:pt x="1419" y="1686"/>
                  </a:lnTo>
                  <a:lnTo>
                    <a:pt x="1426" y="1688"/>
                  </a:lnTo>
                  <a:lnTo>
                    <a:pt x="1430" y="1690"/>
                  </a:lnTo>
                  <a:lnTo>
                    <a:pt x="1435" y="1695"/>
                  </a:lnTo>
                  <a:lnTo>
                    <a:pt x="1439" y="1698"/>
                  </a:lnTo>
                  <a:lnTo>
                    <a:pt x="1445" y="1706"/>
                  </a:lnTo>
                  <a:lnTo>
                    <a:pt x="1445" y="1706"/>
                  </a:lnTo>
                  <a:close/>
                  <a:moveTo>
                    <a:pt x="1671" y="1693"/>
                  </a:moveTo>
                  <a:lnTo>
                    <a:pt x="1671" y="1693"/>
                  </a:lnTo>
                  <a:lnTo>
                    <a:pt x="1684" y="1686"/>
                  </a:lnTo>
                  <a:lnTo>
                    <a:pt x="1697" y="1682"/>
                  </a:lnTo>
                  <a:lnTo>
                    <a:pt x="1712" y="1678"/>
                  </a:lnTo>
                  <a:lnTo>
                    <a:pt x="1727" y="1677"/>
                  </a:lnTo>
                  <a:lnTo>
                    <a:pt x="1727" y="1677"/>
                  </a:lnTo>
                  <a:lnTo>
                    <a:pt x="1737" y="1678"/>
                  </a:lnTo>
                  <a:lnTo>
                    <a:pt x="1745" y="1679"/>
                  </a:lnTo>
                  <a:lnTo>
                    <a:pt x="1751" y="1682"/>
                  </a:lnTo>
                  <a:lnTo>
                    <a:pt x="1757" y="1686"/>
                  </a:lnTo>
                  <a:lnTo>
                    <a:pt x="1761" y="1690"/>
                  </a:lnTo>
                  <a:lnTo>
                    <a:pt x="1765" y="1696"/>
                  </a:lnTo>
                  <a:lnTo>
                    <a:pt x="1767" y="1701"/>
                  </a:lnTo>
                  <a:lnTo>
                    <a:pt x="1767" y="1709"/>
                  </a:lnTo>
                  <a:lnTo>
                    <a:pt x="1767" y="1725"/>
                  </a:lnTo>
                  <a:lnTo>
                    <a:pt x="1767" y="1725"/>
                  </a:lnTo>
                  <a:lnTo>
                    <a:pt x="1757" y="1720"/>
                  </a:lnTo>
                  <a:lnTo>
                    <a:pt x="1745" y="1717"/>
                  </a:lnTo>
                  <a:lnTo>
                    <a:pt x="1733" y="1715"/>
                  </a:lnTo>
                  <a:lnTo>
                    <a:pt x="1719" y="1714"/>
                  </a:lnTo>
                  <a:lnTo>
                    <a:pt x="1719" y="1714"/>
                  </a:lnTo>
                  <a:lnTo>
                    <a:pt x="1704" y="1715"/>
                  </a:lnTo>
                  <a:lnTo>
                    <a:pt x="1689" y="1718"/>
                  </a:lnTo>
                  <a:lnTo>
                    <a:pt x="1674" y="1722"/>
                  </a:lnTo>
                  <a:lnTo>
                    <a:pt x="1667" y="1726"/>
                  </a:lnTo>
                  <a:lnTo>
                    <a:pt x="1660" y="1730"/>
                  </a:lnTo>
                  <a:lnTo>
                    <a:pt x="1654" y="1734"/>
                  </a:lnTo>
                  <a:lnTo>
                    <a:pt x="1649" y="1740"/>
                  </a:lnTo>
                  <a:lnTo>
                    <a:pt x="1643" y="1746"/>
                  </a:lnTo>
                  <a:lnTo>
                    <a:pt x="1639" y="1752"/>
                  </a:lnTo>
                  <a:lnTo>
                    <a:pt x="1636" y="1760"/>
                  </a:lnTo>
                  <a:lnTo>
                    <a:pt x="1633" y="1769"/>
                  </a:lnTo>
                  <a:lnTo>
                    <a:pt x="1632" y="1778"/>
                  </a:lnTo>
                  <a:lnTo>
                    <a:pt x="1631" y="1786"/>
                  </a:lnTo>
                  <a:lnTo>
                    <a:pt x="1631" y="1786"/>
                  </a:lnTo>
                  <a:lnTo>
                    <a:pt x="1632" y="1797"/>
                  </a:lnTo>
                  <a:lnTo>
                    <a:pt x="1633" y="1807"/>
                  </a:lnTo>
                  <a:lnTo>
                    <a:pt x="1636" y="1815"/>
                  </a:lnTo>
                  <a:lnTo>
                    <a:pt x="1639" y="1824"/>
                  </a:lnTo>
                  <a:lnTo>
                    <a:pt x="1642" y="1830"/>
                  </a:lnTo>
                  <a:lnTo>
                    <a:pt x="1648" y="1837"/>
                  </a:lnTo>
                  <a:lnTo>
                    <a:pt x="1652" y="1843"/>
                  </a:lnTo>
                  <a:lnTo>
                    <a:pt x="1659" y="1848"/>
                  </a:lnTo>
                  <a:lnTo>
                    <a:pt x="1664" y="1853"/>
                  </a:lnTo>
                  <a:lnTo>
                    <a:pt x="1671" y="1856"/>
                  </a:lnTo>
                  <a:lnTo>
                    <a:pt x="1685" y="1861"/>
                  </a:lnTo>
                  <a:lnTo>
                    <a:pt x="1700" y="1865"/>
                  </a:lnTo>
                  <a:lnTo>
                    <a:pt x="1714" y="1866"/>
                  </a:lnTo>
                  <a:lnTo>
                    <a:pt x="1714" y="1866"/>
                  </a:lnTo>
                  <a:lnTo>
                    <a:pt x="1726" y="1864"/>
                  </a:lnTo>
                  <a:lnTo>
                    <a:pt x="1734" y="1862"/>
                  </a:lnTo>
                  <a:lnTo>
                    <a:pt x="1740" y="1860"/>
                  </a:lnTo>
                  <a:lnTo>
                    <a:pt x="1748" y="1857"/>
                  </a:lnTo>
                  <a:lnTo>
                    <a:pt x="1755" y="1853"/>
                  </a:lnTo>
                  <a:lnTo>
                    <a:pt x="1761" y="1848"/>
                  </a:lnTo>
                  <a:lnTo>
                    <a:pt x="1767" y="1843"/>
                  </a:lnTo>
                  <a:lnTo>
                    <a:pt x="1767" y="1860"/>
                  </a:lnTo>
                  <a:lnTo>
                    <a:pt x="1822" y="1860"/>
                  </a:lnTo>
                  <a:lnTo>
                    <a:pt x="1822" y="1710"/>
                  </a:lnTo>
                  <a:lnTo>
                    <a:pt x="1822" y="1710"/>
                  </a:lnTo>
                  <a:lnTo>
                    <a:pt x="1822" y="1701"/>
                  </a:lnTo>
                  <a:lnTo>
                    <a:pt x="1821" y="1694"/>
                  </a:lnTo>
                  <a:lnTo>
                    <a:pt x="1819" y="1686"/>
                  </a:lnTo>
                  <a:lnTo>
                    <a:pt x="1817" y="1678"/>
                  </a:lnTo>
                  <a:lnTo>
                    <a:pt x="1812" y="1672"/>
                  </a:lnTo>
                  <a:lnTo>
                    <a:pt x="1809" y="1665"/>
                  </a:lnTo>
                  <a:lnTo>
                    <a:pt x="1803" y="1659"/>
                  </a:lnTo>
                  <a:lnTo>
                    <a:pt x="1798" y="1654"/>
                  </a:lnTo>
                  <a:lnTo>
                    <a:pt x="1792" y="1650"/>
                  </a:lnTo>
                  <a:lnTo>
                    <a:pt x="1786" y="1645"/>
                  </a:lnTo>
                  <a:lnTo>
                    <a:pt x="1778" y="1642"/>
                  </a:lnTo>
                  <a:lnTo>
                    <a:pt x="1770" y="1639"/>
                  </a:lnTo>
                  <a:lnTo>
                    <a:pt x="1761" y="1636"/>
                  </a:lnTo>
                  <a:lnTo>
                    <a:pt x="1753" y="1635"/>
                  </a:lnTo>
                  <a:lnTo>
                    <a:pt x="1743" y="1634"/>
                  </a:lnTo>
                  <a:lnTo>
                    <a:pt x="1733" y="1633"/>
                  </a:lnTo>
                  <a:lnTo>
                    <a:pt x="1733" y="1633"/>
                  </a:lnTo>
                  <a:lnTo>
                    <a:pt x="1721" y="1634"/>
                  </a:lnTo>
                  <a:lnTo>
                    <a:pt x="1711" y="1634"/>
                  </a:lnTo>
                  <a:lnTo>
                    <a:pt x="1700" y="1636"/>
                  </a:lnTo>
                  <a:lnTo>
                    <a:pt x="1689" y="1639"/>
                  </a:lnTo>
                  <a:lnTo>
                    <a:pt x="1679" y="1642"/>
                  </a:lnTo>
                  <a:lnTo>
                    <a:pt x="1669" y="1645"/>
                  </a:lnTo>
                  <a:lnTo>
                    <a:pt x="1659" y="1650"/>
                  </a:lnTo>
                  <a:lnTo>
                    <a:pt x="1649" y="1655"/>
                  </a:lnTo>
                  <a:lnTo>
                    <a:pt x="1671" y="1693"/>
                  </a:lnTo>
                  <a:close/>
                  <a:moveTo>
                    <a:pt x="1686" y="1786"/>
                  </a:moveTo>
                  <a:lnTo>
                    <a:pt x="1686" y="1786"/>
                  </a:lnTo>
                  <a:lnTo>
                    <a:pt x="1686" y="1780"/>
                  </a:lnTo>
                  <a:lnTo>
                    <a:pt x="1689" y="1773"/>
                  </a:lnTo>
                  <a:lnTo>
                    <a:pt x="1692" y="1768"/>
                  </a:lnTo>
                  <a:lnTo>
                    <a:pt x="1696" y="1763"/>
                  </a:lnTo>
                  <a:lnTo>
                    <a:pt x="1702" y="1760"/>
                  </a:lnTo>
                  <a:lnTo>
                    <a:pt x="1708" y="1758"/>
                  </a:lnTo>
                  <a:lnTo>
                    <a:pt x="1716" y="1755"/>
                  </a:lnTo>
                  <a:lnTo>
                    <a:pt x="1724" y="1755"/>
                  </a:lnTo>
                  <a:lnTo>
                    <a:pt x="1724" y="1755"/>
                  </a:lnTo>
                  <a:lnTo>
                    <a:pt x="1736" y="1755"/>
                  </a:lnTo>
                  <a:lnTo>
                    <a:pt x="1747" y="1758"/>
                  </a:lnTo>
                  <a:lnTo>
                    <a:pt x="1757" y="1761"/>
                  </a:lnTo>
                  <a:lnTo>
                    <a:pt x="1767" y="1766"/>
                  </a:lnTo>
                  <a:lnTo>
                    <a:pt x="1767" y="1796"/>
                  </a:lnTo>
                  <a:lnTo>
                    <a:pt x="1767" y="1796"/>
                  </a:lnTo>
                  <a:lnTo>
                    <a:pt x="1765" y="1801"/>
                  </a:lnTo>
                  <a:lnTo>
                    <a:pt x="1760" y="1805"/>
                  </a:lnTo>
                  <a:lnTo>
                    <a:pt x="1756" y="1810"/>
                  </a:lnTo>
                  <a:lnTo>
                    <a:pt x="1750" y="1813"/>
                  </a:lnTo>
                  <a:lnTo>
                    <a:pt x="1745" y="1816"/>
                  </a:lnTo>
                  <a:lnTo>
                    <a:pt x="1738" y="1818"/>
                  </a:lnTo>
                  <a:lnTo>
                    <a:pt x="1732" y="1819"/>
                  </a:lnTo>
                  <a:lnTo>
                    <a:pt x="1724" y="1821"/>
                  </a:lnTo>
                  <a:lnTo>
                    <a:pt x="1724" y="1821"/>
                  </a:lnTo>
                  <a:lnTo>
                    <a:pt x="1716" y="1819"/>
                  </a:lnTo>
                  <a:lnTo>
                    <a:pt x="1708" y="1817"/>
                  </a:lnTo>
                  <a:lnTo>
                    <a:pt x="1702" y="1815"/>
                  </a:lnTo>
                  <a:lnTo>
                    <a:pt x="1696" y="1811"/>
                  </a:lnTo>
                  <a:lnTo>
                    <a:pt x="1692" y="1806"/>
                  </a:lnTo>
                  <a:lnTo>
                    <a:pt x="1689" y="1801"/>
                  </a:lnTo>
                  <a:lnTo>
                    <a:pt x="1687" y="1794"/>
                  </a:lnTo>
                  <a:lnTo>
                    <a:pt x="1686" y="1786"/>
                  </a:lnTo>
                  <a:lnTo>
                    <a:pt x="1686" y="1786"/>
                  </a:lnTo>
                  <a:close/>
                  <a:moveTo>
                    <a:pt x="2333" y="1796"/>
                  </a:moveTo>
                  <a:lnTo>
                    <a:pt x="2333" y="1796"/>
                  </a:lnTo>
                  <a:lnTo>
                    <a:pt x="2325" y="1803"/>
                  </a:lnTo>
                  <a:lnTo>
                    <a:pt x="2315" y="1808"/>
                  </a:lnTo>
                  <a:lnTo>
                    <a:pt x="2310" y="1811"/>
                  </a:lnTo>
                  <a:lnTo>
                    <a:pt x="2303" y="1813"/>
                  </a:lnTo>
                  <a:lnTo>
                    <a:pt x="2297" y="1814"/>
                  </a:lnTo>
                  <a:lnTo>
                    <a:pt x="2290" y="1815"/>
                  </a:lnTo>
                  <a:lnTo>
                    <a:pt x="2290" y="1815"/>
                  </a:lnTo>
                  <a:lnTo>
                    <a:pt x="2285" y="1814"/>
                  </a:lnTo>
                  <a:lnTo>
                    <a:pt x="2278" y="1814"/>
                  </a:lnTo>
                  <a:lnTo>
                    <a:pt x="2270" y="1812"/>
                  </a:lnTo>
                  <a:lnTo>
                    <a:pt x="2261" y="1807"/>
                  </a:lnTo>
                  <a:lnTo>
                    <a:pt x="2254" y="1802"/>
                  </a:lnTo>
                  <a:lnTo>
                    <a:pt x="2250" y="1797"/>
                  </a:lnTo>
                  <a:lnTo>
                    <a:pt x="2247" y="1793"/>
                  </a:lnTo>
                  <a:lnTo>
                    <a:pt x="2245" y="1787"/>
                  </a:lnTo>
                  <a:lnTo>
                    <a:pt x="2243" y="1781"/>
                  </a:lnTo>
                  <a:lnTo>
                    <a:pt x="2242" y="1774"/>
                  </a:lnTo>
                  <a:lnTo>
                    <a:pt x="2240" y="1766"/>
                  </a:lnTo>
                  <a:lnTo>
                    <a:pt x="2376" y="1766"/>
                  </a:lnTo>
                  <a:lnTo>
                    <a:pt x="2376" y="1766"/>
                  </a:lnTo>
                  <a:lnTo>
                    <a:pt x="2377" y="1750"/>
                  </a:lnTo>
                  <a:lnTo>
                    <a:pt x="2377" y="1750"/>
                  </a:lnTo>
                  <a:lnTo>
                    <a:pt x="2377" y="1737"/>
                  </a:lnTo>
                  <a:lnTo>
                    <a:pt x="2375" y="1725"/>
                  </a:lnTo>
                  <a:lnTo>
                    <a:pt x="2374" y="1712"/>
                  </a:lnTo>
                  <a:lnTo>
                    <a:pt x="2371" y="1701"/>
                  </a:lnTo>
                  <a:lnTo>
                    <a:pt x="2367" y="1691"/>
                  </a:lnTo>
                  <a:lnTo>
                    <a:pt x="2363" y="1682"/>
                  </a:lnTo>
                  <a:lnTo>
                    <a:pt x="2357" y="1673"/>
                  </a:lnTo>
                  <a:lnTo>
                    <a:pt x="2352" y="1665"/>
                  </a:lnTo>
                  <a:lnTo>
                    <a:pt x="2345" y="1657"/>
                  </a:lnTo>
                  <a:lnTo>
                    <a:pt x="2339" y="1652"/>
                  </a:lnTo>
                  <a:lnTo>
                    <a:pt x="2331" y="1646"/>
                  </a:lnTo>
                  <a:lnTo>
                    <a:pt x="2322" y="1642"/>
                  </a:lnTo>
                  <a:lnTo>
                    <a:pt x="2313" y="1639"/>
                  </a:lnTo>
                  <a:lnTo>
                    <a:pt x="2304" y="1635"/>
                  </a:lnTo>
                  <a:lnTo>
                    <a:pt x="2294" y="1634"/>
                  </a:lnTo>
                  <a:lnTo>
                    <a:pt x="2283" y="1633"/>
                  </a:lnTo>
                  <a:lnTo>
                    <a:pt x="2283" y="1633"/>
                  </a:lnTo>
                  <a:lnTo>
                    <a:pt x="2274" y="1634"/>
                  </a:lnTo>
                  <a:lnTo>
                    <a:pt x="2264" y="1635"/>
                  </a:lnTo>
                  <a:lnTo>
                    <a:pt x="2254" y="1639"/>
                  </a:lnTo>
                  <a:lnTo>
                    <a:pt x="2244" y="1642"/>
                  </a:lnTo>
                  <a:lnTo>
                    <a:pt x="2235" y="1646"/>
                  </a:lnTo>
                  <a:lnTo>
                    <a:pt x="2227" y="1653"/>
                  </a:lnTo>
                  <a:lnTo>
                    <a:pt x="2219" y="1658"/>
                  </a:lnTo>
                  <a:lnTo>
                    <a:pt x="2213" y="1666"/>
                  </a:lnTo>
                  <a:lnTo>
                    <a:pt x="2206" y="1674"/>
                  </a:lnTo>
                  <a:lnTo>
                    <a:pt x="2201" y="1683"/>
                  </a:lnTo>
                  <a:lnTo>
                    <a:pt x="2196" y="1693"/>
                  </a:lnTo>
                  <a:lnTo>
                    <a:pt x="2192" y="1703"/>
                  </a:lnTo>
                  <a:lnTo>
                    <a:pt x="2189" y="1714"/>
                  </a:lnTo>
                  <a:lnTo>
                    <a:pt x="2186" y="1726"/>
                  </a:lnTo>
                  <a:lnTo>
                    <a:pt x="2185" y="1737"/>
                  </a:lnTo>
                  <a:lnTo>
                    <a:pt x="2184" y="1750"/>
                  </a:lnTo>
                  <a:lnTo>
                    <a:pt x="2184" y="1750"/>
                  </a:lnTo>
                  <a:lnTo>
                    <a:pt x="2185" y="1762"/>
                  </a:lnTo>
                  <a:lnTo>
                    <a:pt x="2186" y="1774"/>
                  </a:lnTo>
                  <a:lnTo>
                    <a:pt x="2189" y="1786"/>
                  </a:lnTo>
                  <a:lnTo>
                    <a:pt x="2192" y="1797"/>
                  </a:lnTo>
                  <a:lnTo>
                    <a:pt x="2196" y="1807"/>
                  </a:lnTo>
                  <a:lnTo>
                    <a:pt x="2201" y="1817"/>
                  </a:lnTo>
                  <a:lnTo>
                    <a:pt x="2206" y="1826"/>
                  </a:lnTo>
                  <a:lnTo>
                    <a:pt x="2213" y="1834"/>
                  </a:lnTo>
                  <a:lnTo>
                    <a:pt x="2221" y="1840"/>
                  </a:lnTo>
                  <a:lnTo>
                    <a:pt x="2228" y="1847"/>
                  </a:lnTo>
                  <a:lnTo>
                    <a:pt x="2237" y="1853"/>
                  </a:lnTo>
                  <a:lnTo>
                    <a:pt x="2246" y="1857"/>
                  </a:lnTo>
                  <a:lnTo>
                    <a:pt x="2256" y="1860"/>
                  </a:lnTo>
                  <a:lnTo>
                    <a:pt x="2267" y="1864"/>
                  </a:lnTo>
                  <a:lnTo>
                    <a:pt x="2278" y="1865"/>
                  </a:lnTo>
                  <a:lnTo>
                    <a:pt x="2290" y="1866"/>
                  </a:lnTo>
                  <a:lnTo>
                    <a:pt x="2290" y="1866"/>
                  </a:lnTo>
                  <a:lnTo>
                    <a:pt x="2301" y="1865"/>
                  </a:lnTo>
                  <a:lnTo>
                    <a:pt x="2311" y="1864"/>
                  </a:lnTo>
                  <a:lnTo>
                    <a:pt x="2322" y="1860"/>
                  </a:lnTo>
                  <a:lnTo>
                    <a:pt x="2332" y="1857"/>
                  </a:lnTo>
                  <a:lnTo>
                    <a:pt x="2342" y="1851"/>
                  </a:lnTo>
                  <a:lnTo>
                    <a:pt x="2351" y="1846"/>
                  </a:lnTo>
                  <a:lnTo>
                    <a:pt x="2360" y="1838"/>
                  </a:lnTo>
                  <a:lnTo>
                    <a:pt x="2368" y="1830"/>
                  </a:lnTo>
                  <a:lnTo>
                    <a:pt x="2333" y="1796"/>
                  </a:lnTo>
                  <a:close/>
                  <a:moveTo>
                    <a:pt x="2242" y="1726"/>
                  </a:moveTo>
                  <a:lnTo>
                    <a:pt x="2242" y="1726"/>
                  </a:lnTo>
                  <a:lnTo>
                    <a:pt x="2243" y="1716"/>
                  </a:lnTo>
                  <a:lnTo>
                    <a:pt x="2245" y="1707"/>
                  </a:lnTo>
                  <a:lnTo>
                    <a:pt x="2248" y="1699"/>
                  </a:lnTo>
                  <a:lnTo>
                    <a:pt x="2254" y="1693"/>
                  </a:lnTo>
                  <a:lnTo>
                    <a:pt x="2259" y="1687"/>
                  </a:lnTo>
                  <a:lnTo>
                    <a:pt x="2266" y="1684"/>
                  </a:lnTo>
                  <a:lnTo>
                    <a:pt x="2274" y="1680"/>
                  </a:lnTo>
                  <a:lnTo>
                    <a:pt x="2282" y="1680"/>
                  </a:lnTo>
                  <a:lnTo>
                    <a:pt x="2282" y="1680"/>
                  </a:lnTo>
                  <a:lnTo>
                    <a:pt x="2292" y="1682"/>
                  </a:lnTo>
                  <a:lnTo>
                    <a:pt x="2301" y="1684"/>
                  </a:lnTo>
                  <a:lnTo>
                    <a:pt x="2308" y="1688"/>
                  </a:lnTo>
                  <a:lnTo>
                    <a:pt x="2313" y="1695"/>
                  </a:lnTo>
                  <a:lnTo>
                    <a:pt x="2318" y="1701"/>
                  </a:lnTo>
                  <a:lnTo>
                    <a:pt x="2321" y="1709"/>
                  </a:lnTo>
                  <a:lnTo>
                    <a:pt x="2323" y="1718"/>
                  </a:lnTo>
                  <a:lnTo>
                    <a:pt x="2324" y="1726"/>
                  </a:lnTo>
                  <a:lnTo>
                    <a:pt x="2242" y="1726"/>
                  </a:lnTo>
                  <a:close/>
                  <a:moveTo>
                    <a:pt x="2864" y="1796"/>
                  </a:moveTo>
                  <a:lnTo>
                    <a:pt x="2864" y="1796"/>
                  </a:lnTo>
                  <a:lnTo>
                    <a:pt x="2855" y="1803"/>
                  </a:lnTo>
                  <a:lnTo>
                    <a:pt x="2846" y="1808"/>
                  </a:lnTo>
                  <a:lnTo>
                    <a:pt x="2840" y="1811"/>
                  </a:lnTo>
                  <a:lnTo>
                    <a:pt x="2834" y="1813"/>
                  </a:lnTo>
                  <a:lnTo>
                    <a:pt x="2828" y="1814"/>
                  </a:lnTo>
                  <a:lnTo>
                    <a:pt x="2820" y="1815"/>
                  </a:lnTo>
                  <a:lnTo>
                    <a:pt x="2820" y="1815"/>
                  </a:lnTo>
                  <a:lnTo>
                    <a:pt x="2814" y="1814"/>
                  </a:lnTo>
                  <a:lnTo>
                    <a:pt x="2808" y="1814"/>
                  </a:lnTo>
                  <a:lnTo>
                    <a:pt x="2800" y="1812"/>
                  </a:lnTo>
                  <a:lnTo>
                    <a:pt x="2792" y="1807"/>
                  </a:lnTo>
                  <a:lnTo>
                    <a:pt x="2784" y="1802"/>
                  </a:lnTo>
                  <a:lnTo>
                    <a:pt x="2781" y="1797"/>
                  </a:lnTo>
                  <a:lnTo>
                    <a:pt x="2778" y="1793"/>
                  </a:lnTo>
                  <a:lnTo>
                    <a:pt x="2776" y="1787"/>
                  </a:lnTo>
                  <a:lnTo>
                    <a:pt x="2773" y="1781"/>
                  </a:lnTo>
                  <a:lnTo>
                    <a:pt x="2771" y="1774"/>
                  </a:lnTo>
                  <a:lnTo>
                    <a:pt x="2770" y="1766"/>
                  </a:lnTo>
                  <a:lnTo>
                    <a:pt x="2907" y="1766"/>
                  </a:lnTo>
                  <a:lnTo>
                    <a:pt x="2907" y="1766"/>
                  </a:lnTo>
                  <a:lnTo>
                    <a:pt x="2908" y="1750"/>
                  </a:lnTo>
                  <a:lnTo>
                    <a:pt x="2908" y="1750"/>
                  </a:lnTo>
                  <a:lnTo>
                    <a:pt x="2907" y="1737"/>
                  </a:lnTo>
                  <a:lnTo>
                    <a:pt x="2906" y="1725"/>
                  </a:lnTo>
                  <a:lnTo>
                    <a:pt x="2904" y="1712"/>
                  </a:lnTo>
                  <a:lnTo>
                    <a:pt x="2901" y="1701"/>
                  </a:lnTo>
                  <a:lnTo>
                    <a:pt x="2897" y="1691"/>
                  </a:lnTo>
                  <a:lnTo>
                    <a:pt x="2893" y="1682"/>
                  </a:lnTo>
                  <a:lnTo>
                    <a:pt x="2888" y="1673"/>
                  </a:lnTo>
                  <a:lnTo>
                    <a:pt x="2883" y="1665"/>
                  </a:lnTo>
                  <a:lnTo>
                    <a:pt x="2876" y="1657"/>
                  </a:lnTo>
                  <a:lnTo>
                    <a:pt x="2868" y="1652"/>
                  </a:lnTo>
                  <a:lnTo>
                    <a:pt x="2861" y="1646"/>
                  </a:lnTo>
                  <a:lnTo>
                    <a:pt x="2853" y="1642"/>
                  </a:lnTo>
                  <a:lnTo>
                    <a:pt x="2844" y="1639"/>
                  </a:lnTo>
                  <a:lnTo>
                    <a:pt x="2834" y="1635"/>
                  </a:lnTo>
                  <a:lnTo>
                    <a:pt x="2824" y="1634"/>
                  </a:lnTo>
                  <a:lnTo>
                    <a:pt x="2814" y="1633"/>
                  </a:lnTo>
                  <a:lnTo>
                    <a:pt x="2814" y="1633"/>
                  </a:lnTo>
                  <a:lnTo>
                    <a:pt x="2803" y="1634"/>
                  </a:lnTo>
                  <a:lnTo>
                    <a:pt x="2793" y="1635"/>
                  </a:lnTo>
                  <a:lnTo>
                    <a:pt x="2783" y="1639"/>
                  </a:lnTo>
                  <a:lnTo>
                    <a:pt x="2775" y="1642"/>
                  </a:lnTo>
                  <a:lnTo>
                    <a:pt x="2766" y="1646"/>
                  </a:lnTo>
                  <a:lnTo>
                    <a:pt x="2757" y="1653"/>
                  </a:lnTo>
                  <a:lnTo>
                    <a:pt x="2750" y="1658"/>
                  </a:lnTo>
                  <a:lnTo>
                    <a:pt x="2743" y="1666"/>
                  </a:lnTo>
                  <a:lnTo>
                    <a:pt x="2736" y="1674"/>
                  </a:lnTo>
                  <a:lnTo>
                    <a:pt x="2730" y="1683"/>
                  </a:lnTo>
                  <a:lnTo>
                    <a:pt x="2726" y="1693"/>
                  </a:lnTo>
                  <a:lnTo>
                    <a:pt x="2722" y="1703"/>
                  </a:lnTo>
                  <a:lnTo>
                    <a:pt x="2719" y="1714"/>
                  </a:lnTo>
                  <a:lnTo>
                    <a:pt x="2716" y="1726"/>
                  </a:lnTo>
                  <a:lnTo>
                    <a:pt x="2715" y="1737"/>
                  </a:lnTo>
                  <a:lnTo>
                    <a:pt x="2715" y="1750"/>
                  </a:lnTo>
                  <a:lnTo>
                    <a:pt x="2715" y="1750"/>
                  </a:lnTo>
                  <a:lnTo>
                    <a:pt x="2715" y="1762"/>
                  </a:lnTo>
                  <a:lnTo>
                    <a:pt x="2716" y="1774"/>
                  </a:lnTo>
                  <a:lnTo>
                    <a:pt x="2718" y="1786"/>
                  </a:lnTo>
                  <a:lnTo>
                    <a:pt x="2722" y="1797"/>
                  </a:lnTo>
                  <a:lnTo>
                    <a:pt x="2726" y="1807"/>
                  </a:lnTo>
                  <a:lnTo>
                    <a:pt x="2732" y="1817"/>
                  </a:lnTo>
                  <a:lnTo>
                    <a:pt x="2737" y="1826"/>
                  </a:lnTo>
                  <a:lnTo>
                    <a:pt x="2744" y="1834"/>
                  </a:lnTo>
                  <a:lnTo>
                    <a:pt x="2750" y="1840"/>
                  </a:lnTo>
                  <a:lnTo>
                    <a:pt x="2758" y="1847"/>
                  </a:lnTo>
                  <a:lnTo>
                    <a:pt x="2767" y="1853"/>
                  </a:lnTo>
                  <a:lnTo>
                    <a:pt x="2777" y="1857"/>
                  </a:lnTo>
                  <a:lnTo>
                    <a:pt x="2787" y="1860"/>
                  </a:lnTo>
                  <a:lnTo>
                    <a:pt x="2797" y="1864"/>
                  </a:lnTo>
                  <a:lnTo>
                    <a:pt x="2809" y="1865"/>
                  </a:lnTo>
                  <a:lnTo>
                    <a:pt x="2820" y="1866"/>
                  </a:lnTo>
                  <a:lnTo>
                    <a:pt x="2820" y="1866"/>
                  </a:lnTo>
                  <a:lnTo>
                    <a:pt x="2831" y="1865"/>
                  </a:lnTo>
                  <a:lnTo>
                    <a:pt x="2842" y="1864"/>
                  </a:lnTo>
                  <a:lnTo>
                    <a:pt x="2852" y="1860"/>
                  </a:lnTo>
                  <a:lnTo>
                    <a:pt x="2862" y="1857"/>
                  </a:lnTo>
                  <a:lnTo>
                    <a:pt x="2872" y="1851"/>
                  </a:lnTo>
                  <a:lnTo>
                    <a:pt x="2882" y="1846"/>
                  </a:lnTo>
                  <a:lnTo>
                    <a:pt x="2890" y="1838"/>
                  </a:lnTo>
                  <a:lnTo>
                    <a:pt x="2898" y="1830"/>
                  </a:lnTo>
                  <a:lnTo>
                    <a:pt x="2864" y="1796"/>
                  </a:lnTo>
                  <a:close/>
                  <a:moveTo>
                    <a:pt x="2771" y="1726"/>
                  </a:moveTo>
                  <a:lnTo>
                    <a:pt x="2771" y="1726"/>
                  </a:lnTo>
                  <a:lnTo>
                    <a:pt x="2772" y="1716"/>
                  </a:lnTo>
                  <a:lnTo>
                    <a:pt x="2776" y="1707"/>
                  </a:lnTo>
                  <a:lnTo>
                    <a:pt x="2779" y="1699"/>
                  </a:lnTo>
                  <a:lnTo>
                    <a:pt x="2783" y="1693"/>
                  </a:lnTo>
                  <a:lnTo>
                    <a:pt x="2790" y="1687"/>
                  </a:lnTo>
                  <a:lnTo>
                    <a:pt x="2797" y="1684"/>
                  </a:lnTo>
                  <a:lnTo>
                    <a:pt x="2804" y="1680"/>
                  </a:lnTo>
                  <a:lnTo>
                    <a:pt x="2813" y="1680"/>
                  </a:lnTo>
                  <a:lnTo>
                    <a:pt x="2813" y="1680"/>
                  </a:lnTo>
                  <a:lnTo>
                    <a:pt x="2823" y="1682"/>
                  </a:lnTo>
                  <a:lnTo>
                    <a:pt x="2831" y="1684"/>
                  </a:lnTo>
                  <a:lnTo>
                    <a:pt x="2839" y="1688"/>
                  </a:lnTo>
                  <a:lnTo>
                    <a:pt x="2844" y="1695"/>
                  </a:lnTo>
                  <a:lnTo>
                    <a:pt x="2849" y="1701"/>
                  </a:lnTo>
                  <a:lnTo>
                    <a:pt x="2852" y="1709"/>
                  </a:lnTo>
                  <a:lnTo>
                    <a:pt x="2854" y="1718"/>
                  </a:lnTo>
                  <a:lnTo>
                    <a:pt x="2855" y="1726"/>
                  </a:lnTo>
                  <a:lnTo>
                    <a:pt x="2771" y="1726"/>
                  </a:lnTo>
                  <a:close/>
                  <a:moveTo>
                    <a:pt x="2639" y="1783"/>
                  </a:moveTo>
                  <a:lnTo>
                    <a:pt x="2639" y="1783"/>
                  </a:lnTo>
                  <a:lnTo>
                    <a:pt x="2639" y="1791"/>
                  </a:lnTo>
                  <a:lnTo>
                    <a:pt x="2640" y="1796"/>
                  </a:lnTo>
                  <a:lnTo>
                    <a:pt x="2642" y="1802"/>
                  </a:lnTo>
                  <a:lnTo>
                    <a:pt x="2644" y="1806"/>
                  </a:lnTo>
                  <a:lnTo>
                    <a:pt x="2648" y="1810"/>
                  </a:lnTo>
                  <a:lnTo>
                    <a:pt x="2652" y="1812"/>
                  </a:lnTo>
                  <a:lnTo>
                    <a:pt x="2656" y="1813"/>
                  </a:lnTo>
                  <a:lnTo>
                    <a:pt x="2663" y="1813"/>
                  </a:lnTo>
                  <a:lnTo>
                    <a:pt x="2663" y="1813"/>
                  </a:lnTo>
                  <a:lnTo>
                    <a:pt x="2671" y="1813"/>
                  </a:lnTo>
                  <a:lnTo>
                    <a:pt x="2680" y="1811"/>
                  </a:lnTo>
                  <a:lnTo>
                    <a:pt x="2688" y="1807"/>
                  </a:lnTo>
                  <a:lnTo>
                    <a:pt x="2696" y="1803"/>
                  </a:lnTo>
                  <a:lnTo>
                    <a:pt x="2690" y="1855"/>
                  </a:lnTo>
                  <a:lnTo>
                    <a:pt x="2690" y="1855"/>
                  </a:lnTo>
                  <a:lnTo>
                    <a:pt x="2680" y="1859"/>
                  </a:lnTo>
                  <a:lnTo>
                    <a:pt x="2668" y="1862"/>
                  </a:lnTo>
                  <a:lnTo>
                    <a:pt x="2655" y="1865"/>
                  </a:lnTo>
                  <a:lnTo>
                    <a:pt x="2643" y="1866"/>
                  </a:lnTo>
                  <a:lnTo>
                    <a:pt x="2643" y="1866"/>
                  </a:lnTo>
                  <a:lnTo>
                    <a:pt x="2636" y="1865"/>
                  </a:lnTo>
                  <a:lnTo>
                    <a:pt x="2628" y="1864"/>
                  </a:lnTo>
                  <a:lnTo>
                    <a:pt x="2621" y="1861"/>
                  </a:lnTo>
                  <a:lnTo>
                    <a:pt x="2616" y="1859"/>
                  </a:lnTo>
                  <a:lnTo>
                    <a:pt x="2610" y="1856"/>
                  </a:lnTo>
                  <a:lnTo>
                    <a:pt x="2605" y="1853"/>
                  </a:lnTo>
                  <a:lnTo>
                    <a:pt x="2601" y="1848"/>
                  </a:lnTo>
                  <a:lnTo>
                    <a:pt x="2597" y="1843"/>
                  </a:lnTo>
                  <a:lnTo>
                    <a:pt x="2591" y="1833"/>
                  </a:lnTo>
                  <a:lnTo>
                    <a:pt x="2587" y="1821"/>
                  </a:lnTo>
                  <a:lnTo>
                    <a:pt x="2585" y="1810"/>
                  </a:lnTo>
                  <a:lnTo>
                    <a:pt x="2584" y="1797"/>
                  </a:lnTo>
                  <a:lnTo>
                    <a:pt x="2584" y="1689"/>
                  </a:lnTo>
                  <a:lnTo>
                    <a:pt x="2549" y="1689"/>
                  </a:lnTo>
                  <a:lnTo>
                    <a:pt x="2549" y="1639"/>
                  </a:lnTo>
                  <a:lnTo>
                    <a:pt x="2584" y="1639"/>
                  </a:lnTo>
                  <a:lnTo>
                    <a:pt x="2584" y="1581"/>
                  </a:lnTo>
                  <a:lnTo>
                    <a:pt x="2639" y="1554"/>
                  </a:lnTo>
                  <a:lnTo>
                    <a:pt x="2639" y="1639"/>
                  </a:lnTo>
                  <a:lnTo>
                    <a:pt x="2688" y="1639"/>
                  </a:lnTo>
                  <a:lnTo>
                    <a:pt x="2688" y="1689"/>
                  </a:lnTo>
                  <a:lnTo>
                    <a:pt x="2639" y="1689"/>
                  </a:lnTo>
                  <a:lnTo>
                    <a:pt x="2639" y="1783"/>
                  </a:lnTo>
                  <a:close/>
                  <a:moveTo>
                    <a:pt x="2532" y="1855"/>
                  </a:moveTo>
                  <a:lnTo>
                    <a:pt x="2532" y="1855"/>
                  </a:lnTo>
                  <a:lnTo>
                    <a:pt x="2522" y="1859"/>
                  </a:lnTo>
                  <a:lnTo>
                    <a:pt x="2511" y="1862"/>
                  </a:lnTo>
                  <a:lnTo>
                    <a:pt x="2499" y="1865"/>
                  </a:lnTo>
                  <a:lnTo>
                    <a:pt x="2487" y="1866"/>
                  </a:lnTo>
                  <a:lnTo>
                    <a:pt x="2487" y="1866"/>
                  </a:lnTo>
                  <a:lnTo>
                    <a:pt x="2478" y="1865"/>
                  </a:lnTo>
                  <a:lnTo>
                    <a:pt x="2471" y="1864"/>
                  </a:lnTo>
                  <a:lnTo>
                    <a:pt x="2464" y="1861"/>
                  </a:lnTo>
                  <a:lnTo>
                    <a:pt x="2458" y="1859"/>
                  </a:lnTo>
                  <a:lnTo>
                    <a:pt x="2453" y="1856"/>
                  </a:lnTo>
                  <a:lnTo>
                    <a:pt x="2448" y="1853"/>
                  </a:lnTo>
                  <a:lnTo>
                    <a:pt x="2443" y="1848"/>
                  </a:lnTo>
                  <a:lnTo>
                    <a:pt x="2440" y="1843"/>
                  </a:lnTo>
                  <a:lnTo>
                    <a:pt x="2434" y="1833"/>
                  </a:lnTo>
                  <a:lnTo>
                    <a:pt x="2430" y="1821"/>
                  </a:lnTo>
                  <a:lnTo>
                    <a:pt x="2427" y="1810"/>
                  </a:lnTo>
                  <a:lnTo>
                    <a:pt x="2427" y="1797"/>
                  </a:lnTo>
                  <a:lnTo>
                    <a:pt x="2427" y="1689"/>
                  </a:lnTo>
                  <a:lnTo>
                    <a:pt x="2393" y="1689"/>
                  </a:lnTo>
                  <a:lnTo>
                    <a:pt x="2393" y="1639"/>
                  </a:lnTo>
                  <a:lnTo>
                    <a:pt x="2427" y="1639"/>
                  </a:lnTo>
                  <a:lnTo>
                    <a:pt x="2427" y="1581"/>
                  </a:lnTo>
                  <a:lnTo>
                    <a:pt x="2482" y="1554"/>
                  </a:lnTo>
                  <a:lnTo>
                    <a:pt x="2482" y="1639"/>
                  </a:lnTo>
                  <a:lnTo>
                    <a:pt x="2528" y="1639"/>
                  </a:lnTo>
                  <a:lnTo>
                    <a:pt x="2528" y="1689"/>
                  </a:lnTo>
                  <a:lnTo>
                    <a:pt x="2482" y="1689"/>
                  </a:lnTo>
                  <a:lnTo>
                    <a:pt x="2482" y="1783"/>
                  </a:lnTo>
                  <a:lnTo>
                    <a:pt x="2482" y="1783"/>
                  </a:lnTo>
                  <a:lnTo>
                    <a:pt x="2482" y="1791"/>
                  </a:lnTo>
                  <a:lnTo>
                    <a:pt x="2483" y="1796"/>
                  </a:lnTo>
                  <a:lnTo>
                    <a:pt x="2485" y="1802"/>
                  </a:lnTo>
                  <a:lnTo>
                    <a:pt x="2488" y="1806"/>
                  </a:lnTo>
                  <a:lnTo>
                    <a:pt x="2491" y="1810"/>
                  </a:lnTo>
                  <a:lnTo>
                    <a:pt x="2495" y="1812"/>
                  </a:lnTo>
                  <a:lnTo>
                    <a:pt x="2500" y="1813"/>
                  </a:lnTo>
                  <a:lnTo>
                    <a:pt x="2505" y="1813"/>
                  </a:lnTo>
                  <a:lnTo>
                    <a:pt x="2505" y="1813"/>
                  </a:lnTo>
                  <a:lnTo>
                    <a:pt x="2514" y="1813"/>
                  </a:lnTo>
                  <a:lnTo>
                    <a:pt x="2523" y="1811"/>
                  </a:lnTo>
                  <a:lnTo>
                    <a:pt x="2531" y="1807"/>
                  </a:lnTo>
                  <a:lnTo>
                    <a:pt x="2538" y="1803"/>
                  </a:lnTo>
                  <a:lnTo>
                    <a:pt x="2532" y="1855"/>
                  </a:lnTo>
                  <a:close/>
                  <a:moveTo>
                    <a:pt x="3074" y="1700"/>
                  </a:moveTo>
                  <a:lnTo>
                    <a:pt x="3074" y="1700"/>
                  </a:lnTo>
                  <a:lnTo>
                    <a:pt x="3066" y="1695"/>
                  </a:lnTo>
                  <a:lnTo>
                    <a:pt x="3057" y="1691"/>
                  </a:lnTo>
                  <a:lnTo>
                    <a:pt x="3047" y="1689"/>
                  </a:lnTo>
                  <a:lnTo>
                    <a:pt x="3037" y="1688"/>
                  </a:lnTo>
                  <a:lnTo>
                    <a:pt x="3037" y="1688"/>
                  </a:lnTo>
                  <a:lnTo>
                    <a:pt x="3028" y="1689"/>
                  </a:lnTo>
                  <a:lnTo>
                    <a:pt x="3020" y="1691"/>
                  </a:lnTo>
                  <a:lnTo>
                    <a:pt x="3013" y="1696"/>
                  </a:lnTo>
                  <a:lnTo>
                    <a:pt x="3007" y="1701"/>
                  </a:lnTo>
                  <a:lnTo>
                    <a:pt x="3003" y="1708"/>
                  </a:lnTo>
                  <a:lnTo>
                    <a:pt x="3001" y="1717"/>
                  </a:lnTo>
                  <a:lnTo>
                    <a:pt x="2999" y="1728"/>
                  </a:lnTo>
                  <a:lnTo>
                    <a:pt x="2998" y="1740"/>
                  </a:lnTo>
                  <a:lnTo>
                    <a:pt x="2998" y="1860"/>
                  </a:lnTo>
                  <a:lnTo>
                    <a:pt x="2943" y="1860"/>
                  </a:lnTo>
                  <a:lnTo>
                    <a:pt x="2943" y="1639"/>
                  </a:lnTo>
                  <a:lnTo>
                    <a:pt x="2998" y="1639"/>
                  </a:lnTo>
                  <a:lnTo>
                    <a:pt x="2998" y="1657"/>
                  </a:lnTo>
                  <a:lnTo>
                    <a:pt x="2998" y="1657"/>
                  </a:lnTo>
                  <a:lnTo>
                    <a:pt x="3003" y="1652"/>
                  </a:lnTo>
                  <a:lnTo>
                    <a:pt x="3009" y="1646"/>
                  </a:lnTo>
                  <a:lnTo>
                    <a:pt x="3014" y="1643"/>
                  </a:lnTo>
                  <a:lnTo>
                    <a:pt x="3021" y="1640"/>
                  </a:lnTo>
                  <a:lnTo>
                    <a:pt x="3026" y="1636"/>
                  </a:lnTo>
                  <a:lnTo>
                    <a:pt x="3033" y="1635"/>
                  </a:lnTo>
                  <a:lnTo>
                    <a:pt x="3039" y="1634"/>
                  </a:lnTo>
                  <a:lnTo>
                    <a:pt x="3047" y="1633"/>
                  </a:lnTo>
                  <a:lnTo>
                    <a:pt x="3047" y="1633"/>
                  </a:lnTo>
                  <a:lnTo>
                    <a:pt x="3058" y="1634"/>
                  </a:lnTo>
                  <a:lnTo>
                    <a:pt x="3069" y="1637"/>
                  </a:lnTo>
                  <a:lnTo>
                    <a:pt x="3079" y="1641"/>
                  </a:lnTo>
                  <a:lnTo>
                    <a:pt x="3088" y="1646"/>
                  </a:lnTo>
                  <a:lnTo>
                    <a:pt x="3074" y="1700"/>
                  </a:lnTo>
                  <a:close/>
                  <a:moveTo>
                    <a:pt x="593" y="1579"/>
                  </a:moveTo>
                  <a:lnTo>
                    <a:pt x="593" y="1607"/>
                  </a:lnTo>
                  <a:lnTo>
                    <a:pt x="537" y="1607"/>
                  </a:lnTo>
                  <a:lnTo>
                    <a:pt x="537" y="1551"/>
                  </a:lnTo>
                  <a:lnTo>
                    <a:pt x="593" y="1551"/>
                  </a:lnTo>
                  <a:lnTo>
                    <a:pt x="593" y="1579"/>
                  </a:lnTo>
                  <a:close/>
                  <a:moveTo>
                    <a:pt x="975" y="1639"/>
                  </a:moveTo>
                  <a:lnTo>
                    <a:pt x="1030" y="1639"/>
                  </a:lnTo>
                  <a:lnTo>
                    <a:pt x="1030" y="1738"/>
                  </a:lnTo>
                  <a:lnTo>
                    <a:pt x="1030" y="1860"/>
                  </a:lnTo>
                  <a:lnTo>
                    <a:pt x="975" y="1860"/>
                  </a:lnTo>
                  <a:lnTo>
                    <a:pt x="975" y="1639"/>
                  </a:lnTo>
                  <a:close/>
                  <a:moveTo>
                    <a:pt x="1030" y="1579"/>
                  </a:moveTo>
                  <a:lnTo>
                    <a:pt x="1030" y="1607"/>
                  </a:lnTo>
                  <a:lnTo>
                    <a:pt x="975" y="1607"/>
                  </a:lnTo>
                  <a:lnTo>
                    <a:pt x="975" y="1551"/>
                  </a:lnTo>
                  <a:lnTo>
                    <a:pt x="1030" y="1551"/>
                  </a:lnTo>
                  <a:lnTo>
                    <a:pt x="1030" y="1579"/>
                  </a:lnTo>
                  <a:close/>
                  <a:moveTo>
                    <a:pt x="2539" y="2042"/>
                  </a:moveTo>
                  <a:lnTo>
                    <a:pt x="2539" y="2042"/>
                  </a:lnTo>
                  <a:lnTo>
                    <a:pt x="2534" y="2038"/>
                  </a:lnTo>
                  <a:lnTo>
                    <a:pt x="2528" y="2033"/>
                  </a:lnTo>
                  <a:lnTo>
                    <a:pt x="2523" y="2030"/>
                  </a:lnTo>
                  <a:lnTo>
                    <a:pt x="2516" y="2027"/>
                  </a:lnTo>
                  <a:lnTo>
                    <a:pt x="2511" y="2025"/>
                  </a:lnTo>
                  <a:lnTo>
                    <a:pt x="2504" y="2024"/>
                  </a:lnTo>
                  <a:lnTo>
                    <a:pt x="2490" y="2021"/>
                  </a:lnTo>
                  <a:lnTo>
                    <a:pt x="2490" y="2021"/>
                  </a:lnTo>
                  <a:lnTo>
                    <a:pt x="2480" y="2022"/>
                  </a:lnTo>
                  <a:lnTo>
                    <a:pt x="2471" y="2024"/>
                  </a:lnTo>
                  <a:lnTo>
                    <a:pt x="2462" y="2027"/>
                  </a:lnTo>
                  <a:lnTo>
                    <a:pt x="2453" y="2030"/>
                  </a:lnTo>
                  <a:lnTo>
                    <a:pt x="2446" y="2035"/>
                  </a:lnTo>
                  <a:lnTo>
                    <a:pt x="2439" y="2039"/>
                  </a:lnTo>
                  <a:lnTo>
                    <a:pt x="2432" y="2046"/>
                  </a:lnTo>
                  <a:lnTo>
                    <a:pt x="2426" y="2052"/>
                  </a:lnTo>
                  <a:lnTo>
                    <a:pt x="2421" y="2060"/>
                  </a:lnTo>
                  <a:lnTo>
                    <a:pt x="2416" y="2069"/>
                  </a:lnTo>
                  <a:lnTo>
                    <a:pt x="2413" y="2078"/>
                  </a:lnTo>
                  <a:lnTo>
                    <a:pt x="2409" y="2089"/>
                  </a:lnTo>
                  <a:lnTo>
                    <a:pt x="2406" y="2099"/>
                  </a:lnTo>
                  <a:lnTo>
                    <a:pt x="2405" y="2111"/>
                  </a:lnTo>
                  <a:lnTo>
                    <a:pt x="2404" y="2123"/>
                  </a:lnTo>
                  <a:lnTo>
                    <a:pt x="2403" y="2136"/>
                  </a:lnTo>
                  <a:lnTo>
                    <a:pt x="2403" y="2136"/>
                  </a:lnTo>
                  <a:lnTo>
                    <a:pt x="2404" y="2149"/>
                  </a:lnTo>
                  <a:lnTo>
                    <a:pt x="2405" y="2161"/>
                  </a:lnTo>
                  <a:lnTo>
                    <a:pt x="2406" y="2174"/>
                  </a:lnTo>
                  <a:lnTo>
                    <a:pt x="2409" y="2186"/>
                  </a:lnTo>
                  <a:lnTo>
                    <a:pt x="2411" y="2196"/>
                  </a:lnTo>
                  <a:lnTo>
                    <a:pt x="2416" y="2206"/>
                  </a:lnTo>
                  <a:lnTo>
                    <a:pt x="2420" y="2214"/>
                  </a:lnTo>
                  <a:lnTo>
                    <a:pt x="2426" y="2222"/>
                  </a:lnTo>
                  <a:lnTo>
                    <a:pt x="2431" y="2230"/>
                  </a:lnTo>
                  <a:lnTo>
                    <a:pt x="2438" y="2235"/>
                  </a:lnTo>
                  <a:lnTo>
                    <a:pt x="2445" y="2241"/>
                  </a:lnTo>
                  <a:lnTo>
                    <a:pt x="2452" y="2245"/>
                  </a:lnTo>
                  <a:lnTo>
                    <a:pt x="2461" y="2250"/>
                  </a:lnTo>
                  <a:lnTo>
                    <a:pt x="2470" y="2252"/>
                  </a:lnTo>
                  <a:lnTo>
                    <a:pt x="2479" y="2253"/>
                  </a:lnTo>
                  <a:lnTo>
                    <a:pt x="2489" y="2254"/>
                  </a:lnTo>
                  <a:lnTo>
                    <a:pt x="2489" y="2254"/>
                  </a:lnTo>
                  <a:lnTo>
                    <a:pt x="2495" y="2253"/>
                  </a:lnTo>
                  <a:lnTo>
                    <a:pt x="2503" y="2252"/>
                  </a:lnTo>
                  <a:lnTo>
                    <a:pt x="2510" y="2251"/>
                  </a:lnTo>
                  <a:lnTo>
                    <a:pt x="2515" y="2249"/>
                  </a:lnTo>
                  <a:lnTo>
                    <a:pt x="2522" y="2245"/>
                  </a:lnTo>
                  <a:lnTo>
                    <a:pt x="2528" y="2242"/>
                  </a:lnTo>
                  <a:lnTo>
                    <a:pt x="2534" y="2238"/>
                  </a:lnTo>
                  <a:lnTo>
                    <a:pt x="2539" y="2232"/>
                  </a:lnTo>
                  <a:lnTo>
                    <a:pt x="2539" y="2249"/>
                  </a:lnTo>
                  <a:lnTo>
                    <a:pt x="2595" y="2249"/>
                  </a:lnTo>
                  <a:lnTo>
                    <a:pt x="2595" y="1934"/>
                  </a:lnTo>
                  <a:lnTo>
                    <a:pt x="2539" y="1962"/>
                  </a:lnTo>
                  <a:lnTo>
                    <a:pt x="2539" y="2042"/>
                  </a:lnTo>
                  <a:close/>
                  <a:moveTo>
                    <a:pt x="2501" y="2203"/>
                  </a:moveTo>
                  <a:lnTo>
                    <a:pt x="2501" y="2203"/>
                  </a:lnTo>
                  <a:lnTo>
                    <a:pt x="2493" y="2202"/>
                  </a:lnTo>
                  <a:lnTo>
                    <a:pt x="2487" y="2200"/>
                  </a:lnTo>
                  <a:lnTo>
                    <a:pt x="2479" y="2197"/>
                  </a:lnTo>
                  <a:lnTo>
                    <a:pt x="2472" y="2190"/>
                  </a:lnTo>
                  <a:lnTo>
                    <a:pt x="2467" y="2181"/>
                  </a:lnTo>
                  <a:lnTo>
                    <a:pt x="2462" y="2169"/>
                  </a:lnTo>
                  <a:lnTo>
                    <a:pt x="2460" y="2154"/>
                  </a:lnTo>
                  <a:lnTo>
                    <a:pt x="2459" y="2134"/>
                  </a:lnTo>
                  <a:lnTo>
                    <a:pt x="2459" y="2134"/>
                  </a:lnTo>
                  <a:lnTo>
                    <a:pt x="2460" y="2117"/>
                  </a:lnTo>
                  <a:lnTo>
                    <a:pt x="2462" y="2103"/>
                  </a:lnTo>
                  <a:lnTo>
                    <a:pt x="2467" y="2092"/>
                  </a:lnTo>
                  <a:lnTo>
                    <a:pt x="2472" y="2084"/>
                  </a:lnTo>
                  <a:lnTo>
                    <a:pt x="2479" y="2079"/>
                  </a:lnTo>
                  <a:lnTo>
                    <a:pt x="2485" y="2074"/>
                  </a:lnTo>
                  <a:lnTo>
                    <a:pt x="2493" y="2073"/>
                  </a:lnTo>
                  <a:lnTo>
                    <a:pt x="2500" y="2072"/>
                  </a:lnTo>
                  <a:lnTo>
                    <a:pt x="2500" y="2072"/>
                  </a:lnTo>
                  <a:lnTo>
                    <a:pt x="2507" y="2073"/>
                  </a:lnTo>
                  <a:lnTo>
                    <a:pt x="2514" y="2074"/>
                  </a:lnTo>
                  <a:lnTo>
                    <a:pt x="2520" y="2076"/>
                  </a:lnTo>
                  <a:lnTo>
                    <a:pt x="2525" y="2080"/>
                  </a:lnTo>
                  <a:lnTo>
                    <a:pt x="2530" y="2083"/>
                  </a:lnTo>
                  <a:lnTo>
                    <a:pt x="2534" y="2086"/>
                  </a:lnTo>
                  <a:lnTo>
                    <a:pt x="2539" y="2094"/>
                  </a:lnTo>
                  <a:lnTo>
                    <a:pt x="2539" y="2181"/>
                  </a:lnTo>
                  <a:lnTo>
                    <a:pt x="2539" y="2181"/>
                  </a:lnTo>
                  <a:lnTo>
                    <a:pt x="2533" y="2189"/>
                  </a:lnTo>
                  <a:lnTo>
                    <a:pt x="2525" y="2196"/>
                  </a:lnTo>
                  <a:lnTo>
                    <a:pt x="2520" y="2199"/>
                  </a:lnTo>
                  <a:lnTo>
                    <a:pt x="2514" y="2201"/>
                  </a:lnTo>
                  <a:lnTo>
                    <a:pt x="2507" y="2202"/>
                  </a:lnTo>
                  <a:lnTo>
                    <a:pt x="2501" y="2203"/>
                  </a:lnTo>
                  <a:lnTo>
                    <a:pt x="2501" y="2203"/>
                  </a:lnTo>
                  <a:close/>
                  <a:moveTo>
                    <a:pt x="672" y="2089"/>
                  </a:moveTo>
                  <a:lnTo>
                    <a:pt x="672" y="2089"/>
                  </a:lnTo>
                  <a:lnTo>
                    <a:pt x="664" y="2084"/>
                  </a:lnTo>
                  <a:lnTo>
                    <a:pt x="656" y="2080"/>
                  </a:lnTo>
                  <a:lnTo>
                    <a:pt x="646" y="2078"/>
                  </a:lnTo>
                  <a:lnTo>
                    <a:pt x="636" y="2076"/>
                  </a:lnTo>
                  <a:lnTo>
                    <a:pt x="636" y="2076"/>
                  </a:lnTo>
                  <a:lnTo>
                    <a:pt x="627" y="2078"/>
                  </a:lnTo>
                  <a:lnTo>
                    <a:pt x="618" y="2080"/>
                  </a:lnTo>
                  <a:lnTo>
                    <a:pt x="611" y="2084"/>
                  </a:lnTo>
                  <a:lnTo>
                    <a:pt x="606" y="2090"/>
                  </a:lnTo>
                  <a:lnTo>
                    <a:pt x="601" y="2096"/>
                  </a:lnTo>
                  <a:lnTo>
                    <a:pt x="599" y="2105"/>
                  </a:lnTo>
                  <a:lnTo>
                    <a:pt x="597" y="2116"/>
                  </a:lnTo>
                  <a:lnTo>
                    <a:pt x="596" y="2128"/>
                  </a:lnTo>
                  <a:lnTo>
                    <a:pt x="596" y="2249"/>
                  </a:lnTo>
                  <a:lnTo>
                    <a:pt x="542" y="2249"/>
                  </a:lnTo>
                  <a:lnTo>
                    <a:pt x="542" y="2027"/>
                  </a:lnTo>
                  <a:lnTo>
                    <a:pt x="596" y="2027"/>
                  </a:lnTo>
                  <a:lnTo>
                    <a:pt x="596" y="2046"/>
                  </a:lnTo>
                  <a:lnTo>
                    <a:pt x="596" y="2046"/>
                  </a:lnTo>
                  <a:lnTo>
                    <a:pt x="601" y="2040"/>
                  </a:lnTo>
                  <a:lnTo>
                    <a:pt x="607" y="2035"/>
                  </a:lnTo>
                  <a:lnTo>
                    <a:pt x="613" y="2031"/>
                  </a:lnTo>
                  <a:lnTo>
                    <a:pt x="619" y="2028"/>
                  </a:lnTo>
                  <a:lnTo>
                    <a:pt x="625" y="2025"/>
                  </a:lnTo>
                  <a:lnTo>
                    <a:pt x="631" y="2024"/>
                  </a:lnTo>
                  <a:lnTo>
                    <a:pt x="639" y="2022"/>
                  </a:lnTo>
                  <a:lnTo>
                    <a:pt x="646" y="2021"/>
                  </a:lnTo>
                  <a:lnTo>
                    <a:pt x="646" y="2021"/>
                  </a:lnTo>
                  <a:lnTo>
                    <a:pt x="657" y="2022"/>
                  </a:lnTo>
                  <a:lnTo>
                    <a:pt x="668" y="2026"/>
                  </a:lnTo>
                  <a:lnTo>
                    <a:pt x="679" y="2030"/>
                  </a:lnTo>
                  <a:lnTo>
                    <a:pt x="688" y="2036"/>
                  </a:lnTo>
                  <a:lnTo>
                    <a:pt x="672" y="2089"/>
                  </a:lnTo>
                  <a:close/>
                  <a:moveTo>
                    <a:pt x="241" y="2027"/>
                  </a:moveTo>
                  <a:lnTo>
                    <a:pt x="295" y="2027"/>
                  </a:lnTo>
                  <a:lnTo>
                    <a:pt x="232" y="2249"/>
                  </a:lnTo>
                  <a:lnTo>
                    <a:pt x="184" y="2249"/>
                  </a:lnTo>
                  <a:lnTo>
                    <a:pt x="160" y="2157"/>
                  </a:lnTo>
                  <a:lnTo>
                    <a:pt x="160" y="2157"/>
                  </a:lnTo>
                  <a:lnTo>
                    <a:pt x="148" y="2108"/>
                  </a:lnTo>
                  <a:lnTo>
                    <a:pt x="148" y="2108"/>
                  </a:lnTo>
                  <a:lnTo>
                    <a:pt x="142" y="2132"/>
                  </a:lnTo>
                  <a:lnTo>
                    <a:pt x="136" y="2158"/>
                  </a:lnTo>
                  <a:lnTo>
                    <a:pt x="110" y="2249"/>
                  </a:lnTo>
                  <a:lnTo>
                    <a:pt x="63" y="2249"/>
                  </a:lnTo>
                  <a:lnTo>
                    <a:pt x="63" y="2247"/>
                  </a:lnTo>
                  <a:lnTo>
                    <a:pt x="0" y="2027"/>
                  </a:lnTo>
                  <a:lnTo>
                    <a:pt x="57" y="2027"/>
                  </a:lnTo>
                  <a:lnTo>
                    <a:pt x="77" y="2110"/>
                  </a:lnTo>
                  <a:lnTo>
                    <a:pt x="77" y="2110"/>
                  </a:lnTo>
                  <a:lnTo>
                    <a:pt x="83" y="2136"/>
                  </a:lnTo>
                  <a:lnTo>
                    <a:pt x="88" y="2164"/>
                  </a:lnTo>
                  <a:lnTo>
                    <a:pt x="88" y="2164"/>
                  </a:lnTo>
                  <a:lnTo>
                    <a:pt x="95" y="2136"/>
                  </a:lnTo>
                  <a:lnTo>
                    <a:pt x="102" y="2108"/>
                  </a:lnTo>
                  <a:lnTo>
                    <a:pt x="125" y="2027"/>
                  </a:lnTo>
                  <a:lnTo>
                    <a:pt x="172" y="2027"/>
                  </a:lnTo>
                  <a:lnTo>
                    <a:pt x="195" y="2108"/>
                  </a:lnTo>
                  <a:lnTo>
                    <a:pt x="195" y="2108"/>
                  </a:lnTo>
                  <a:lnTo>
                    <a:pt x="202" y="2135"/>
                  </a:lnTo>
                  <a:lnTo>
                    <a:pt x="209" y="2165"/>
                  </a:lnTo>
                  <a:lnTo>
                    <a:pt x="209" y="2165"/>
                  </a:lnTo>
                  <a:lnTo>
                    <a:pt x="213" y="2139"/>
                  </a:lnTo>
                  <a:lnTo>
                    <a:pt x="220" y="2108"/>
                  </a:lnTo>
                  <a:lnTo>
                    <a:pt x="241" y="2027"/>
                  </a:lnTo>
                  <a:close/>
                  <a:moveTo>
                    <a:pt x="406" y="2021"/>
                  </a:moveTo>
                  <a:lnTo>
                    <a:pt x="406" y="2021"/>
                  </a:lnTo>
                  <a:lnTo>
                    <a:pt x="396" y="2022"/>
                  </a:lnTo>
                  <a:lnTo>
                    <a:pt x="385" y="2024"/>
                  </a:lnTo>
                  <a:lnTo>
                    <a:pt x="375" y="2027"/>
                  </a:lnTo>
                  <a:lnTo>
                    <a:pt x="366" y="2030"/>
                  </a:lnTo>
                  <a:lnTo>
                    <a:pt x="358" y="2035"/>
                  </a:lnTo>
                  <a:lnTo>
                    <a:pt x="349" y="2040"/>
                  </a:lnTo>
                  <a:lnTo>
                    <a:pt x="341" y="2047"/>
                  </a:lnTo>
                  <a:lnTo>
                    <a:pt x="334" y="2054"/>
                  </a:lnTo>
                  <a:lnTo>
                    <a:pt x="328" y="2062"/>
                  </a:lnTo>
                  <a:lnTo>
                    <a:pt x="322" y="2071"/>
                  </a:lnTo>
                  <a:lnTo>
                    <a:pt x="317" y="2081"/>
                  </a:lnTo>
                  <a:lnTo>
                    <a:pt x="313" y="2091"/>
                  </a:lnTo>
                  <a:lnTo>
                    <a:pt x="310" y="2102"/>
                  </a:lnTo>
                  <a:lnTo>
                    <a:pt x="308" y="2113"/>
                  </a:lnTo>
                  <a:lnTo>
                    <a:pt x="306" y="2125"/>
                  </a:lnTo>
                  <a:lnTo>
                    <a:pt x="306" y="2138"/>
                  </a:lnTo>
                  <a:lnTo>
                    <a:pt x="306" y="2138"/>
                  </a:lnTo>
                  <a:lnTo>
                    <a:pt x="306" y="2150"/>
                  </a:lnTo>
                  <a:lnTo>
                    <a:pt x="308" y="2163"/>
                  </a:lnTo>
                  <a:lnTo>
                    <a:pt x="310" y="2174"/>
                  </a:lnTo>
                  <a:lnTo>
                    <a:pt x="313" y="2185"/>
                  </a:lnTo>
                  <a:lnTo>
                    <a:pt x="317" y="2194"/>
                  </a:lnTo>
                  <a:lnTo>
                    <a:pt x="322" y="2204"/>
                  </a:lnTo>
                  <a:lnTo>
                    <a:pt x="328" y="2213"/>
                  </a:lnTo>
                  <a:lnTo>
                    <a:pt x="334" y="2221"/>
                  </a:lnTo>
                  <a:lnTo>
                    <a:pt x="341" y="2229"/>
                  </a:lnTo>
                  <a:lnTo>
                    <a:pt x="349" y="2235"/>
                  </a:lnTo>
                  <a:lnTo>
                    <a:pt x="358" y="2241"/>
                  </a:lnTo>
                  <a:lnTo>
                    <a:pt x="366" y="2245"/>
                  </a:lnTo>
                  <a:lnTo>
                    <a:pt x="375" y="2249"/>
                  </a:lnTo>
                  <a:lnTo>
                    <a:pt x="385" y="2252"/>
                  </a:lnTo>
                  <a:lnTo>
                    <a:pt x="396" y="2253"/>
                  </a:lnTo>
                  <a:lnTo>
                    <a:pt x="406" y="2254"/>
                  </a:lnTo>
                  <a:lnTo>
                    <a:pt x="406" y="2254"/>
                  </a:lnTo>
                  <a:lnTo>
                    <a:pt x="417" y="2253"/>
                  </a:lnTo>
                  <a:lnTo>
                    <a:pt x="428" y="2252"/>
                  </a:lnTo>
                  <a:lnTo>
                    <a:pt x="438" y="2249"/>
                  </a:lnTo>
                  <a:lnTo>
                    <a:pt x="447" y="2245"/>
                  </a:lnTo>
                  <a:lnTo>
                    <a:pt x="456" y="2241"/>
                  </a:lnTo>
                  <a:lnTo>
                    <a:pt x="465" y="2235"/>
                  </a:lnTo>
                  <a:lnTo>
                    <a:pt x="472" y="2229"/>
                  </a:lnTo>
                  <a:lnTo>
                    <a:pt x="479" y="2221"/>
                  </a:lnTo>
                  <a:lnTo>
                    <a:pt x="486" y="2213"/>
                  </a:lnTo>
                  <a:lnTo>
                    <a:pt x="491" y="2204"/>
                  </a:lnTo>
                  <a:lnTo>
                    <a:pt x="496" y="2194"/>
                  </a:lnTo>
                  <a:lnTo>
                    <a:pt x="500" y="2185"/>
                  </a:lnTo>
                  <a:lnTo>
                    <a:pt x="503" y="2174"/>
                  </a:lnTo>
                  <a:lnTo>
                    <a:pt x="505" y="2163"/>
                  </a:lnTo>
                  <a:lnTo>
                    <a:pt x="508" y="2150"/>
                  </a:lnTo>
                  <a:lnTo>
                    <a:pt x="508" y="2138"/>
                  </a:lnTo>
                  <a:lnTo>
                    <a:pt x="508" y="2138"/>
                  </a:lnTo>
                  <a:lnTo>
                    <a:pt x="508" y="2125"/>
                  </a:lnTo>
                  <a:lnTo>
                    <a:pt x="505" y="2113"/>
                  </a:lnTo>
                  <a:lnTo>
                    <a:pt x="503" y="2102"/>
                  </a:lnTo>
                  <a:lnTo>
                    <a:pt x="500" y="2091"/>
                  </a:lnTo>
                  <a:lnTo>
                    <a:pt x="496" y="2081"/>
                  </a:lnTo>
                  <a:lnTo>
                    <a:pt x="491" y="2071"/>
                  </a:lnTo>
                  <a:lnTo>
                    <a:pt x="486" y="2062"/>
                  </a:lnTo>
                  <a:lnTo>
                    <a:pt x="479" y="2054"/>
                  </a:lnTo>
                  <a:lnTo>
                    <a:pt x="472" y="2047"/>
                  </a:lnTo>
                  <a:lnTo>
                    <a:pt x="465" y="2040"/>
                  </a:lnTo>
                  <a:lnTo>
                    <a:pt x="456" y="2035"/>
                  </a:lnTo>
                  <a:lnTo>
                    <a:pt x="447" y="2030"/>
                  </a:lnTo>
                  <a:lnTo>
                    <a:pt x="438" y="2027"/>
                  </a:lnTo>
                  <a:lnTo>
                    <a:pt x="428" y="2024"/>
                  </a:lnTo>
                  <a:lnTo>
                    <a:pt x="417" y="2022"/>
                  </a:lnTo>
                  <a:lnTo>
                    <a:pt x="406" y="2021"/>
                  </a:lnTo>
                  <a:lnTo>
                    <a:pt x="406" y="2021"/>
                  </a:lnTo>
                  <a:close/>
                  <a:moveTo>
                    <a:pt x="406" y="2202"/>
                  </a:moveTo>
                  <a:lnTo>
                    <a:pt x="406" y="2202"/>
                  </a:lnTo>
                  <a:lnTo>
                    <a:pt x="396" y="2201"/>
                  </a:lnTo>
                  <a:lnTo>
                    <a:pt x="387" y="2198"/>
                  </a:lnTo>
                  <a:lnTo>
                    <a:pt x="381" y="2192"/>
                  </a:lnTo>
                  <a:lnTo>
                    <a:pt x="374" y="2185"/>
                  </a:lnTo>
                  <a:lnTo>
                    <a:pt x="369" y="2176"/>
                  </a:lnTo>
                  <a:lnTo>
                    <a:pt x="364" y="2165"/>
                  </a:lnTo>
                  <a:lnTo>
                    <a:pt x="362" y="2151"/>
                  </a:lnTo>
                  <a:lnTo>
                    <a:pt x="362" y="2138"/>
                  </a:lnTo>
                  <a:lnTo>
                    <a:pt x="362" y="2138"/>
                  </a:lnTo>
                  <a:lnTo>
                    <a:pt x="362" y="2124"/>
                  </a:lnTo>
                  <a:lnTo>
                    <a:pt x="364" y="2111"/>
                  </a:lnTo>
                  <a:lnTo>
                    <a:pt x="369" y="2101"/>
                  </a:lnTo>
                  <a:lnTo>
                    <a:pt x="374" y="2091"/>
                  </a:lnTo>
                  <a:lnTo>
                    <a:pt x="381" y="2083"/>
                  </a:lnTo>
                  <a:lnTo>
                    <a:pt x="387" y="2078"/>
                  </a:lnTo>
                  <a:lnTo>
                    <a:pt x="396" y="2074"/>
                  </a:lnTo>
                  <a:lnTo>
                    <a:pt x="406" y="2073"/>
                  </a:lnTo>
                  <a:lnTo>
                    <a:pt x="406" y="2073"/>
                  </a:lnTo>
                  <a:lnTo>
                    <a:pt x="416" y="2074"/>
                  </a:lnTo>
                  <a:lnTo>
                    <a:pt x="425" y="2078"/>
                  </a:lnTo>
                  <a:lnTo>
                    <a:pt x="433" y="2083"/>
                  </a:lnTo>
                  <a:lnTo>
                    <a:pt x="439" y="2091"/>
                  </a:lnTo>
                  <a:lnTo>
                    <a:pt x="445" y="2101"/>
                  </a:lnTo>
                  <a:lnTo>
                    <a:pt x="448" y="2111"/>
                  </a:lnTo>
                  <a:lnTo>
                    <a:pt x="450" y="2124"/>
                  </a:lnTo>
                  <a:lnTo>
                    <a:pt x="451" y="2138"/>
                  </a:lnTo>
                  <a:lnTo>
                    <a:pt x="451" y="2138"/>
                  </a:lnTo>
                  <a:lnTo>
                    <a:pt x="450" y="2151"/>
                  </a:lnTo>
                  <a:lnTo>
                    <a:pt x="448" y="2165"/>
                  </a:lnTo>
                  <a:lnTo>
                    <a:pt x="445" y="2176"/>
                  </a:lnTo>
                  <a:lnTo>
                    <a:pt x="439" y="2185"/>
                  </a:lnTo>
                  <a:lnTo>
                    <a:pt x="433" y="2192"/>
                  </a:lnTo>
                  <a:lnTo>
                    <a:pt x="425" y="2198"/>
                  </a:lnTo>
                  <a:lnTo>
                    <a:pt x="416" y="2201"/>
                  </a:lnTo>
                  <a:lnTo>
                    <a:pt x="406" y="2202"/>
                  </a:lnTo>
                  <a:lnTo>
                    <a:pt x="406" y="2202"/>
                  </a:lnTo>
                  <a:close/>
                  <a:moveTo>
                    <a:pt x="2269" y="2089"/>
                  </a:moveTo>
                  <a:lnTo>
                    <a:pt x="2269" y="2089"/>
                  </a:lnTo>
                  <a:lnTo>
                    <a:pt x="2260" y="2084"/>
                  </a:lnTo>
                  <a:lnTo>
                    <a:pt x="2251" y="2080"/>
                  </a:lnTo>
                  <a:lnTo>
                    <a:pt x="2242" y="2078"/>
                  </a:lnTo>
                  <a:lnTo>
                    <a:pt x="2233" y="2076"/>
                  </a:lnTo>
                  <a:lnTo>
                    <a:pt x="2233" y="2076"/>
                  </a:lnTo>
                  <a:lnTo>
                    <a:pt x="2223" y="2078"/>
                  </a:lnTo>
                  <a:lnTo>
                    <a:pt x="2215" y="2080"/>
                  </a:lnTo>
                  <a:lnTo>
                    <a:pt x="2208" y="2084"/>
                  </a:lnTo>
                  <a:lnTo>
                    <a:pt x="2203" y="2090"/>
                  </a:lnTo>
                  <a:lnTo>
                    <a:pt x="2198" y="2096"/>
                  </a:lnTo>
                  <a:lnTo>
                    <a:pt x="2195" y="2105"/>
                  </a:lnTo>
                  <a:lnTo>
                    <a:pt x="2193" y="2116"/>
                  </a:lnTo>
                  <a:lnTo>
                    <a:pt x="2193" y="2128"/>
                  </a:lnTo>
                  <a:lnTo>
                    <a:pt x="2193" y="2249"/>
                  </a:lnTo>
                  <a:lnTo>
                    <a:pt x="2138" y="2249"/>
                  </a:lnTo>
                  <a:lnTo>
                    <a:pt x="2138" y="2027"/>
                  </a:lnTo>
                  <a:lnTo>
                    <a:pt x="2193" y="2027"/>
                  </a:lnTo>
                  <a:lnTo>
                    <a:pt x="2193" y="2046"/>
                  </a:lnTo>
                  <a:lnTo>
                    <a:pt x="2193" y="2046"/>
                  </a:lnTo>
                  <a:lnTo>
                    <a:pt x="2197" y="2040"/>
                  </a:lnTo>
                  <a:lnTo>
                    <a:pt x="2203" y="2035"/>
                  </a:lnTo>
                  <a:lnTo>
                    <a:pt x="2208" y="2031"/>
                  </a:lnTo>
                  <a:lnTo>
                    <a:pt x="2215" y="2028"/>
                  </a:lnTo>
                  <a:lnTo>
                    <a:pt x="2222" y="2025"/>
                  </a:lnTo>
                  <a:lnTo>
                    <a:pt x="2228" y="2024"/>
                  </a:lnTo>
                  <a:lnTo>
                    <a:pt x="2235" y="2022"/>
                  </a:lnTo>
                  <a:lnTo>
                    <a:pt x="2242" y="2021"/>
                  </a:lnTo>
                  <a:lnTo>
                    <a:pt x="2242" y="2021"/>
                  </a:lnTo>
                  <a:lnTo>
                    <a:pt x="2253" y="2022"/>
                  </a:lnTo>
                  <a:lnTo>
                    <a:pt x="2264" y="2026"/>
                  </a:lnTo>
                  <a:lnTo>
                    <a:pt x="2275" y="2030"/>
                  </a:lnTo>
                  <a:lnTo>
                    <a:pt x="2283" y="2036"/>
                  </a:lnTo>
                  <a:lnTo>
                    <a:pt x="2269" y="2089"/>
                  </a:lnTo>
                  <a:close/>
                  <a:moveTo>
                    <a:pt x="1836" y="2027"/>
                  </a:moveTo>
                  <a:lnTo>
                    <a:pt x="1891" y="2027"/>
                  </a:lnTo>
                  <a:lnTo>
                    <a:pt x="1828" y="2249"/>
                  </a:lnTo>
                  <a:lnTo>
                    <a:pt x="1780" y="2249"/>
                  </a:lnTo>
                  <a:lnTo>
                    <a:pt x="1756" y="2157"/>
                  </a:lnTo>
                  <a:lnTo>
                    <a:pt x="1756" y="2157"/>
                  </a:lnTo>
                  <a:lnTo>
                    <a:pt x="1744" y="2108"/>
                  </a:lnTo>
                  <a:lnTo>
                    <a:pt x="1744" y="2108"/>
                  </a:lnTo>
                  <a:lnTo>
                    <a:pt x="1738" y="2132"/>
                  </a:lnTo>
                  <a:lnTo>
                    <a:pt x="1732" y="2158"/>
                  </a:lnTo>
                  <a:lnTo>
                    <a:pt x="1707" y="2249"/>
                  </a:lnTo>
                  <a:lnTo>
                    <a:pt x="1660" y="2249"/>
                  </a:lnTo>
                  <a:lnTo>
                    <a:pt x="1659" y="2247"/>
                  </a:lnTo>
                  <a:lnTo>
                    <a:pt x="1597" y="2027"/>
                  </a:lnTo>
                  <a:lnTo>
                    <a:pt x="1653" y="2027"/>
                  </a:lnTo>
                  <a:lnTo>
                    <a:pt x="1674" y="2110"/>
                  </a:lnTo>
                  <a:lnTo>
                    <a:pt x="1674" y="2110"/>
                  </a:lnTo>
                  <a:lnTo>
                    <a:pt x="1680" y="2136"/>
                  </a:lnTo>
                  <a:lnTo>
                    <a:pt x="1685" y="2164"/>
                  </a:lnTo>
                  <a:lnTo>
                    <a:pt x="1685" y="2164"/>
                  </a:lnTo>
                  <a:lnTo>
                    <a:pt x="1691" y="2136"/>
                  </a:lnTo>
                  <a:lnTo>
                    <a:pt x="1699" y="2108"/>
                  </a:lnTo>
                  <a:lnTo>
                    <a:pt x="1722" y="2027"/>
                  </a:lnTo>
                  <a:lnTo>
                    <a:pt x="1768" y="2027"/>
                  </a:lnTo>
                  <a:lnTo>
                    <a:pt x="1791" y="2108"/>
                  </a:lnTo>
                  <a:lnTo>
                    <a:pt x="1791" y="2108"/>
                  </a:lnTo>
                  <a:lnTo>
                    <a:pt x="1798" y="2135"/>
                  </a:lnTo>
                  <a:lnTo>
                    <a:pt x="1804" y="2165"/>
                  </a:lnTo>
                  <a:lnTo>
                    <a:pt x="1804" y="2165"/>
                  </a:lnTo>
                  <a:lnTo>
                    <a:pt x="1810" y="2139"/>
                  </a:lnTo>
                  <a:lnTo>
                    <a:pt x="1817" y="2108"/>
                  </a:lnTo>
                  <a:lnTo>
                    <a:pt x="1836" y="2027"/>
                  </a:lnTo>
                  <a:close/>
                  <a:moveTo>
                    <a:pt x="2002" y="2021"/>
                  </a:moveTo>
                  <a:lnTo>
                    <a:pt x="2002" y="2021"/>
                  </a:lnTo>
                  <a:lnTo>
                    <a:pt x="1992" y="2022"/>
                  </a:lnTo>
                  <a:lnTo>
                    <a:pt x="1981" y="2024"/>
                  </a:lnTo>
                  <a:lnTo>
                    <a:pt x="1971" y="2027"/>
                  </a:lnTo>
                  <a:lnTo>
                    <a:pt x="1962" y="2030"/>
                  </a:lnTo>
                  <a:lnTo>
                    <a:pt x="1953" y="2035"/>
                  </a:lnTo>
                  <a:lnTo>
                    <a:pt x="1945" y="2041"/>
                  </a:lnTo>
                  <a:lnTo>
                    <a:pt x="1937" y="2047"/>
                  </a:lnTo>
                  <a:lnTo>
                    <a:pt x="1930" y="2054"/>
                  </a:lnTo>
                  <a:lnTo>
                    <a:pt x="1924" y="2062"/>
                  </a:lnTo>
                  <a:lnTo>
                    <a:pt x="1918" y="2071"/>
                  </a:lnTo>
                  <a:lnTo>
                    <a:pt x="1913" y="2081"/>
                  </a:lnTo>
                  <a:lnTo>
                    <a:pt x="1909" y="2091"/>
                  </a:lnTo>
                  <a:lnTo>
                    <a:pt x="1906" y="2102"/>
                  </a:lnTo>
                  <a:lnTo>
                    <a:pt x="1903" y="2114"/>
                  </a:lnTo>
                  <a:lnTo>
                    <a:pt x="1902" y="2125"/>
                  </a:lnTo>
                  <a:lnTo>
                    <a:pt x="1902" y="2138"/>
                  </a:lnTo>
                  <a:lnTo>
                    <a:pt x="1902" y="2138"/>
                  </a:lnTo>
                  <a:lnTo>
                    <a:pt x="1902" y="2150"/>
                  </a:lnTo>
                  <a:lnTo>
                    <a:pt x="1903" y="2163"/>
                  </a:lnTo>
                  <a:lnTo>
                    <a:pt x="1906" y="2174"/>
                  </a:lnTo>
                  <a:lnTo>
                    <a:pt x="1909" y="2185"/>
                  </a:lnTo>
                  <a:lnTo>
                    <a:pt x="1913" y="2194"/>
                  </a:lnTo>
                  <a:lnTo>
                    <a:pt x="1918" y="2204"/>
                  </a:lnTo>
                  <a:lnTo>
                    <a:pt x="1924" y="2213"/>
                  </a:lnTo>
                  <a:lnTo>
                    <a:pt x="1930" y="2221"/>
                  </a:lnTo>
                  <a:lnTo>
                    <a:pt x="1937" y="2229"/>
                  </a:lnTo>
                  <a:lnTo>
                    <a:pt x="1945" y="2235"/>
                  </a:lnTo>
                  <a:lnTo>
                    <a:pt x="1953" y="2241"/>
                  </a:lnTo>
                  <a:lnTo>
                    <a:pt x="1962" y="2245"/>
                  </a:lnTo>
                  <a:lnTo>
                    <a:pt x="1971" y="2249"/>
                  </a:lnTo>
                  <a:lnTo>
                    <a:pt x="1981" y="2252"/>
                  </a:lnTo>
                  <a:lnTo>
                    <a:pt x="1992" y="2253"/>
                  </a:lnTo>
                  <a:lnTo>
                    <a:pt x="2002" y="2254"/>
                  </a:lnTo>
                  <a:lnTo>
                    <a:pt x="2002" y="2254"/>
                  </a:lnTo>
                  <a:lnTo>
                    <a:pt x="2013" y="2253"/>
                  </a:lnTo>
                  <a:lnTo>
                    <a:pt x="2024" y="2252"/>
                  </a:lnTo>
                  <a:lnTo>
                    <a:pt x="2034" y="2249"/>
                  </a:lnTo>
                  <a:lnTo>
                    <a:pt x="2043" y="2245"/>
                  </a:lnTo>
                  <a:lnTo>
                    <a:pt x="2052" y="2241"/>
                  </a:lnTo>
                  <a:lnTo>
                    <a:pt x="2061" y="2235"/>
                  </a:lnTo>
                  <a:lnTo>
                    <a:pt x="2068" y="2229"/>
                  </a:lnTo>
                  <a:lnTo>
                    <a:pt x="2075" y="2221"/>
                  </a:lnTo>
                  <a:lnTo>
                    <a:pt x="2081" y="2213"/>
                  </a:lnTo>
                  <a:lnTo>
                    <a:pt x="2087" y="2204"/>
                  </a:lnTo>
                  <a:lnTo>
                    <a:pt x="2091" y="2194"/>
                  </a:lnTo>
                  <a:lnTo>
                    <a:pt x="2096" y="2185"/>
                  </a:lnTo>
                  <a:lnTo>
                    <a:pt x="2099" y="2174"/>
                  </a:lnTo>
                  <a:lnTo>
                    <a:pt x="2101" y="2163"/>
                  </a:lnTo>
                  <a:lnTo>
                    <a:pt x="2104" y="2150"/>
                  </a:lnTo>
                  <a:lnTo>
                    <a:pt x="2104" y="2138"/>
                  </a:lnTo>
                  <a:lnTo>
                    <a:pt x="2104" y="2138"/>
                  </a:lnTo>
                  <a:lnTo>
                    <a:pt x="2104" y="2125"/>
                  </a:lnTo>
                  <a:lnTo>
                    <a:pt x="2101" y="2114"/>
                  </a:lnTo>
                  <a:lnTo>
                    <a:pt x="2099" y="2102"/>
                  </a:lnTo>
                  <a:lnTo>
                    <a:pt x="2096" y="2091"/>
                  </a:lnTo>
                  <a:lnTo>
                    <a:pt x="2091" y="2081"/>
                  </a:lnTo>
                  <a:lnTo>
                    <a:pt x="2087" y="2071"/>
                  </a:lnTo>
                  <a:lnTo>
                    <a:pt x="2081" y="2062"/>
                  </a:lnTo>
                  <a:lnTo>
                    <a:pt x="2075" y="2054"/>
                  </a:lnTo>
                  <a:lnTo>
                    <a:pt x="2068" y="2047"/>
                  </a:lnTo>
                  <a:lnTo>
                    <a:pt x="2061" y="2041"/>
                  </a:lnTo>
                  <a:lnTo>
                    <a:pt x="2052" y="2035"/>
                  </a:lnTo>
                  <a:lnTo>
                    <a:pt x="2043" y="2030"/>
                  </a:lnTo>
                  <a:lnTo>
                    <a:pt x="2034" y="2027"/>
                  </a:lnTo>
                  <a:lnTo>
                    <a:pt x="2024" y="2024"/>
                  </a:lnTo>
                  <a:lnTo>
                    <a:pt x="2013" y="2022"/>
                  </a:lnTo>
                  <a:lnTo>
                    <a:pt x="2002" y="2021"/>
                  </a:lnTo>
                  <a:lnTo>
                    <a:pt x="2002" y="2021"/>
                  </a:lnTo>
                  <a:close/>
                  <a:moveTo>
                    <a:pt x="2002" y="2202"/>
                  </a:moveTo>
                  <a:lnTo>
                    <a:pt x="2002" y="2202"/>
                  </a:lnTo>
                  <a:lnTo>
                    <a:pt x="1992" y="2201"/>
                  </a:lnTo>
                  <a:lnTo>
                    <a:pt x="1984" y="2198"/>
                  </a:lnTo>
                  <a:lnTo>
                    <a:pt x="1977" y="2192"/>
                  </a:lnTo>
                  <a:lnTo>
                    <a:pt x="1970" y="2185"/>
                  </a:lnTo>
                  <a:lnTo>
                    <a:pt x="1964" y="2176"/>
                  </a:lnTo>
                  <a:lnTo>
                    <a:pt x="1960" y="2165"/>
                  </a:lnTo>
                  <a:lnTo>
                    <a:pt x="1958" y="2151"/>
                  </a:lnTo>
                  <a:lnTo>
                    <a:pt x="1958" y="2138"/>
                  </a:lnTo>
                  <a:lnTo>
                    <a:pt x="1958" y="2138"/>
                  </a:lnTo>
                  <a:lnTo>
                    <a:pt x="1958" y="2124"/>
                  </a:lnTo>
                  <a:lnTo>
                    <a:pt x="1960" y="2112"/>
                  </a:lnTo>
                  <a:lnTo>
                    <a:pt x="1964" y="2101"/>
                  </a:lnTo>
                  <a:lnTo>
                    <a:pt x="1970" y="2091"/>
                  </a:lnTo>
                  <a:lnTo>
                    <a:pt x="1977" y="2083"/>
                  </a:lnTo>
                  <a:lnTo>
                    <a:pt x="1984" y="2078"/>
                  </a:lnTo>
                  <a:lnTo>
                    <a:pt x="1992" y="2074"/>
                  </a:lnTo>
                  <a:lnTo>
                    <a:pt x="2002" y="2073"/>
                  </a:lnTo>
                  <a:lnTo>
                    <a:pt x="2002" y="2073"/>
                  </a:lnTo>
                  <a:lnTo>
                    <a:pt x="2012" y="2074"/>
                  </a:lnTo>
                  <a:lnTo>
                    <a:pt x="2021" y="2078"/>
                  </a:lnTo>
                  <a:lnTo>
                    <a:pt x="2029" y="2083"/>
                  </a:lnTo>
                  <a:lnTo>
                    <a:pt x="2035" y="2091"/>
                  </a:lnTo>
                  <a:lnTo>
                    <a:pt x="2041" y="2101"/>
                  </a:lnTo>
                  <a:lnTo>
                    <a:pt x="2044" y="2112"/>
                  </a:lnTo>
                  <a:lnTo>
                    <a:pt x="2046" y="2124"/>
                  </a:lnTo>
                  <a:lnTo>
                    <a:pt x="2047" y="2138"/>
                  </a:lnTo>
                  <a:lnTo>
                    <a:pt x="2047" y="2138"/>
                  </a:lnTo>
                  <a:lnTo>
                    <a:pt x="2046" y="2151"/>
                  </a:lnTo>
                  <a:lnTo>
                    <a:pt x="2044" y="2165"/>
                  </a:lnTo>
                  <a:lnTo>
                    <a:pt x="2041" y="2176"/>
                  </a:lnTo>
                  <a:lnTo>
                    <a:pt x="2035" y="2185"/>
                  </a:lnTo>
                  <a:lnTo>
                    <a:pt x="2029" y="2192"/>
                  </a:lnTo>
                  <a:lnTo>
                    <a:pt x="2021" y="2198"/>
                  </a:lnTo>
                  <a:lnTo>
                    <a:pt x="2012" y="2201"/>
                  </a:lnTo>
                  <a:lnTo>
                    <a:pt x="2002" y="2202"/>
                  </a:lnTo>
                  <a:lnTo>
                    <a:pt x="2002" y="2202"/>
                  </a:lnTo>
                  <a:close/>
                  <a:moveTo>
                    <a:pt x="837" y="2100"/>
                  </a:moveTo>
                  <a:lnTo>
                    <a:pt x="904" y="2249"/>
                  </a:lnTo>
                  <a:lnTo>
                    <a:pt x="843" y="2249"/>
                  </a:lnTo>
                  <a:lnTo>
                    <a:pt x="797" y="2146"/>
                  </a:lnTo>
                  <a:lnTo>
                    <a:pt x="767" y="2182"/>
                  </a:lnTo>
                  <a:lnTo>
                    <a:pt x="767" y="2249"/>
                  </a:lnTo>
                  <a:lnTo>
                    <a:pt x="713" y="2249"/>
                  </a:lnTo>
                  <a:lnTo>
                    <a:pt x="713" y="1962"/>
                  </a:lnTo>
                  <a:lnTo>
                    <a:pt x="767" y="1934"/>
                  </a:lnTo>
                  <a:lnTo>
                    <a:pt x="767" y="2112"/>
                  </a:lnTo>
                  <a:lnTo>
                    <a:pt x="767" y="2112"/>
                  </a:lnTo>
                  <a:lnTo>
                    <a:pt x="788" y="2083"/>
                  </a:lnTo>
                  <a:lnTo>
                    <a:pt x="832" y="2027"/>
                  </a:lnTo>
                  <a:lnTo>
                    <a:pt x="896" y="2027"/>
                  </a:lnTo>
                  <a:lnTo>
                    <a:pt x="837" y="2100"/>
                  </a:lnTo>
                  <a:close/>
                  <a:moveTo>
                    <a:pt x="1097" y="2249"/>
                  </a:moveTo>
                  <a:lnTo>
                    <a:pt x="1042" y="2249"/>
                  </a:lnTo>
                  <a:lnTo>
                    <a:pt x="1042" y="2027"/>
                  </a:lnTo>
                  <a:lnTo>
                    <a:pt x="1097" y="2027"/>
                  </a:lnTo>
                  <a:lnTo>
                    <a:pt x="1097" y="2046"/>
                  </a:lnTo>
                  <a:lnTo>
                    <a:pt x="1097" y="2046"/>
                  </a:lnTo>
                  <a:lnTo>
                    <a:pt x="1103" y="2040"/>
                  </a:lnTo>
                  <a:lnTo>
                    <a:pt x="1108" y="2036"/>
                  </a:lnTo>
                  <a:lnTo>
                    <a:pt x="1115" y="2031"/>
                  </a:lnTo>
                  <a:lnTo>
                    <a:pt x="1121" y="2028"/>
                  </a:lnTo>
                  <a:lnTo>
                    <a:pt x="1129" y="2026"/>
                  </a:lnTo>
                  <a:lnTo>
                    <a:pt x="1137" y="2024"/>
                  </a:lnTo>
                  <a:lnTo>
                    <a:pt x="1144" y="2022"/>
                  </a:lnTo>
                  <a:lnTo>
                    <a:pt x="1153" y="2021"/>
                  </a:lnTo>
                  <a:lnTo>
                    <a:pt x="1153" y="2021"/>
                  </a:lnTo>
                  <a:lnTo>
                    <a:pt x="1163" y="2022"/>
                  </a:lnTo>
                  <a:lnTo>
                    <a:pt x="1172" y="2024"/>
                  </a:lnTo>
                  <a:lnTo>
                    <a:pt x="1180" y="2026"/>
                  </a:lnTo>
                  <a:lnTo>
                    <a:pt x="1189" y="2028"/>
                  </a:lnTo>
                  <a:lnTo>
                    <a:pt x="1195" y="2032"/>
                  </a:lnTo>
                  <a:lnTo>
                    <a:pt x="1202" y="2037"/>
                  </a:lnTo>
                  <a:lnTo>
                    <a:pt x="1208" y="2041"/>
                  </a:lnTo>
                  <a:lnTo>
                    <a:pt x="1214" y="2048"/>
                  </a:lnTo>
                  <a:lnTo>
                    <a:pt x="1218" y="2054"/>
                  </a:lnTo>
                  <a:lnTo>
                    <a:pt x="1223" y="2062"/>
                  </a:lnTo>
                  <a:lnTo>
                    <a:pt x="1226" y="2070"/>
                  </a:lnTo>
                  <a:lnTo>
                    <a:pt x="1229" y="2080"/>
                  </a:lnTo>
                  <a:lnTo>
                    <a:pt x="1232" y="2090"/>
                  </a:lnTo>
                  <a:lnTo>
                    <a:pt x="1233" y="2100"/>
                  </a:lnTo>
                  <a:lnTo>
                    <a:pt x="1234" y="2111"/>
                  </a:lnTo>
                  <a:lnTo>
                    <a:pt x="1235" y="2123"/>
                  </a:lnTo>
                  <a:lnTo>
                    <a:pt x="1235" y="2249"/>
                  </a:lnTo>
                  <a:lnTo>
                    <a:pt x="1180" y="2249"/>
                  </a:lnTo>
                  <a:lnTo>
                    <a:pt x="1180" y="2126"/>
                  </a:lnTo>
                  <a:lnTo>
                    <a:pt x="1180" y="2126"/>
                  </a:lnTo>
                  <a:lnTo>
                    <a:pt x="1179" y="2114"/>
                  </a:lnTo>
                  <a:lnTo>
                    <a:pt x="1178" y="2102"/>
                  </a:lnTo>
                  <a:lnTo>
                    <a:pt x="1174" y="2093"/>
                  </a:lnTo>
                  <a:lnTo>
                    <a:pt x="1170" y="2085"/>
                  </a:lnTo>
                  <a:lnTo>
                    <a:pt x="1164" y="2080"/>
                  </a:lnTo>
                  <a:lnTo>
                    <a:pt x="1158" y="2075"/>
                  </a:lnTo>
                  <a:lnTo>
                    <a:pt x="1149" y="2073"/>
                  </a:lnTo>
                  <a:lnTo>
                    <a:pt x="1139" y="2072"/>
                  </a:lnTo>
                  <a:lnTo>
                    <a:pt x="1139" y="2072"/>
                  </a:lnTo>
                  <a:lnTo>
                    <a:pt x="1130" y="2073"/>
                  </a:lnTo>
                  <a:lnTo>
                    <a:pt x="1121" y="2075"/>
                  </a:lnTo>
                  <a:lnTo>
                    <a:pt x="1114" y="2080"/>
                  </a:lnTo>
                  <a:lnTo>
                    <a:pt x="1108" y="2086"/>
                  </a:lnTo>
                  <a:lnTo>
                    <a:pt x="1104" y="2093"/>
                  </a:lnTo>
                  <a:lnTo>
                    <a:pt x="1100" y="2103"/>
                  </a:lnTo>
                  <a:lnTo>
                    <a:pt x="1098" y="2114"/>
                  </a:lnTo>
                  <a:lnTo>
                    <a:pt x="1097" y="2126"/>
                  </a:lnTo>
                  <a:lnTo>
                    <a:pt x="1097" y="2249"/>
                  </a:lnTo>
                  <a:close/>
                  <a:moveTo>
                    <a:pt x="1408" y="2042"/>
                  </a:moveTo>
                  <a:lnTo>
                    <a:pt x="1408" y="2042"/>
                  </a:lnTo>
                  <a:lnTo>
                    <a:pt x="1403" y="2038"/>
                  </a:lnTo>
                  <a:lnTo>
                    <a:pt x="1397" y="2033"/>
                  </a:lnTo>
                  <a:lnTo>
                    <a:pt x="1392" y="2030"/>
                  </a:lnTo>
                  <a:lnTo>
                    <a:pt x="1385" y="2027"/>
                  </a:lnTo>
                  <a:lnTo>
                    <a:pt x="1378" y="2025"/>
                  </a:lnTo>
                  <a:lnTo>
                    <a:pt x="1372" y="2024"/>
                  </a:lnTo>
                  <a:lnTo>
                    <a:pt x="1365" y="2022"/>
                  </a:lnTo>
                  <a:lnTo>
                    <a:pt x="1359" y="2021"/>
                  </a:lnTo>
                  <a:lnTo>
                    <a:pt x="1359" y="2021"/>
                  </a:lnTo>
                  <a:lnTo>
                    <a:pt x="1349" y="2022"/>
                  </a:lnTo>
                  <a:lnTo>
                    <a:pt x="1340" y="2024"/>
                  </a:lnTo>
                  <a:lnTo>
                    <a:pt x="1331" y="2026"/>
                  </a:lnTo>
                  <a:lnTo>
                    <a:pt x="1322" y="2030"/>
                  </a:lnTo>
                  <a:lnTo>
                    <a:pt x="1314" y="2033"/>
                  </a:lnTo>
                  <a:lnTo>
                    <a:pt x="1308" y="2039"/>
                  </a:lnTo>
                  <a:lnTo>
                    <a:pt x="1301" y="2046"/>
                  </a:lnTo>
                  <a:lnTo>
                    <a:pt x="1295" y="2052"/>
                  </a:lnTo>
                  <a:lnTo>
                    <a:pt x="1289" y="2060"/>
                  </a:lnTo>
                  <a:lnTo>
                    <a:pt x="1285" y="2069"/>
                  </a:lnTo>
                  <a:lnTo>
                    <a:pt x="1280" y="2078"/>
                  </a:lnTo>
                  <a:lnTo>
                    <a:pt x="1277" y="2089"/>
                  </a:lnTo>
                  <a:lnTo>
                    <a:pt x="1275" y="2099"/>
                  </a:lnTo>
                  <a:lnTo>
                    <a:pt x="1273" y="2111"/>
                  </a:lnTo>
                  <a:lnTo>
                    <a:pt x="1271" y="2123"/>
                  </a:lnTo>
                  <a:lnTo>
                    <a:pt x="1271" y="2135"/>
                  </a:lnTo>
                  <a:lnTo>
                    <a:pt x="1271" y="2135"/>
                  </a:lnTo>
                  <a:lnTo>
                    <a:pt x="1271" y="2149"/>
                  </a:lnTo>
                  <a:lnTo>
                    <a:pt x="1273" y="2161"/>
                  </a:lnTo>
                  <a:lnTo>
                    <a:pt x="1275" y="2174"/>
                  </a:lnTo>
                  <a:lnTo>
                    <a:pt x="1277" y="2186"/>
                  </a:lnTo>
                  <a:lnTo>
                    <a:pt x="1280" y="2196"/>
                  </a:lnTo>
                  <a:lnTo>
                    <a:pt x="1285" y="2206"/>
                  </a:lnTo>
                  <a:lnTo>
                    <a:pt x="1289" y="2214"/>
                  </a:lnTo>
                  <a:lnTo>
                    <a:pt x="1295" y="2222"/>
                  </a:lnTo>
                  <a:lnTo>
                    <a:pt x="1300" y="2230"/>
                  </a:lnTo>
                  <a:lnTo>
                    <a:pt x="1307" y="2235"/>
                  </a:lnTo>
                  <a:lnTo>
                    <a:pt x="1313" y="2241"/>
                  </a:lnTo>
                  <a:lnTo>
                    <a:pt x="1321" y="2245"/>
                  </a:lnTo>
                  <a:lnTo>
                    <a:pt x="1330" y="2249"/>
                  </a:lnTo>
                  <a:lnTo>
                    <a:pt x="1339" y="2252"/>
                  </a:lnTo>
                  <a:lnTo>
                    <a:pt x="1348" y="2253"/>
                  </a:lnTo>
                  <a:lnTo>
                    <a:pt x="1357" y="2254"/>
                  </a:lnTo>
                  <a:lnTo>
                    <a:pt x="1357" y="2254"/>
                  </a:lnTo>
                  <a:lnTo>
                    <a:pt x="1364" y="2253"/>
                  </a:lnTo>
                  <a:lnTo>
                    <a:pt x="1372" y="2252"/>
                  </a:lnTo>
                  <a:lnTo>
                    <a:pt x="1378" y="2251"/>
                  </a:lnTo>
                  <a:lnTo>
                    <a:pt x="1385" y="2249"/>
                  </a:lnTo>
                  <a:lnTo>
                    <a:pt x="1391" y="2245"/>
                  </a:lnTo>
                  <a:lnTo>
                    <a:pt x="1397" y="2242"/>
                  </a:lnTo>
                  <a:lnTo>
                    <a:pt x="1403" y="2238"/>
                  </a:lnTo>
                  <a:lnTo>
                    <a:pt x="1408" y="2232"/>
                  </a:lnTo>
                  <a:lnTo>
                    <a:pt x="1408" y="2238"/>
                  </a:lnTo>
                  <a:lnTo>
                    <a:pt x="1408" y="2238"/>
                  </a:lnTo>
                  <a:lnTo>
                    <a:pt x="1408" y="2246"/>
                  </a:lnTo>
                  <a:lnTo>
                    <a:pt x="1407" y="2256"/>
                  </a:lnTo>
                  <a:lnTo>
                    <a:pt x="1404" y="2266"/>
                  </a:lnTo>
                  <a:lnTo>
                    <a:pt x="1402" y="2271"/>
                  </a:lnTo>
                  <a:lnTo>
                    <a:pt x="1399" y="2275"/>
                  </a:lnTo>
                  <a:lnTo>
                    <a:pt x="1395" y="2279"/>
                  </a:lnTo>
                  <a:lnTo>
                    <a:pt x="1391" y="2284"/>
                  </a:lnTo>
                  <a:lnTo>
                    <a:pt x="1385" y="2287"/>
                  </a:lnTo>
                  <a:lnTo>
                    <a:pt x="1378" y="2290"/>
                  </a:lnTo>
                  <a:lnTo>
                    <a:pt x="1370" y="2293"/>
                  </a:lnTo>
                  <a:lnTo>
                    <a:pt x="1361" y="2295"/>
                  </a:lnTo>
                  <a:lnTo>
                    <a:pt x="1350" y="2296"/>
                  </a:lnTo>
                  <a:lnTo>
                    <a:pt x="1337" y="2296"/>
                  </a:lnTo>
                  <a:lnTo>
                    <a:pt x="1334" y="2296"/>
                  </a:lnTo>
                  <a:lnTo>
                    <a:pt x="1354" y="2339"/>
                  </a:lnTo>
                  <a:lnTo>
                    <a:pt x="1355" y="2339"/>
                  </a:lnTo>
                  <a:lnTo>
                    <a:pt x="1355" y="2339"/>
                  </a:lnTo>
                  <a:lnTo>
                    <a:pt x="1369" y="2339"/>
                  </a:lnTo>
                  <a:lnTo>
                    <a:pt x="1381" y="2338"/>
                  </a:lnTo>
                  <a:lnTo>
                    <a:pt x="1392" y="2335"/>
                  </a:lnTo>
                  <a:lnTo>
                    <a:pt x="1403" y="2332"/>
                  </a:lnTo>
                  <a:lnTo>
                    <a:pt x="1413" y="2328"/>
                  </a:lnTo>
                  <a:lnTo>
                    <a:pt x="1421" y="2324"/>
                  </a:lnTo>
                  <a:lnTo>
                    <a:pt x="1429" y="2318"/>
                  </a:lnTo>
                  <a:lnTo>
                    <a:pt x="1436" y="2311"/>
                  </a:lnTo>
                  <a:lnTo>
                    <a:pt x="1442" y="2304"/>
                  </a:lnTo>
                  <a:lnTo>
                    <a:pt x="1448" y="2296"/>
                  </a:lnTo>
                  <a:lnTo>
                    <a:pt x="1452" y="2286"/>
                  </a:lnTo>
                  <a:lnTo>
                    <a:pt x="1456" y="2276"/>
                  </a:lnTo>
                  <a:lnTo>
                    <a:pt x="1459" y="2266"/>
                  </a:lnTo>
                  <a:lnTo>
                    <a:pt x="1461" y="2254"/>
                  </a:lnTo>
                  <a:lnTo>
                    <a:pt x="1462" y="2242"/>
                  </a:lnTo>
                  <a:lnTo>
                    <a:pt x="1462" y="2229"/>
                  </a:lnTo>
                  <a:lnTo>
                    <a:pt x="1462" y="2027"/>
                  </a:lnTo>
                  <a:lnTo>
                    <a:pt x="1408" y="2027"/>
                  </a:lnTo>
                  <a:lnTo>
                    <a:pt x="1408" y="2042"/>
                  </a:lnTo>
                  <a:close/>
                  <a:moveTo>
                    <a:pt x="1408" y="2094"/>
                  </a:moveTo>
                  <a:lnTo>
                    <a:pt x="1408" y="2181"/>
                  </a:lnTo>
                  <a:lnTo>
                    <a:pt x="1408" y="2181"/>
                  </a:lnTo>
                  <a:lnTo>
                    <a:pt x="1401" y="2189"/>
                  </a:lnTo>
                  <a:lnTo>
                    <a:pt x="1393" y="2197"/>
                  </a:lnTo>
                  <a:lnTo>
                    <a:pt x="1387" y="2199"/>
                  </a:lnTo>
                  <a:lnTo>
                    <a:pt x="1382" y="2201"/>
                  </a:lnTo>
                  <a:lnTo>
                    <a:pt x="1376" y="2202"/>
                  </a:lnTo>
                  <a:lnTo>
                    <a:pt x="1369" y="2203"/>
                  </a:lnTo>
                  <a:lnTo>
                    <a:pt x="1369" y="2203"/>
                  </a:lnTo>
                  <a:lnTo>
                    <a:pt x="1362" y="2202"/>
                  </a:lnTo>
                  <a:lnTo>
                    <a:pt x="1354" y="2200"/>
                  </a:lnTo>
                  <a:lnTo>
                    <a:pt x="1348" y="2197"/>
                  </a:lnTo>
                  <a:lnTo>
                    <a:pt x="1341" y="2190"/>
                  </a:lnTo>
                  <a:lnTo>
                    <a:pt x="1335" y="2181"/>
                  </a:lnTo>
                  <a:lnTo>
                    <a:pt x="1331" y="2169"/>
                  </a:lnTo>
                  <a:lnTo>
                    <a:pt x="1329" y="2154"/>
                  </a:lnTo>
                  <a:lnTo>
                    <a:pt x="1328" y="2134"/>
                  </a:lnTo>
                  <a:lnTo>
                    <a:pt x="1328" y="2134"/>
                  </a:lnTo>
                  <a:lnTo>
                    <a:pt x="1329" y="2117"/>
                  </a:lnTo>
                  <a:lnTo>
                    <a:pt x="1331" y="2103"/>
                  </a:lnTo>
                  <a:lnTo>
                    <a:pt x="1335" y="2092"/>
                  </a:lnTo>
                  <a:lnTo>
                    <a:pt x="1341" y="2084"/>
                  </a:lnTo>
                  <a:lnTo>
                    <a:pt x="1348" y="2079"/>
                  </a:lnTo>
                  <a:lnTo>
                    <a:pt x="1354" y="2074"/>
                  </a:lnTo>
                  <a:lnTo>
                    <a:pt x="1362" y="2073"/>
                  </a:lnTo>
                  <a:lnTo>
                    <a:pt x="1369" y="2072"/>
                  </a:lnTo>
                  <a:lnTo>
                    <a:pt x="1369" y="2072"/>
                  </a:lnTo>
                  <a:lnTo>
                    <a:pt x="1376" y="2073"/>
                  </a:lnTo>
                  <a:lnTo>
                    <a:pt x="1383" y="2074"/>
                  </a:lnTo>
                  <a:lnTo>
                    <a:pt x="1388" y="2076"/>
                  </a:lnTo>
                  <a:lnTo>
                    <a:pt x="1394" y="2080"/>
                  </a:lnTo>
                  <a:lnTo>
                    <a:pt x="1398" y="2083"/>
                  </a:lnTo>
                  <a:lnTo>
                    <a:pt x="1402" y="2086"/>
                  </a:lnTo>
                  <a:lnTo>
                    <a:pt x="1408" y="2094"/>
                  </a:lnTo>
                  <a:lnTo>
                    <a:pt x="1408" y="2094"/>
                  </a:lnTo>
                  <a:close/>
                  <a:moveTo>
                    <a:pt x="938" y="2027"/>
                  </a:moveTo>
                  <a:lnTo>
                    <a:pt x="993" y="2027"/>
                  </a:lnTo>
                  <a:lnTo>
                    <a:pt x="993" y="2123"/>
                  </a:lnTo>
                  <a:lnTo>
                    <a:pt x="993" y="2249"/>
                  </a:lnTo>
                  <a:lnTo>
                    <a:pt x="938" y="2249"/>
                  </a:lnTo>
                  <a:lnTo>
                    <a:pt x="938" y="2027"/>
                  </a:lnTo>
                  <a:close/>
                  <a:moveTo>
                    <a:pt x="993" y="1967"/>
                  </a:moveTo>
                  <a:lnTo>
                    <a:pt x="993" y="1995"/>
                  </a:lnTo>
                  <a:lnTo>
                    <a:pt x="938" y="1995"/>
                  </a:lnTo>
                  <a:lnTo>
                    <a:pt x="938" y="1940"/>
                  </a:lnTo>
                  <a:lnTo>
                    <a:pt x="993" y="1940"/>
                  </a:lnTo>
                  <a:lnTo>
                    <a:pt x="993" y="1967"/>
                  </a:lnTo>
                  <a:close/>
                  <a:moveTo>
                    <a:pt x="2309" y="1962"/>
                  </a:moveTo>
                  <a:lnTo>
                    <a:pt x="2364" y="1934"/>
                  </a:lnTo>
                  <a:lnTo>
                    <a:pt x="2364" y="2127"/>
                  </a:lnTo>
                  <a:lnTo>
                    <a:pt x="2364" y="2249"/>
                  </a:lnTo>
                  <a:lnTo>
                    <a:pt x="2309" y="2249"/>
                  </a:lnTo>
                  <a:lnTo>
                    <a:pt x="2309" y="1962"/>
                  </a:lnTo>
                  <a:close/>
                  <a:moveTo>
                    <a:pt x="397" y="757"/>
                  </a:moveTo>
                  <a:lnTo>
                    <a:pt x="850" y="757"/>
                  </a:lnTo>
                  <a:lnTo>
                    <a:pt x="850" y="495"/>
                  </a:lnTo>
                  <a:lnTo>
                    <a:pt x="397" y="495"/>
                  </a:lnTo>
                  <a:lnTo>
                    <a:pt x="397" y="288"/>
                  </a:lnTo>
                  <a:lnTo>
                    <a:pt x="898" y="288"/>
                  </a:lnTo>
                  <a:lnTo>
                    <a:pt x="732" y="0"/>
                  </a:lnTo>
                  <a:lnTo>
                    <a:pt x="22" y="0"/>
                  </a:lnTo>
                  <a:lnTo>
                    <a:pt x="22" y="1251"/>
                  </a:lnTo>
                  <a:lnTo>
                    <a:pt x="1023" y="1251"/>
                  </a:lnTo>
                  <a:lnTo>
                    <a:pt x="1023" y="963"/>
                  </a:lnTo>
                  <a:lnTo>
                    <a:pt x="397" y="963"/>
                  </a:lnTo>
                  <a:lnTo>
                    <a:pt x="397" y="757"/>
                  </a:lnTo>
                  <a:close/>
                  <a:moveTo>
                    <a:pt x="1690" y="0"/>
                  </a:moveTo>
                  <a:lnTo>
                    <a:pt x="1477" y="409"/>
                  </a:lnTo>
                  <a:lnTo>
                    <a:pt x="1265" y="0"/>
                  </a:lnTo>
                  <a:lnTo>
                    <a:pt x="850" y="0"/>
                  </a:lnTo>
                  <a:lnTo>
                    <a:pt x="1287" y="757"/>
                  </a:lnTo>
                  <a:lnTo>
                    <a:pt x="1287" y="1251"/>
                  </a:lnTo>
                  <a:lnTo>
                    <a:pt x="1661" y="1251"/>
                  </a:lnTo>
                  <a:lnTo>
                    <a:pt x="1661" y="757"/>
                  </a:lnTo>
                  <a:lnTo>
                    <a:pt x="2099" y="0"/>
                  </a:lnTo>
                  <a:lnTo>
                    <a:pt x="1690"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29361" eaLnBrk="1" fontAlgn="auto" latinLnBrk="0" hangingPunct="1">
                <a:lnSpc>
                  <a:spcPct val="100000"/>
                </a:lnSpc>
                <a:spcBef>
                  <a:spcPts val="0"/>
                </a:spcBef>
                <a:spcAft>
                  <a:spcPts val="0"/>
                </a:spcAft>
                <a:buClrTx/>
                <a:buSzTx/>
                <a:buFontTx/>
                <a:buNone/>
                <a:tabLst/>
                <a:defRPr/>
              </a:pPr>
              <a:endParaRPr kumimoji="0" lang="en-IN" sz="1633" b="0" i="0" u="none" strike="noStrike" kern="1200" cap="none" spc="0" normalizeH="0" baseline="0" noProof="0">
                <a:ln>
                  <a:noFill/>
                </a:ln>
                <a:solidFill>
                  <a:srgbClr val="2E2E38"/>
                </a:solidFill>
                <a:effectLst/>
                <a:uLnTx/>
                <a:uFillTx/>
                <a:latin typeface="EYInterstate" panose="02000503020000020004" pitchFamily="2" charset="0"/>
                <a:ea typeface="Meiryo UI" panose="020B0604030504040204" pitchFamily="50" charset="-128"/>
              </a:endParaRPr>
            </a:p>
          </p:txBody>
        </p:sp>
      </p:grpSp>
    </p:spTree>
    <p:extLst>
      <p:ext uri="{BB962C8B-B14F-4D97-AF65-F5344CB8AC3E}">
        <p14:creationId xmlns:p14="http://schemas.microsoft.com/office/powerpoint/2010/main" val="1451528282"/>
      </p:ext>
    </p:extLst>
  </p:cSld>
  <p:clrMapOvr>
    <a:masterClrMapping/>
  </p:clrMapOvr>
  <p:hf sldNum="0" hd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Title_3 (White) Long Panel">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D690C839-DE61-4087-9C50-DE0AA3D82CCF}"/>
              </a:ext>
            </a:extLst>
          </p:cNvPr>
          <p:cNvPicPr>
            <a:picLocks noChangeAspect="1"/>
          </p:cNvPicPr>
          <p:nvPr userDrawn="1"/>
        </p:nvPicPr>
        <p:blipFill>
          <a:blip r:embed="rId2"/>
          <a:stretch>
            <a:fillRect/>
          </a:stretch>
        </p:blipFill>
        <p:spPr>
          <a:xfrm>
            <a:off x="517654" y="287509"/>
            <a:ext cx="5817716" cy="3227864"/>
          </a:xfrm>
          <a:prstGeom prst="rect">
            <a:avLst/>
          </a:prstGeom>
        </p:spPr>
      </p:pic>
      <p:sp>
        <p:nvSpPr>
          <p:cNvPr id="32" name="タイトル 14"/>
          <p:cNvSpPr>
            <a:spLocks noGrp="1"/>
          </p:cNvSpPr>
          <p:nvPr>
            <p:ph type="title" hasCustomPrompt="1"/>
          </p:nvPr>
        </p:nvSpPr>
        <p:spPr>
          <a:xfrm>
            <a:off x="734423" y="1816407"/>
            <a:ext cx="5398356" cy="768088"/>
          </a:xfrm>
          <a:prstGeom prst="rect">
            <a:avLst/>
          </a:prstGeom>
        </p:spPr>
        <p:txBody>
          <a:bodyPr lIns="0" tIns="0" rIns="0" bIns="0" anchor="t"/>
          <a:lstStyle>
            <a:lvl1pPr fontAlgn="auto">
              <a:lnSpc>
                <a:spcPct val="100000"/>
              </a:lnSpc>
              <a:spcBef>
                <a:spcPts val="0"/>
              </a:spcBef>
              <a:defRPr sz="1995" b="1" kern="1200" spc="18" baseline="0">
                <a:solidFill>
                  <a:schemeClr val="tx2"/>
                </a:solidFill>
                <a:latin typeface="EYInterstate" panose="02000503020000020004" pitchFamily="2" charset="0"/>
                <a:ea typeface="Meiryo UI" panose="020B0604030504040204" pitchFamily="50" charset="-128"/>
              </a:defRPr>
            </a:lvl1pPr>
          </a:lstStyle>
          <a:p>
            <a:r>
              <a:rPr lang="ja-JP" altLang="en-US"/>
              <a:t>タイトル</a:t>
            </a:r>
          </a:p>
        </p:txBody>
      </p:sp>
      <p:sp>
        <p:nvSpPr>
          <p:cNvPr id="33" name="テキスト プレースホルダ 16"/>
          <p:cNvSpPr>
            <a:spLocks noGrp="1"/>
          </p:cNvSpPr>
          <p:nvPr>
            <p:ph type="body" sz="quarter" idx="10" hasCustomPrompt="1"/>
          </p:nvPr>
        </p:nvSpPr>
        <p:spPr>
          <a:xfrm>
            <a:off x="734423" y="1443528"/>
            <a:ext cx="5398356" cy="217130"/>
          </a:xfrm>
          <a:prstGeom prst="rect">
            <a:avLst/>
          </a:prstGeom>
        </p:spPr>
        <p:txBody>
          <a:bodyPr lIns="0" tIns="0" rIns="0" bIns="0" anchor="t">
            <a:noAutofit/>
          </a:bodyPr>
          <a:lstStyle>
            <a:lvl1pPr marL="0" indent="0" fontAlgn="auto">
              <a:lnSpc>
                <a:spcPct val="100000"/>
              </a:lnSpc>
              <a:spcBef>
                <a:spcPts val="0"/>
              </a:spcBef>
              <a:buNone/>
              <a:defRPr sz="1361" b="0"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 </a:t>
            </a:r>
            <a:r>
              <a:rPr lang="ja-JP" altLang="en-US"/>
              <a:t>御中</a:t>
            </a:r>
          </a:p>
        </p:txBody>
      </p:sp>
      <p:sp>
        <p:nvSpPr>
          <p:cNvPr id="34" name="テキスト プレースホルダ 16"/>
          <p:cNvSpPr>
            <a:spLocks noGrp="1"/>
          </p:cNvSpPr>
          <p:nvPr>
            <p:ph type="body" sz="quarter" idx="11" hasCustomPrompt="1"/>
          </p:nvPr>
        </p:nvSpPr>
        <p:spPr>
          <a:xfrm>
            <a:off x="734422" y="2981363"/>
            <a:ext cx="5395587" cy="239641"/>
          </a:xfrm>
          <a:prstGeom prst="rect">
            <a:avLst/>
          </a:prstGeom>
        </p:spPr>
        <p:txBody>
          <a:bodyPr lIns="0" tIns="0" rIns="0" bIns="0" anchor="b"/>
          <a:lstStyle>
            <a:lvl1pPr marL="0" indent="0" fontAlgn="auto">
              <a:lnSpc>
                <a:spcPct val="100000"/>
              </a:lnSpc>
              <a:spcBef>
                <a:spcPts val="0"/>
              </a:spcBef>
              <a:buNone/>
              <a:defRPr sz="1088"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a:t>
            </a:r>
            <a:r>
              <a:rPr lang="ja-JP" altLang="en-US"/>
              <a:t>年</a:t>
            </a:r>
            <a:r>
              <a:rPr lang="en-US" altLang="ja-JP"/>
              <a:t>XX</a:t>
            </a:r>
            <a:r>
              <a:rPr lang="ja-JP" altLang="en-US"/>
              <a:t>月</a:t>
            </a:r>
            <a:r>
              <a:rPr lang="en-US" altLang="ja-JP"/>
              <a:t>XX</a:t>
            </a:r>
            <a:r>
              <a:rPr lang="ja-JP" altLang="en-US"/>
              <a:t>日</a:t>
            </a:r>
          </a:p>
        </p:txBody>
      </p:sp>
      <p:pic>
        <p:nvPicPr>
          <p:cNvPr id="19" name="Picture 8"/>
          <p:cNvPicPr>
            <a:picLocks noChangeAspect="1"/>
          </p:cNvPicPr>
          <p:nvPr/>
        </p:nvPicPr>
        <p:blipFill>
          <a:blip r:embed="rId3"/>
          <a:stretch>
            <a:fillRect/>
          </a:stretch>
        </p:blipFill>
        <p:spPr>
          <a:xfrm>
            <a:off x="8381012" y="5424186"/>
            <a:ext cx="1002377" cy="1142809"/>
          </a:xfrm>
          <a:prstGeom prst="rect">
            <a:avLst/>
          </a:prstGeom>
        </p:spPr>
      </p:pic>
      <p:sp>
        <p:nvSpPr>
          <p:cNvPr id="25" name="テキスト プレースホルダ 16"/>
          <p:cNvSpPr>
            <a:spLocks noGrp="1"/>
          </p:cNvSpPr>
          <p:nvPr>
            <p:ph type="body" sz="quarter" idx="12" hasCustomPrompt="1"/>
          </p:nvPr>
        </p:nvSpPr>
        <p:spPr>
          <a:xfrm>
            <a:off x="736586" y="2740243"/>
            <a:ext cx="5395587" cy="239641"/>
          </a:xfrm>
          <a:prstGeom prst="rect">
            <a:avLst/>
          </a:prstGeom>
        </p:spPr>
        <p:txBody>
          <a:bodyPr lIns="0" tIns="0" rIns="0" bIns="0" anchor="b"/>
          <a:lstStyle>
            <a:lvl1pPr marL="0" indent="0" fontAlgn="auto">
              <a:lnSpc>
                <a:spcPct val="100000"/>
              </a:lnSpc>
              <a:spcBef>
                <a:spcPts val="0"/>
              </a:spcBef>
              <a:buNone/>
              <a:defRPr sz="1224"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a:t>
            </a:r>
            <a:endParaRPr lang="ja-JP" altLang="en-US"/>
          </a:p>
        </p:txBody>
      </p:sp>
    </p:spTree>
    <p:extLst>
      <p:ext uri="{BB962C8B-B14F-4D97-AF65-F5344CB8AC3E}">
        <p14:creationId xmlns:p14="http://schemas.microsoft.com/office/powerpoint/2010/main" val="1148674528"/>
      </p:ext>
    </p:extLst>
  </p:cSld>
  <p:clrMapOvr>
    <a:masterClrMapping/>
  </p:clrMapOvr>
  <p:hf sldNum="0" hd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Greeting">
    <p:spTree>
      <p:nvGrpSpPr>
        <p:cNvPr id="1" name=""/>
        <p:cNvGrpSpPr/>
        <p:nvPr/>
      </p:nvGrpSpPr>
      <p:grpSpPr>
        <a:xfrm>
          <a:off x="0" y="0"/>
          <a:ext cx="0" cy="0"/>
          <a:chOff x="0" y="0"/>
          <a:chExt cx="0" cy="0"/>
        </a:xfrm>
      </p:grpSpPr>
      <p:sp>
        <p:nvSpPr>
          <p:cNvPr id="9" name="テキスト プレースホルダー 8">
            <a:extLst>
              <a:ext uri="{FF2B5EF4-FFF2-40B4-BE49-F238E27FC236}">
                <a16:creationId xmlns:a16="http://schemas.microsoft.com/office/drawing/2014/main" id="{159795C4-251A-4B95-ACAB-0D4C2FC9D5F9}"/>
              </a:ext>
            </a:extLst>
          </p:cNvPr>
          <p:cNvSpPr>
            <a:spLocks noGrp="1"/>
          </p:cNvSpPr>
          <p:nvPr>
            <p:ph type="body" sz="quarter" idx="10" hasCustomPrompt="1"/>
          </p:nvPr>
        </p:nvSpPr>
        <p:spPr>
          <a:xfrm>
            <a:off x="517653" y="489549"/>
            <a:ext cx="8870694" cy="947420"/>
          </a:xfrm>
          <a:prstGeom prst="rect">
            <a:avLst/>
          </a:prstGeom>
        </p:spPr>
        <p:txBody>
          <a:bodyPr lIns="0" tIns="0" rIns="0" bIns="0" anchor="ctr"/>
          <a:lstStyle>
            <a:lvl1pPr marL="0" indent="0">
              <a:spcBef>
                <a:spcPts val="0"/>
              </a:spcBef>
              <a:buNone/>
              <a:defRPr sz="2177" baseline="0">
                <a:latin typeface="EYInterstate" panose="02000503020000020004" pitchFamily="2" charset="0"/>
                <a:ea typeface="Meiryo UI" panose="020B0604030504040204" pitchFamily="50" charset="-128"/>
              </a:defRPr>
            </a:lvl1pPr>
          </a:lstStyle>
          <a:p>
            <a:pPr lvl="0"/>
            <a:r>
              <a:rPr kumimoji="1" lang="ja-JP" altLang="en-US"/>
              <a:t>はじめにタイトル</a:t>
            </a:r>
          </a:p>
        </p:txBody>
      </p:sp>
    </p:spTree>
    <p:extLst>
      <p:ext uri="{BB962C8B-B14F-4D97-AF65-F5344CB8AC3E}">
        <p14:creationId xmlns:p14="http://schemas.microsoft.com/office/powerpoint/2010/main" val="2771939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２">
    <p:bg>
      <p:bgPr>
        <a:solidFill>
          <a:srgbClr val="002060"/>
        </a:solidFill>
        <a:effectLst/>
      </p:bgPr>
    </p:bg>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1048219-F6DF-F7ED-C768-299585D17019}"/>
              </a:ext>
            </a:extLst>
          </p:cNvPr>
          <p:cNvSpPr>
            <a:spLocks noGrp="1"/>
          </p:cNvSpPr>
          <p:nvPr>
            <p:ph type="body" sz="quarter" idx="13"/>
          </p:nvPr>
        </p:nvSpPr>
        <p:spPr>
          <a:xfrm>
            <a:off x="1322388" y="2770188"/>
            <a:ext cx="7350125" cy="1204912"/>
          </a:xfr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5742997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ntents_1">
    <p:spTree>
      <p:nvGrpSpPr>
        <p:cNvPr id="1" name=""/>
        <p:cNvGrpSpPr/>
        <p:nvPr/>
      </p:nvGrpSpPr>
      <p:grpSpPr>
        <a:xfrm>
          <a:off x="0" y="0"/>
          <a:ext cx="0" cy="0"/>
          <a:chOff x="0" y="0"/>
          <a:chExt cx="0" cy="0"/>
        </a:xfrm>
      </p:grpSpPr>
      <p:sp>
        <p:nvSpPr>
          <p:cNvPr id="8" name="テキスト プレースホルダー 8">
            <a:extLst>
              <a:ext uri="{FF2B5EF4-FFF2-40B4-BE49-F238E27FC236}">
                <a16:creationId xmlns:a16="http://schemas.microsoft.com/office/drawing/2014/main" id="{3047549C-A2DE-4746-BF9F-6DB62DBCAD74}"/>
              </a:ext>
            </a:extLst>
          </p:cNvPr>
          <p:cNvSpPr>
            <a:spLocks noGrp="1"/>
          </p:cNvSpPr>
          <p:nvPr>
            <p:ph type="body" sz="quarter" idx="10" hasCustomPrompt="1"/>
          </p:nvPr>
        </p:nvSpPr>
        <p:spPr>
          <a:xfrm>
            <a:off x="517653" y="489549"/>
            <a:ext cx="8870694" cy="947420"/>
          </a:xfrm>
          <a:prstGeom prst="rect">
            <a:avLst/>
          </a:prstGeom>
        </p:spPr>
        <p:txBody>
          <a:bodyPr lIns="0" tIns="0" rIns="0" bIns="0" anchor="ctr"/>
          <a:lstStyle>
            <a:lvl1pPr marL="0" indent="0">
              <a:spcBef>
                <a:spcPts val="0"/>
              </a:spcBef>
              <a:buNone/>
              <a:defRPr sz="2177" baseline="0">
                <a:latin typeface="EYInterstate" panose="02000503020000020004" pitchFamily="2" charset="0"/>
                <a:ea typeface="Meiryo UI" panose="020B0604030504040204" pitchFamily="50" charset="-128"/>
              </a:defRPr>
            </a:lvl1pPr>
          </a:lstStyle>
          <a:p>
            <a:pPr lvl="0"/>
            <a:r>
              <a:rPr kumimoji="1" lang="ja-JP" altLang="en-US"/>
              <a:t>目次タイトル</a:t>
            </a:r>
          </a:p>
        </p:txBody>
      </p:sp>
      <p:sp>
        <p:nvSpPr>
          <p:cNvPr id="10" name="Text Placeholder 5">
            <a:extLst>
              <a:ext uri="{FF2B5EF4-FFF2-40B4-BE49-F238E27FC236}">
                <a16:creationId xmlns:a16="http://schemas.microsoft.com/office/drawing/2014/main" id="{C4B74ED8-7086-4A54-B270-B1BD6A904AF4}"/>
              </a:ext>
            </a:extLst>
          </p:cNvPr>
          <p:cNvSpPr txBox="1">
            <a:spLocks/>
          </p:cNvSpPr>
          <p:nvPr userDrawn="1"/>
        </p:nvSpPr>
        <p:spPr>
          <a:xfrm>
            <a:off x="0" y="0"/>
            <a:ext cx="133397" cy="6858000"/>
          </a:xfrm>
          <a:prstGeom prst="rect">
            <a:avLst/>
          </a:prstGeom>
          <a:solidFill>
            <a:schemeClr val="accent3"/>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
        <p:nvSpPr>
          <p:cNvPr id="11" name="Text Placeholder 5">
            <a:extLst>
              <a:ext uri="{FF2B5EF4-FFF2-40B4-BE49-F238E27FC236}">
                <a16:creationId xmlns:a16="http://schemas.microsoft.com/office/drawing/2014/main" id="{5D5B1ABD-1229-40A2-8117-7525D9DCAC29}"/>
              </a:ext>
            </a:extLst>
          </p:cNvPr>
          <p:cNvSpPr txBox="1">
            <a:spLocks/>
          </p:cNvSpPr>
          <p:nvPr userDrawn="1"/>
        </p:nvSpPr>
        <p:spPr>
          <a:xfrm>
            <a:off x="-192" y="490997"/>
            <a:ext cx="133397" cy="946899"/>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Tree>
    <p:extLst>
      <p:ext uri="{BB962C8B-B14F-4D97-AF65-F5344CB8AC3E}">
        <p14:creationId xmlns:p14="http://schemas.microsoft.com/office/powerpoint/2010/main" val="960805379"/>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ntents_2">
    <p:spTree>
      <p:nvGrpSpPr>
        <p:cNvPr id="1" name=""/>
        <p:cNvGrpSpPr/>
        <p:nvPr/>
      </p:nvGrpSpPr>
      <p:grpSpPr>
        <a:xfrm>
          <a:off x="0" y="0"/>
          <a:ext cx="0" cy="0"/>
          <a:chOff x="0" y="0"/>
          <a:chExt cx="0" cy="0"/>
        </a:xfrm>
      </p:grpSpPr>
      <p:sp>
        <p:nvSpPr>
          <p:cNvPr id="5" name="テキスト プレースホルダー 8">
            <a:extLst>
              <a:ext uri="{FF2B5EF4-FFF2-40B4-BE49-F238E27FC236}">
                <a16:creationId xmlns:a16="http://schemas.microsoft.com/office/drawing/2014/main" id="{E10CC9BF-76D7-4993-AC4F-E5AD684F1EBE}"/>
              </a:ext>
            </a:extLst>
          </p:cNvPr>
          <p:cNvSpPr>
            <a:spLocks noGrp="1"/>
          </p:cNvSpPr>
          <p:nvPr>
            <p:ph type="body" sz="quarter" idx="10" hasCustomPrompt="1"/>
          </p:nvPr>
        </p:nvSpPr>
        <p:spPr>
          <a:xfrm>
            <a:off x="797242" y="489549"/>
            <a:ext cx="8591105" cy="947420"/>
          </a:xfrm>
          <a:prstGeom prst="rect">
            <a:avLst/>
          </a:prstGeom>
        </p:spPr>
        <p:txBody>
          <a:bodyPr lIns="0" tIns="0" rIns="0" bIns="0" anchor="ctr"/>
          <a:lstStyle>
            <a:lvl1pPr marL="0" indent="0">
              <a:spcBef>
                <a:spcPts val="0"/>
              </a:spcBef>
              <a:buNone/>
              <a:defRPr sz="2177" baseline="0">
                <a:latin typeface="EYInterstate" panose="02000503020000020004" pitchFamily="2" charset="0"/>
                <a:ea typeface="Meiryo UI" panose="020B0604030504040204" pitchFamily="50" charset="-128"/>
              </a:defRPr>
            </a:lvl1pPr>
          </a:lstStyle>
          <a:p>
            <a:pPr lvl="0"/>
            <a:r>
              <a:rPr kumimoji="1" lang="ja-JP" altLang="en-US"/>
              <a:t>目次タイトル</a:t>
            </a:r>
          </a:p>
        </p:txBody>
      </p:sp>
      <p:sp>
        <p:nvSpPr>
          <p:cNvPr id="4" name="Text Placeholder 5">
            <a:extLst>
              <a:ext uri="{FF2B5EF4-FFF2-40B4-BE49-F238E27FC236}">
                <a16:creationId xmlns:a16="http://schemas.microsoft.com/office/drawing/2014/main" id="{DE62A711-1482-4192-9F96-3DE6344705C9}"/>
              </a:ext>
            </a:extLst>
          </p:cNvPr>
          <p:cNvSpPr txBox="1">
            <a:spLocks/>
          </p:cNvSpPr>
          <p:nvPr userDrawn="1"/>
        </p:nvSpPr>
        <p:spPr>
          <a:xfrm>
            <a:off x="-192" y="490997"/>
            <a:ext cx="517845" cy="946899"/>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Tree>
    <p:extLst>
      <p:ext uri="{BB962C8B-B14F-4D97-AF65-F5344CB8AC3E}">
        <p14:creationId xmlns:p14="http://schemas.microsoft.com/office/powerpoint/2010/main" val="3547222794"/>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Divider_1">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AFB739-4EFB-4021-B261-1BEC68EA7CE3}"/>
              </a:ext>
            </a:extLst>
          </p:cNvPr>
          <p:cNvSpPr>
            <a:spLocks noGrp="1"/>
          </p:cNvSpPr>
          <p:nvPr>
            <p:ph type="title" hasCustomPrompt="1"/>
          </p:nvPr>
        </p:nvSpPr>
        <p:spPr>
          <a:xfrm>
            <a:off x="3567690" y="2565465"/>
            <a:ext cx="5820657" cy="1687783"/>
          </a:xfrm>
          <a:prstGeom prst="rect">
            <a:avLst/>
          </a:prstGeom>
        </p:spPr>
        <p:txBody>
          <a:bodyPr lIns="0" tIns="0" rIns="0" bIns="0" anchor="b"/>
          <a:lstStyle>
            <a:lvl1pPr>
              <a:lnSpc>
                <a:spcPct val="120000"/>
              </a:lnSpc>
              <a:defRPr sz="3265" b="0" spc="18" baseline="0">
                <a:solidFill>
                  <a:schemeClr val="tx2"/>
                </a:solidFill>
                <a:latin typeface="EYInterstate" panose="02000503020000020004" pitchFamily="2" charset="0"/>
                <a:ea typeface="Meiryo UI" panose="020B0604030504040204" pitchFamily="50" charset="-128"/>
              </a:defRPr>
            </a:lvl1pPr>
          </a:lstStyle>
          <a:p>
            <a:r>
              <a:rPr kumimoji="1" lang="ja-JP" altLang="en-US"/>
              <a:t>章タイトル</a:t>
            </a:r>
          </a:p>
        </p:txBody>
      </p:sp>
    </p:spTree>
    <p:extLst>
      <p:ext uri="{BB962C8B-B14F-4D97-AF65-F5344CB8AC3E}">
        <p14:creationId xmlns:p14="http://schemas.microsoft.com/office/powerpoint/2010/main" val="2036383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Divider_2">
    <p:spTree>
      <p:nvGrpSpPr>
        <p:cNvPr id="1" name=""/>
        <p:cNvGrpSpPr/>
        <p:nvPr/>
      </p:nvGrpSpPr>
      <p:grpSpPr>
        <a:xfrm>
          <a:off x="0" y="0"/>
          <a:ext cx="0" cy="0"/>
          <a:chOff x="0" y="0"/>
          <a:chExt cx="0" cy="0"/>
        </a:xfrm>
      </p:grpSpPr>
      <p:sp>
        <p:nvSpPr>
          <p:cNvPr id="3" name="Freeform 6">
            <a:extLst>
              <a:ext uri="{FF2B5EF4-FFF2-40B4-BE49-F238E27FC236}">
                <a16:creationId xmlns:a16="http://schemas.microsoft.com/office/drawing/2014/main" id="{EB964AD3-5C01-4342-859A-2B289C169223}"/>
              </a:ext>
            </a:extLst>
          </p:cNvPr>
          <p:cNvSpPr>
            <a:spLocks/>
          </p:cNvSpPr>
          <p:nvPr/>
        </p:nvSpPr>
        <p:spPr bwMode="gray">
          <a:xfrm>
            <a:off x="0" y="0"/>
            <a:ext cx="5412098" cy="4692758"/>
          </a:xfrm>
          <a:custGeom>
            <a:avLst/>
            <a:gdLst>
              <a:gd name="connsiteX0" fmla="*/ 0 w 10000"/>
              <a:gd name="connsiteY0" fmla="*/ 0 h 10000"/>
              <a:gd name="connsiteX1" fmla="*/ 10000 w 10000"/>
              <a:gd name="connsiteY1" fmla="*/ 0 h 10000"/>
              <a:gd name="connsiteX2" fmla="*/ 10000 w 10000"/>
              <a:gd name="connsiteY2" fmla="*/ 8019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8019"/>
                </a:lnTo>
                <a:lnTo>
                  <a:pt x="0" y="10000"/>
                </a:lnTo>
                <a:lnTo>
                  <a:pt x="0" y="0"/>
                </a:lnTo>
                <a:close/>
              </a:path>
            </a:pathLst>
          </a:custGeom>
          <a:solidFill>
            <a:schemeClr val="accent2">
              <a:alpha val="90000"/>
            </a:schemeClr>
          </a:solidFill>
          <a:ln w="9525">
            <a:noFill/>
            <a:round/>
            <a:headEnd/>
            <a:tailEnd/>
          </a:ln>
          <a:effectLst/>
        </p:spPr>
        <p:txBody>
          <a:bodyPr vert="horz" wrap="square" lIns="91440" tIns="45720" rIns="91440" bIns="45720" numCol="1" anchor="t" anchorCtr="0" compatLnSpc="1">
            <a:prstTxWarp prst="textNoShape">
              <a:avLst/>
            </a:prstTxWarp>
          </a:bodyPr>
          <a:lstStyle/>
          <a:p>
            <a:endParaRPr lang="en-GB" sz="900">
              <a:solidFill>
                <a:schemeClr val="bg1"/>
              </a:solidFill>
            </a:endParaRPr>
          </a:p>
        </p:txBody>
      </p:sp>
      <p:sp>
        <p:nvSpPr>
          <p:cNvPr id="5" name="タイトル 4">
            <a:extLst>
              <a:ext uri="{FF2B5EF4-FFF2-40B4-BE49-F238E27FC236}">
                <a16:creationId xmlns:a16="http://schemas.microsoft.com/office/drawing/2014/main" id="{11F351C6-F573-4213-828B-01A88AFD0825}"/>
              </a:ext>
            </a:extLst>
          </p:cNvPr>
          <p:cNvSpPr>
            <a:spLocks noGrp="1"/>
          </p:cNvSpPr>
          <p:nvPr>
            <p:ph type="title" hasCustomPrompt="1"/>
          </p:nvPr>
        </p:nvSpPr>
        <p:spPr>
          <a:xfrm>
            <a:off x="517654" y="1063379"/>
            <a:ext cx="4453834" cy="2125680"/>
          </a:xfrm>
          <a:prstGeom prst="rect">
            <a:avLst/>
          </a:prstGeom>
        </p:spPr>
        <p:txBody>
          <a:bodyPr lIns="0" tIns="0" rIns="0" bIns="0"/>
          <a:lstStyle>
            <a:lvl1pPr>
              <a:lnSpc>
                <a:spcPct val="120000"/>
              </a:lnSpc>
              <a:defRPr sz="3265" b="0" spc="18" baseline="0">
                <a:solidFill>
                  <a:schemeClr val="tx2"/>
                </a:solidFill>
                <a:latin typeface="EYInterstate" panose="02000503020000020004" pitchFamily="2" charset="0"/>
                <a:ea typeface="Meiryo UI" panose="020B0604030504040204" pitchFamily="50" charset="-128"/>
              </a:defRPr>
            </a:lvl1pPr>
          </a:lstStyle>
          <a:p>
            <a:r>
              <a:rPr kumimoji="1" lang="ja-JP" altLang="en-US"/>
              <a:t>章タイトル</a:t>
            </a:r>
          </a:p>
        </p:txBody>
      </p:sp>
    </p:spTree>
    <p:extLst>
      <p:ext uri="{BB962C8B-B14F-4D97-AF65-F5344CB8AC3E}">
        <p14:creationId xmlns:p14="http://schemas.microsoft.com/office/powerpoint/2010/main" val="34558382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Divider_3">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C60F6E-79E1-42FD-816F-62E1118C41B5}"/>
              </a:ext>
            </a:extLst>
          </p:cNvPr>
          <p:cNvSpPr>
            <a:spLocks noGrp="1"/>
          </p:cNvSpPr>
          <p:nvPr>
            <p:ph type="title" hasCustomPrompt="1"/>
          </p:nvPr>
        </p:nvSpPr>
        <p:spPr>
          <a:xfrm>
            <a:off x="517653" y="2883822"/>
            <a:ext cx="8870694" cy="1090492"/>
          </a:xfrm>
          <a:prstGeom prst="rect">
            <a:avLst/>
          </a:prstGeom>
        </p:spPr>
        <p:txBody>
          <a:bodyPr lIns="0" tIns="0" rIns="0" bIns="0" anchor="ctr"/>
          <a:lstStyle>
            <a:lvl1pPr algn="l" fontAlgn="auto">
              <a:lnSpc>
                <a:spcPct val="100000"/>
              </a:lnSpc>
              <a:defRPr sz="3265" b="0" spc="18" baseline="0">
                <a:solidFill>
                  <a:schemeClr val="tx2"/>
                </a:solidFill>
                <a:latin typeface="EYInterstate" panose="02000503020000020004" pitchFamily="2" charset="0"/>
                <a:ea typeface="Meiryo UI" panose="020B0604030504040204" pitchFamily="50" charset="-128"/>
              </a:defRPr>
            </a:lvl1pPr>
          </a:lstStyle>
          <a:p>
            <a:r>
              <a:rPr kumimoji="1" lang="ja-JP" altLang="en-US"/>
              <a:t>章タイトル</a:t>
            </a:r>
          </a:p>
        </p:txBody>
      </p:sp>
      <p:sp>
        <p:nvSpPr>
          <p:cNvPr id="9" name="Text Placeholder 5">
            <a:extLst>
              <a:ext uri="{FF2B5EF4-FFF2-40B4-BE49-F238E27FC236}">
                <a16:creationId xmlns:a16="http://schemas.microsoft.com/office/drawing/2014/main" id="{3562A8C4-BFAC-45C1-97C1-1F49DF283F96}"/>
              </a:ext>
            </a:extLst>
          </p:cNvPr>
          <p:cNvSpPr txBox="1">
            <a:spLocks/>
          </p:cNvSpPr>
          <p:nvPr userDrawn="1"/>
        </p:nvSpPr>
        <p:spPr>
          <a:xfrm>
            <a:off x="0" y="0"/>
            <a:ext cx="133397" cy="6858000"/>
          </a:xfrm>
          <a:prstGeom prst="rect">
            <a:avLst/>
          </a:prstGeom>
          <a:solidFill>
            <a:schemeClr val="accent3"/>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
        <p:nvSpPr>
          <p:cNvPr id="10" name="Text Placeholder 5">
            <a:extLst>
              <a:ext uri="{FF2B5EF4-FFF2-40B4-BE49-F238E27FC236}">
                <a16:creationId xmlns:a16="http://schemas.microsoft.com/office/drawing/2014/main" id="{040CF0E0-7A6D-42BA-8CF9-9662BA9C1D75}"/>
              </a:ext>
            </a:extLst>
          </p:cNvPr>
          <p:cNvSpPr txBox="1">
            <a:spLocks/>
          </p:cNvSpPr>
          <p:nvPr userDrawn="1"/>
        </p:nvSpPr>
        <p:spPr>
          <a:xfrm>
            <a:off x="-192" y="2857809"/>
            <a:ext cx="133397" cy="1142809"/>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Tree>
    <p:extLst>
      <p:ext uri="{BB962C8B-B14F-4D97-AF65-F5344CB8AC3E}">
        <p14:creationId xmlns:p14="http://schemas.microsoft.com/office/powerpoint/2010/main" val="4281188753"/>
      </p:ext>
    </p:extLst>
  </p:cSld>
  <p:clrMapOvr>
    <a:masterClrMapping/>
  </p:clrMapOvr>
  <p:extLst>
    <p:ext uri="{DCECCB84-F9BA-43D5-87BE-67443E8EF086}">
      <p15:sldGuideLst xmlns:p15="http://schemas.microsoft.com/office/powerpoint/2012/main">
        <p15:guide id="1" orient="horz" pos="238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Divider_4">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174B109A-EDC3-45F0-8BBD-677FCDC83BEF}"/>
              </a:ext>
            </a:extLst>
          </p:cNvPr>
          <p:cNvSpPr>
            <a:spLocks noGrp="1"/>
          </p:cNvSpPr>
          <p:nvPr>
            <p:ph type="title" hasCustomPrompt="1"/>
          </p:nvPr>
        </p:nvSpPr>
        <p:spPr>
          <a:xfrm>
            <a:off x="806733" y="2883822"/>
            <a:ext cx="8581614" cy="1090492"/>
          </a:xfrm>
          <a:prstGeom prst="rect">
            <a:avLst/>
          </a:prstGeom>
        </p:spPr>
        <p:txBody>
          <a:bodyPr lIns="0" tIns="0" rIns="0" bIns="0" anchor="ctr"/>
          <a:lstStyle>
            <a:lvl1pPr algn="l" fontAlgn="auto">
              <a:lnSpc>
                <a:spcPct val="100000"/>
              </a:lnSpc>
              <a:defRPr sz="3265" b="0" spc="18" baseline="0">
                <a:solidFill>
                  <a:schemeClr val="tx2"/>
                </a:solidFill>
                <a:latin typeface="EYInterstate" panose="02000503020000020004" pitchFamily="2" charset="0"/>
                <a:ea typeface="Meiryo UI" panose="020B0604030504040204" pitchFamily="50" charset="-128"/>
              </a:defRPr>
            </a:lvl1pPr>
          </a:lstStyle>
          <a:p>
            <a:r>
              <a:rPr kumimoji="1" lang="ja-JP" altLang="en-US"/>
              <a:t>章タイトル</a:t>
            </a:r>
          </a:p>
        </p:txBody>
      </p:sp>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Tree>
    <p:extLst>
      <p:ext uri="{BB962C8B-B14F-4D97-AF65-F5344CB8AC3E}">
        <p14:creationId xmlns:p14="http://schemas.microsoft.com/office/powerpoint/2010/main" val="2669552334"/>
      </p:ext>
    </p:extLst>
  </p:cSld>
  <p:clrMapOvr>
    <a:masterClrMapping/>
  </p:clrMapOvr>
  <p:extLst>
    <p:ext uri="{DCECCB84-F9BA-43D5-87BE-67443E8EF086}">
      <p15:sldGuideLst xmlns:p15="http://schemas.microsoft.com/office/powerpoint/2012/main">
        <p15:guide id="1" orient="horz" pos="238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Divider_5">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36CB6367-CF8B-46B3-B9D2-1E441E1CAD05}"/>
              </a:ext>
            </a:extLst>
          </p:cNvPr>
          <p:cNvSpPr/>
          <p:nvPr userDrawn="1"/>
        </p:nvSpPr>
        <p:spPr>
          <a:xfrm>
            <a:off x="0" y="5371048"/>
            <a:ext cx="9906000" cy="998843"/>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7955" tIns="65303" rIns="97955" bIns="65303" numCol="1" spcCol="0" rtlCol="0" fromWordArt="0" anchor="ctr" anchorCtr="0" forceAA="0" compatLnSpc="1">
            <a:prstTxWarp prst="textNoShape">
              <a:avLst/>
            </a:prstTxWarp>
            <a:noAutofit/>
          </a:bodyPr>
          <a:lstStyle/>
          <a:p>
            <a:pPr algn="ctr"/>
            <a:endParaRPr kumimoji="1" lang="ja-JP" altLang="en-US" sz="1088" err="1">
              <a:solidFill>
                <a:schemeClr val="tx2"/>
              </a:solidFill>
              <a:latin typeface="EYInterstate" panose="02000503020000020004" pitchFamily="2" charset="0"/>
              <a:ea typeface="ＭＳ Ｐゴシック" panose="020B0600070205080204" pitchFamily="50" charset="-128"/>
            </a:endParaRPr>
          </a:p>
        </p:txBody>
      </p:sp>
      <p:sp>
        <p:nvSpPr>
          <p:cNvPr id="7" name="タイトル 4">
            <a:extLst>
              <a:ext uri="{FF2B5EF4-FFF2-40B4-BE49-F238E27FC236}">
                <a16:creationId xmlns:a16="http://schemas.microsoft.com/office/drawing/2014/main" id="{E2D499C8-05EF-44B4-9799-87A11E4F6AC8}"/>
              </a:ext>
            </a:extLst>
          </p:cNvPr>
          <p:cNvSpPr>
            <a:spLocks noGrp="1"/>
          </p:cNvSpPr>
          <p:nvPr>
            <p:ph type="title" hasCustomPrompt="1"/>
          </p:nvPr>
        </p:nvSpPr>
        <p:spPr>
          <a:xfrm>
            <a:off x="2018273" y="5388901"/>
            <a:ext cx="7345460" cy="969471"/>
          </a:xfrm>
          <a:prstGeom prst="rect">
            <a:avLst/>
          </a:prstGeom>
        </p:spPr>
        <p:txBody>
          <a:bodyPr lIns="0" tIns="0" rIns="0" bIns="0" anchor="ctr"/>
          <a:lstStyle>
            <a:lvl1pPr>
              <a:defRPr sz="3265" b="0" spc="18" baseline="0">
                <a:solidFill>
                  <a:schemeClr val="bg1"/>
                </a:solidFill>
                <a:latin typeface="EYInterstate" panose="02000503020000020004" pitchFamily="2" charset="0"/>
                <a:ea typeface="Meiryo UI" panose="020B0604030504040204" pitchFamily="50" charset="-128"/>
              </a:defRPr>
            </a:lvl1pPr>
          </a:lstStyle>
          <a:p>
            <a:r>
              <a:rPr kumimoji="1" lang="ja-JP" altLang="en-US"/>
              <a:t>章タイトル</a:t>
            </a:r>
          </a:p>
        </p:txBody>
      </p:sp>
    </p:spTree>
    <p:extLst>
      <p:ext uri="{BB962C8B-B14F-4D97-AF65-F5344CB8AC3E}">
        <p14:creationId xmlns:p14="http://schemas.microsoft.com/office/powerpoint/2010/main" val="2386945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ontact_1">
    <p:spTree>
      <p:nvGrpSpPr>
        <p:cNvPr id="1" name=""/>
        <p:cNvGrpSpPr/>
        <p:nvPr/>
      </p:nvGrpSpPr>
      <p:grpSpPr>
        <a:xfrm>
          <a:off x="0" y="0"/>
          <a:ext cx="0" cy="0"/>
          <a:chOff x="0" y="0"/>
          <a:chExt cx="0" cy="0"/>
        </a:xfrm>
      </p:grpSpPr>
      <p:sp>
        <p:nvSpPr>
          <p:cNvPr id="4" name="Text Placeholder 5">
            <a:extLst>
              <a:ext uri="{FF2B5EF4-FFF2-40B4-BE49-F238E27FC236}">
                <a16:creationId xmlns:a16="http://schemas.microsoft.com/office/drawing/2014/main" id="{9C779E1E-E64A-4D07-8775-F5850E621024}"/>
              </a:ext>
            </a:extLst>
          </p:cNvPr>
          <p:cNvSpPr txBox="1">
            <a:spLocks/>
          </p:cNvSpPr>
          <p:nvPr userDrawn="1"/>
        </p:nvSpPr>
        <p:spPr>
          <a:xfrm>
            <a:off x="0" y="0"/>
            <a:ext cx="133397" cy="6858000"/>
          </a:xfrm>
          <a:prstGeom prst="rect">
            <a:avLst/>
          </a:prstGeom>
          <a:solidFill>
            <a:schemeClr val="accent3"/>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
        <p:nvSpPr>
          <p:cNvPr id="5" name="Text Placeholder 5">
            <a:extLst>
              <a:ext uri="{FF2B5EF4-FFF2-40B4-BE49-F238E27FC236}">
                <a16:creationId xmlns:a16="http://schemas.microsoft.com/office/drawing/2014/main" id="{21D9C66F-7F5D-40D1-9349-3BED7256F77F}"/>
              </a:ext>
            </a:extLst>
          </p:cNvPr>
          <p:cNvSpPr txBox="1">
            <a:spLocks/>
          </p:cNvSpPr>
          <p:nvPr userDrawn="1"/>
        </p:nvSpPr>
        <p:spPr>
          <a:xfrm>
            <a:off x="-13123" y="1436970"/>
            <a:ext cx="146328" cy="3984061"/>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
        <p:nvSpPr>
          <p:cNvPr id="6" name="タイトル 1">
            <a:extLst>
              <a:ext uri="{FF2B5EF4-FFF2-40B4-BE49-F238E27FC236}">
                <a16:creationId xmlns:a16="http://schemas.microsoft.com/office/drawing/2014/main" id="{C8E07BA0-F8A4-48A5-9061-34B24BDE886A}"/>
              </a:ext>
            </a:extLst>
          </p:cNvPr>
          <p:cNvSpPr>
            <a:spLocks noGrp="1"/>
          </p:cNvSpPr>
          <p:nvPr>
            <p:ph type="title" hasCustomPrompt="1"/>
          </p:nvPr>
        </p:nvSpPr>
        <p:spPr>
          <a:xfrm>
            <a:off x="517653" y="1443654"/>
            <a:ext cx="8581614" cy="1090492"/>
          </a:xfrm>
          <a:prstGeom prst="rect">
            <a:avLst/>
          </a:prstGeom>
        </p:spPr>
        <p:txBody>
          <a:bodyPr lIns="0" tIns="0" rIns="0" bIns="0" anchor="ctr"/>
          <a:lstStyle>
            <a:lvl1pPr algn="l" fontAlgn="auto">
              <a:lnSpc>
                <a:spcPct val="100000"/>
              </a:lnSpc>
              <a:defRPr sz="3265" b="0" spc="18" baseline="0">
                <a:solidFill>
                  <a:schemeClr val="accent1"/>
                </a:solidFill>
                <a:latin typeface="EYInterstate" panose="02000503020000020004" pitchFamily="2" charset="0"/>
                <a:ea typeface="Meiryo UI" panose="020B0604030504040204" pitchFamily="50" charset="-128"/>
              </a:defRPr>
            </a:lvl1pPr>
          </a:lstStyle>
          <a:p>
            <a:r>
              <a:rPr kumimoji="1" lang="ja-JP" altLang="en-US"/>
              <a:t>問合せ先タイトル</a:t>
            </a:r>
          </a:p>
        </p:txBody>
      </p:sp>
    </p:spTree>
    <p:extLst>
      <p:ext uri="{BB962C8B-B14F-4D97-AF65-F5344CB8AC3E}">
        <p14:creationId xmlns:p14="http://schemas.microsoft.com/office/powerpoint/2010/main" val="17336592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Contact_2">
    <p:spTree>
      <p:nvGrpSpPr>
        <p:cNvPr id="1" name=""/>
        <p:cNvGrpSpPr/>
        <p:nvPr/>
      </p:nvGrpSpPr>
      <p:grpSpPr>
        <a:xfrm>
          <a:off x="0" y="0"/>
          <a:ext cx="0" cy="0"/>
          <a:chOff x="0" y="0"/>
          <a:chExt cx="0" cy="0"/>
        </a:xfrm>
      </p:grpSpPr>
      <p:sp>
        <p:nvSpPr>
          <p:cNvPr id="4" name="Text Placeholder 5">
            <a:extLst>
              <a:ext uri="{FF2B5EF4-FFF2-40B4-BE49-F238E27FC236}">
                <a16:creationId xmlns:a16="http://schemas.microsoft.com/office/drawing/2014/main" id="{EC307041-69BD-4E0C-A6B6-19E01885799F}"/>
              </a:ext>
            </a:extLst>
          </p:cNvPr>
          <p:cNvSpPr txBox="1">
            <a:spLocks/>
          </p:cNvSpPr>
          <p:nvPr userDrawn="1"/>
        </p:nvSpPr>
        <p:spPr>
          <a:xfrm>
            <a:off x="-191" y="1443968"/>
            <a:ext cx="517845" cy="1142809"/>
          </a:xfrm>
          <a:prstGeom prst="rect">
            <a:avLst/>
          </a:prstGeom>
          <a:solidFill>
            <a:schemeClr val="bg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a:solidFill>
                <a:schemeClr val="tx2"/>
              </a:solidFill>
            </a:endParaRPr>
          </a:p>
        </p:txBody>
      </p:sp>
      <p:sp>
        <p:nvSpPr>
          <p:cNvPr id="5" name="タイトル 1">
            <a:extLst>
              <a:ext uri="{FF2B5EF4-FFF2-40B4-BE49-F238E27FC236}">
                <a16:creationId xmlns:a16="http://schemas.microsoft.com/office/drawing/2014/main" id="{F6CB3E25-F953-4928-8ECF-566A86E219DE}"/>
              </a:ext>
            </a:extLst>
          </p:cNvPr>
          <p:cNvSpPr>
            <a:spLocks noGrp="1"/>
          </p:cNvSpPr>
          <p:nvPr>
            <p:ph type="title" hasCustomPrompt="1"/>
          </p:nvPr>
        </p:nvSpPr>
        <p:spPr>
          <a:xfrm>
            <a:off x="815695" y="1443654"/>
            <a:ext cx="8572652" cy="1090492"/>
          </a:xfrm>
          <a:prstGeom prst="rect">
            <a:avLst/>
          </a:prstGeom>
        </p:spPr>
        <p:txBody>
          <a:bodyPr lIns="0" tIns="0" rIns="0" bIns="0" anchor="ctr"/>
          <a:lstStyle>
            <a:lvl1pPr algn="l" fontAlgn="auto">
              <a:lnSpc>
                <a:spcPct val="100000"/>
              </a:lnSpc>
              <a:defRPr sz="3265" b="0" spc="18" baseline="0">
                <a:solidFill>
                  <a:schemeClr val="accent1"/>
                </a:solidFill>
                <a:latin typeface="EYInterstate" panose="02000503020000020004" pitchFamily="2" charset="0"/>
                <a:ea typeface="Meiryo UI" panose="020B0604030504040204" pitchFamily="50" charset="-128"/>
              </a:defRPr>
            </a:lvl1pPr>
          </a:lstStyle>
          <a:p>
            <a:r>
              <a:rPr kumimoji="1" lang="ja-JP" altLang="en-US"/>
              <a:t>問合せ先タイトル</a:t>
            </a:r>
          </a:p>
        </p:txBody>
      </p:sp>
    </p:spTree>
    <p:extLst>
      <p:ext uri="{BB962C8B-B14F-4D97-AF65-F5344CB8AC3E}">
        <p14:creationId xmlns:p14="http://schemas.microsoft.com/office/powerpoint/2010/main" val="18385711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Contact_3">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B1A5FD89-03F1-48A9-885C-A69655E02E0C}"/>
              </a:ext>
            </a:extLst>
          </p:cNvPr>
          <p:cNvSpPr/>
          <p:nvPr userDrawn="1"/>
        </p:nvSpPr>
        <p:spPr bwMode="gray">
          <a:xfrm>
            <a:off x="0" y="5518747"/>
            <a:ext cx="9906000" cy="1339253"/>
          </a:xfrm>
          <a:prstGeom prst="rect">
            <a:avLst/>
          </a:prstGeom>
          <a:solidFill>
            <a:schemeClr val="accent1"/>
          </a:solidFill>
          <a:ln w="12700" cap="flat" cmpd="sng" algn="ctr">
            <a:noFill/>
            <a:prstDash val="solid"/>
            <a:round/>
            <a:headEnd type="none" w="med" len="med"/>
            <a:tailEnd type="none" w="med" len="med"/>
          </a:ln>
          <a:effectLst/>
        </p:spPr>
        <p:txBody>
          <a:bodyPr vert="horz" wrap="square" lIns="82921" tIns="41460" rIns="82921" bIns="41460" numCol="1" rtlCol="0" anchor="t" anchorCtr="0" compatLnSpc="1">
            <a:prstTxWarp prst="textNoShape">
              <a:avLst/>
            </a:prstTxWarp>
          </a:bodyPr>
          <a:lstStyle/>
          <a:p>
            <a:pPr marL="165555" indent="-161236" algn="ctr" defTabSz="902636">
              <a:spcAft>
                <a:spcPct val="50000"/>
              </a:spcAft>
              <a:buClr>
                <a:srgbClr val="FFE600"/>
              </a:buClr>
              <a:buSzPct val="80000"/>
              <a:defRPr/>
            </a:pPr>
            <a:endParaRPr kumimoji="0" lang="ja-JP" altLang="en-US" sz="1633" kern="0">
              <a:latin typeface="+mn-lt"/>
              <a:ea typeface="+mn-ea"/>
            </a:endParaRPr>
          </a:p>
        </p:txBody>
      </p:sp>
      <p:sp>
        <p:nvSpPr>
          <p:cNvPr id="5" name="タイトル 1">
            <a:extLst>
              <a:ext uri="{FF2B5EF4-FFF2-40B4-BE49-F238E27FC236}">
                <a16:creationId xmlns:a16="http://schemas.microsoft.com/office/drawing/2014/main" id="{F6CB3E25-F953-4928-8ECF-566A86E219DE}"/>
              </a:ext>
            </a:extLst>
          </p:cNvPr>
          <p:cNvSpPr>
            <a:spLocks noGrp="1"/>
          </p:cNvSpPr>
          <p:nvPr>
            <p:ph type="title" hasCustomPrompt="1"/>
          </p:nvPr>
        </p:nvSpPr>
        <p:spPr>
          <a:xfrm>
            <a:off x="517654" y="5679063"/>
            <a:ext cx="1710565" cy="315940"/>
          </a:xfrm>
          <a:prstGeom prst="rect">
            <a:avLst/>
          </a:prstGeom>
        </p:spPr>
        <p:txBody>
          <a:bodyPr lIns="0" tIns="0" rIns="0" bIns="0" anchor="ctr"/>
          <a:lstStyle>
            <a:lvl1pPr algn="l" fontAlgn="auto">
              <a:lnSpc>
                <a:spcPct val="100000"/>
              </a:lnSpc>
              <a:defRPr sz="1451" b="1" spc="18" baseline="0">
                <a:solidFill>
                  <a:schemeClr val="bg2"/>
                </a:solidFill>
                <a:latin typeface="EYInterstate" panose="02000503020000020004" pitchFamily="2" charset="0"/>
                <a:ea typeface="Meiryo UI" panose="020B0604030504040204" pitchFamily="50" charset="-128"/>
              </a:defRPr>
            </a:lvl1pPr>
          </a:lstStyle>
          <a:p>
            <a:r>
              <a:rPr kumimoji="1" lang="ja-JP" altLang="en-US"/>
              <a:t>問合せ先タイトル</a:t>
            </a:r>
          </a:p>
        </p:txBody>
      </p:sp>
    </p:spTree>
    <p:extLst>
      <p:ext uri="{BB962C8B-B14F-4D97-AF65-F5344CB8AC3E}">
        <p14:creationId xmlns:p14="http://schemas.microsoft.com/office/powerpoint/2010/main" val="1375540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hasCustomPrompt="1"/>
          </p:nvPr>
        </p:nvSpPr>
        <p:spPr>
          <a:xfrm>
            <a:off x="512291" y="511472"/>
            <a:ext cx="8891587" cy="604071"/>
          </a:xfrm>
        </p:spPr>
        <p:txBody>
          <a:bodyPr anchor="t"/>
          <a:lstStyle>
            <a:lvl1pPr>
              <a:spcBef>
                <a:spcPts val="0"/>
              </a:spcBef>
              <a:spcAft>
                <a:spcPts val="0"/>
              </a:spcAft>
              <a:buNone/>
              <a:defRPr sz="16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r>
              <a:rPr lang="ja-JP" altLang="en-US">
                <a:solidFill>
                  <a:schemeClr val="tx1"/>
                </a:solidFill>
              </a:rPr>
              <a:t>（スライドの内容を簡潔に記載）</a:t>
            </a:r>
          </a:p>
        </p:txBody>
      </p:sp>
      <p:sp>
        <p:nvSpPr>
          <p:cNvPr id="2" name="Title Placeholder 1">
            <a:extLst>
              <a:ext uri="{FF2B5EF4-FFF2-40B4-BE49-F238E27FC236}">
                <a16:creationId xmlns:a16="http://schemas.microsoft.com/office/drawing/2014/main" id="{A8E6150C-2F5C-01D6-6516-E2941A436063}"/>
              </a:ext>
            </a:extLst>
          </p:cNvPr>
          <p:cNvSpPr>
            <a:spLocks noGrp="1"/>
          </p:cNvSpPr>
          <p:nvPr>
            <p:ph type="title" hasCustomPrompt="1"/>
          </p:nvPr>
        </p:nvSpPr>
        <p:spPr>
          <a:xfrm>
            <a:off x="512291" y="242563"/>
            <a:ext cx="8883347" cy="166199"/>
          </a:xfrm>
          <a:prstGeom prst="rect">
            <a:avLst/>
          </a:prstGeom>
        </p:spPr>
        <p:txBody>
          <a:bodyPr vert="horz" wrap="square" lIns="0" tIns="0" rIns="0" bIns="0" rtlCol="0" anchor="t">
            <a:spAutoFit/>
          </a:bodyPr>
          <a:lstStyle/>
          <a:p>
            <a:r>
              <a:rPr lang="en-US"/>
              <a:t>Click to add title</a:t>
            </a:r>
          </a:p>
        </p:txBody>
      </p:sp>
      <p:sp>
        <p:nvSpPr>
          <p:cNvPr id="5" name="正方形/長方形 4">
            <a:extLst>
              <a:ext uri="{FF2B5EF4-FFF2-40B4-BE49-F238E27FC236}">
                <a16:creationId xmlns:a16="http://schemas.microsoft.com/office/drawing/2014/main" id="{2AECBFDB-61A4-82B9-EA7F-E6BAAB8829E3}"/>
              </a:ext>
            </a:extLst>
          </p:cNvPr>
          <p:cNvSpPr/>
          <p:nvPr userDrawn="1"/>
        </p:nvSpPr>
        <p:spPr>
          <a:xfrm>
            <a:off x="9144000" y="341508"/>
            <a:ext cx="762000" cy="157297"/>
          </a:xfrm>
          <a:prstGeom prst="rect">
            <a:avLst/>
          </a:prstGeom>
          <a:solidFill>
            <a:srgbClr val="002060"/>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900" b="1">
                <a:solidFill>
                  <a:schemeClr val="bg1"/>
                </a:solidFill>
                <a:latin typeface="Meiryo UI" panose="020B0604030504040204" pitchFamily="50" charset="-128"/>
                <a:ea typeface="Meiryo UI" panose="020B0604030504040204" pitchFamily="50" charset="-128"/>
              </a:rPr>
              <a:t>4</a:t>
            </a:r>
            <a:r>
              <a:rPr kumimoji="1" lang="ja-JP" altLang="en-US" sz="900" b="1">
                <a:solidFill>
                  <a:schemeClr val="bg1"/>
                </a:solidFill>
                <a:latin typeface="Meiryo UI" panose="020B0604030504040204" pitchFamily="50" charset="-128"/>
                <a:ea typeface="Meiryo UI" panose="020B0604030504040204" pitchFamily="50" charset="-128"/>
              </a:rPr>
              <a:t>次公募用</a:t>
            </a: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KeyMessage">
    <p:spTree>
      <p:nvGrpSpPr>
        <p:cNvPr id="1" name=""/>
        <p:cNvGrpSpPr/>
        <p:nvPr/>
      </p:nvGrpSpPr>
      <p:grpSpPr>
        <a:xfrm>
          <a:off x="0" y="0"/>
          <a:ext cx="0" cy="0"/>
          <a:chOff x="0" y="0"/>
          <a:chExt cx="0" cy="0"/>
        </a:xfrm>
      </p:grpSpPr>
      <p:sp>
        <p:nvSpPr>
          <p:cNvPr id="7" name="タイトル 10">
            <a:extLst>
              <a:ext uri="{FF2B5EF4-FFF2-40B4-BE49-F238E27FC236}">
                <a16:creationId xmlns:a16="http://schemas.microsoft.com/office/drawing/2014/main" id="{958C2D59-3DBD-4546-B127-0587E32BFD80}"/>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18" baseline="0">
                <a:solidFill>
                  <a:schemeClr val="tx2"/>
                </a:solidFill>
                <a:latin typeface="EYInterstate" panose="02000503020000020004" pitchFamily="2" charset="0"/>
                <a:ea typeface="Meiryo UI" panose="020B0604030504040204" pitchFamily="50" charset="-128"/>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en-US" altLang="ja-JP"/>
              <a:t>Title (12pt)</a:t>
            </a:r>
            <a:endParaRPr kumimoji="1" lang="ja-JP" altLang="en-US"/>
          </a:p>
        </p:txBody>
      </p:sp>
      <p:sp>
        <p:nvSpPr>
          <p:cNvPr id="4" name="テキスト プレースホルダー 9">
            <a:extLst>
              <a:ext uri="{FF2B5EF4-FFF2-40B4-BE49-F238E27FC236}">
                <a16:creationId xmlns:a16="http://schemas.microsoft.com/office/drawing/2014/main" id="{448BB802-219C-4D0C-B6C4-FA6D1E8BB5C7}"/>
              </a:ext>
            </a:extLst>
          </p:cNvPr>
          <p:cNvSpPr>
            <a:spLocks noGrp="1"/>
          </p:cNvSpPr>
          <p:nvPr>
            <p:ph type="body" sz="quarter" idx="11" hasCustomPrompt="1"/>
          </p:nvPr>
        </p:nvSpPr>
        <p:spPr>
          <a:xfrm>
            <a:off x="517468" y="489776"/>
            <a:ext cx="8870879" cy="532450"/>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Key Message (20pt, Bold)</a:t>
            </a:r>
          </a:p>
          <a:p>
            <a:pPr lvl="0"/>
            <a:r>
              <a:rPr kumimoji="1" lang="en-US" altLang="ja-JP"/>
              <a:t># 2</a:t>
            </a:r>
            <a:r>
              <a:rPr kumimoji="1" lang="ja-JP" altLang="en-US"/>
              <a:t>行以内で簡潔に記述</a:t>
            </a:r>
          </a:p>
        </p:txBody>
      </p:sp>
    </p:spTree>
    <p:extLst>
      <p:ext uri="{BB962C8B-B14F-4D97-AF65-F5344CB8AC3E}">
        <p14:creationId xmlns:p14="http://schemas.microsoft.com/office/powerpoint/2010/main" val="601630989"/>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KeyMessage/Citation">
    <p:spTree>
      <p:nvGrpSpPr>
        <p:cNvPr id="1" name=""/>
        <p:cNvGrpSpPr/>
        <p:nvPr/>
      </p:nvGrpSpPr>
      <p:grpSpPr>
        <a:xfrm>
          <a:off x="0" y="0"/>
          <a:ext cx="0" cy="0"/>
          <a:chOff x="0" y="0"/>
          <a:chExt cx="0" cy="0"/>
        </a:xfrm>
      </p:grpSpPr>
      <p:sp>
        <p:nvSpPr>
          <p:cNvPr id="6" name="テキスト プレースホルダー 9">
            <a:extLst>
              <a:ext uri="{FF2B5EF4-FFF2-40B4-BE49-F238E27FC236}">
                <a16:creationId xmlns:a16="http://schemas.microsoft.com/office/drawing/2014/main" id="{1E79E0B2-3AE4-4BA1-9F83-6213DB5DF383}"/>
              </a:ext>
            </a:extLst>
          </p:cNvPr>
          <p:cNvSpPr>
            <a:spLocks noGrp="1"/>
          </p:cNvSpPr>
          <p:nvPr>
            <p:ph type="body" sz="quarter" idx="12" hasCustomPrompt="1"/>
          </p:nvPr>
        </p:nvSpPr>
        <p:spPr>
          <a:xfrm>
            <a:off x="517468" y="6116477"/>
            <a:ext cx="8870879" cy="251974"/>
          </a:xfrm>
          <a:prstGeom prst="rect">
            <a:avLst/>
          </a:prstGeom>
        </p:spPr>
        <p:txBody>
          <a:bodyPr lIns="0" tIns="0" rIns="0" bIns="0" anchor="b"/>
          <a:lstStyle>
            <a:lvl1pPr marL="0" indent="0">
              <a:spcBef>
                <a:spcPts val="0"/>
              </a:spcBef>
              <a:buNone/>
              <a:defRPr sz="816" b="0"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Citation</a:t>
            </a:r>
            <a:r>
              <a:rPr kumimoji="1" lang="ja-JP" altLang="en-US"/>
              <a:t> </a:t>
            </a:r>
            <a:r>
              <a:rPr kumimoji="1" lang="en-US" altLang="ja-JP"/>
              <a:t>(9pt)</a:t>
            </a:r>
            <a:endParaRPr kumimoji="1" lang="ja-JP" altLang="en-US"/>
          </a:p>
        </p:txBody>
      </p:sp>
      <p:sp>
        <p:nvSpPr>
          <p:cNvPr id="9" name="テキスト プレースホルダー 9">
            <a:extLst>
              <a:ext uri="{FF2B5EF4-FFF2-40B4-BE49-F238E27FC236}">
                <a16:creationId xmlns:a16="http://schemas.microsoft.com/office/drawing/2014/main" id="{898E907A-398F-4219-A3B8-DC474CC7BA54}"/>
              </a:ext>
            </a:extLst>
          </p:cNvPr>
          <p:cNvSpPr>
            <a:spLocks noGrp="1"/>
          </p:cNvSpPr>
          <p:nvPr>
            <p:ph type="body" sz="quarter" idx="11" hasCustomPrompt="1"/>
          </p:nvPr>
        </p:nvSpPr>
        <p:spPr>
          <a:xfrm>
            <a:off x="517468" y="489775"/>
            <a:ext cx="8870879" cy="532450"/>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Key Message (20pt, Bold)</a:t>
            </a:r>
          </a:p>
          <a:p>
            <a:pPr lvl="0"/>
            <a:r>
              <a:rPr kumimoji="1" lang="en-US" altLang="ja-JP"/>
              <a:t># 2</a:t>
            </a:r>
            <a:r>
              <a:rPr kumimoji="1" lang="ja-JP" altLang="en-US"/>
              <a:t>行以内で簡潔に記述</a:t>
            </a:r>
          </a:p>
        </p:txBody>
      </p:sp>
      <p:sp>
        <p:nvSpPr>
          <p:cNvPr id="8" name="タイトル 10">
            <a:extLst>
              <a:ext uri="{FF2B5EF4-FFF2-40B4-BE49-F238E27FC236}">
                <a16:creationId xmlns:a16="http://schemas.microsoft.com/office/drawing/2014/main" id="{DD84354A-E32B-4FEB-BC63-579A4C5C4B34}"/>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18" baseline="0">
                <a:solidFill>
                  <a:schemeClr val="tx2"/>
                </a:solidFill>
                <a:latin typeface="EYInterstate" panose="02000503020000020004" pitchFamily="2" charset="0"/>
                <a:ea typeface="Meiryo UI" panose="020B0604030504040204" pitchFamily="50" charset="-128"/>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en-US" altLang="ja-JP"/>
              <a:t>Title (12pt)</a:t>
            </a:r>
            <a:endParaRPr kumimoji="1" lang="ja-JP" altLang="en-US"/>
          </a:p>
        </p:txBody>
      </p:sp>
    </p:spTree>
    <p:extLst>
      <p:ext uri="{BB962C8B-B14F-4D97-AF65-F5344CB8AC3E}">
        <p14:creationId xmlns:p14="http://schemas.microsoft.com/office/powerpoint/2010/main" val="324285901"/>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KeyMessage/Body">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D0EE814B-D29B-4779-9167-F3A5FE36EFFD}"/>
              </a:ext>
            </a:extLst>
          </p:cNvPr>
          <p:cNvSpPr>
            <a:spLocks noGrp="1"/>
          </p:cNvSpPr>
          <p:nvPr>
            <p:ph type="body" sz="quarter" idx="15" hasCustomPrompt="1"/>
          </p:nvPr>
        </p:nvSpPr>
        <p:spPr>
          <a:xfrm>
            <a:off x="517468" y="1436969"/>
            <a:ext cx="8870879" cy="4931257"/>
          </a:xfrm>
          <a:prstGeom prst="rect">
            <a:avLst/>
          </a:prstGeom>
        </p:spPr>
        <p:txBody>
          <a:bodyPr lIns="0" tIns="0" rIns="0" bIns="0"/>
          <a:lstStyle>
            <a:lvl1pPr marL="163260"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270" spc="18" baseline="0">
                <a:solidFill>
                  <a:schemeClr val="tx2"/>
                </a:solidFill>
                <a:latin typeface="EYInterstate" panose="02000503020000020004" pitchFamily="2" charset="0"/>
                <a:ea typeface="Meiryo UI" panose="020B0604030504040204" pitchFamily="50" charset="-128"/>
              </a:defRPr>
            </a:lvl1pPr>
            <a:lvl2pPr marL="489553"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088" spc="18" baseline="0">
                <a:solidFill>
                  <a:schemeClr val="tx2"/>
                </a:solidFill>
                <a:latin typeface="EYInterstate" panose="02000503020000020004" pitchFamily="2" charset="0"/>
                <a:ea typeface="Meiryo UI" panose="020B0604030504040204" pitchFamily="50" charset="-128"/>
              </a:defRPr>
            </a:lvl2pPr>
            <a:lvl3pPr marL="816300" marR="0" indent="-163260" algn="just" defTabSz="81928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defRPr sz="1088" spc="18" baseline="0">
                <a:solidFill>
                  <a:schemeClr val="tx2"/>
                </a:solidFill>
              </a:defRPr>
            </a:lvl3pPr>
            <a:lvl4pPr marL="1142820" marR="0" indent="-163260" algn="just" defTabSz="94605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tab pos="977667" algn="l"/>
              </a:tabLst>
              <a:defRPr sz="1088" spc="18" baseline="0">
                <a:solidFill>
                  <a:schemeClr val="tx2"/>
                </a:solidFill>
                <a:latin typeface="EYInterstate" panose="02000503020000020004" pitchFamily="2" charset="0"/>
                <a:ea typeface="Meiryo UI" panose="020B0604030504040204" pitchFamily="50" charset="-128"/>
              </a:defRPr>
            </a:lvl4pPr>
            <a:lvl5pPr marL="1786870" indent="-159825">
              <a:buClr>
                <a:schemeClr val="accent1"/>
              </a:buClr>
              <a:buSzPct val="100000"/>
              <a:buFont typeface="EYInterstate" panose="02000503020000020004" pitchFamily="2" charset="0"/>
              <a:buChar char="•"/>
              <a:defRPr sz="1088"/>
            </a:lvl5pPr>
            <a:lvl7pPr marL="2838155" indent="0">
              <a:buNone/>
              <a:defRPr/>
            </a:lvl7pPr>
          </a:lstStyle>
          <a:p>
            <a:pPr lvl="0"/>
            <a:r>
              <a:rPr kumimoji="1" lang="en-US" altLang="ja-JP" sz="1270"/>
              <a:t>Body (&gt;14pt)</a:t>
            </a:r>
          </a:p>
          <a:p>
            <a:pPr lvl="1"/>
            <a:r>
              <a:rPr kumimoji="1" lang="en-US" altLang="ja-JP"/>
              <a:t>Body (&gt;12pt)</a:t>
            </a:r>
          </a:p>
          <a:p>
            <a:pPr lvl="1"/>
            <a:r>
              <a:rPr kumimoji="1" lang="en-US" altLang="ja-JP"/>
              <a:t>Body</a:t>
            </a:r>
          </a:p>
          <a:p>
            <a:pPr lvl="2"/>
            <a:r>
              <a:rPr kumimoji="1" lang="en-US" altLang="ja-JP"/>
              <a:t>Body</a:t>
            </a:r>
          </a:p>
          <a:p>
            <a:pPr lvl="2"/>
            <a:r>
              <a:rPr kumimoji="1" lang="en-US" altLang="ja-JP"/>
              <a:t>Body</a:t>
            </a:r>
          </a:p>
          <a:p>
            <a:pPr lvl="3"/>
            <a:r>
              <a:rPr kumimoji="1" lang="en-US" altLang="ja-JP"/>
              <a:t>Body</a:t>
            </a:r>
          </a:p>
          <a:p>
            <a:pPr lvl="3"/>
            <a:r>
              <a:rPr kumimoji="1" lang="en-US" altLang="ja-JP"/>
              <a:t>Body</a:t>
            </a:r>
            <a:endParaRPr kumimoji="1" lang="ja-JP" altLang="en-US"/>
          </a:p>
        </p:txBody>
      </p:sp>
      <p:sp>
        <p:nvSpPr>
          <p:cNvPr id="7" name="テキスト プレースホルダー 9">
            <a:extLst>
              <a:ext uri="{FF2B5EF4-FFF2-40B4-BE49-F238E27FC236}">
                <a16:creationId xmlns:a16="http://schemas.microsoft.com/office/drawing/2014/main" id="{1FB5442B-D0A8-42BF-9947-EDDB4B207AF6}"/>
              </a:ext>
            </a:extLst>
          </p:cNvPr>
          <p:cNvSpPr>
            <a:spLocks noGrp="1"/>
          </p:cNvSpPr>
          <p:nvPr>
            <p:ph type="body" sz="quarter" idx="11" hasCustomPrompt="1"/>
          </p:nvPr>
        </p:nvSpPr>
        <p:spPr>
          <a:xfrm>
            <a:off x="517468" y="489775"/>
            <a:ext cx="8870879" cy="532450"/>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Key Message (20pt, Bold)</a:t>
            </a:r>
          </a:p>
          <a:p>
            <a:pPr lvl="0"/>
            <a:r>
              <a:rPr kumimoji="1" lang="en-US" altLang="ja-JP"/>
              <a:t># 2</a:t>
            </a:r>
            <a:r>
              <a:rPr kumimoji="1" lang="ja-JP" altLang="en-US"/>
              <a:t>行以内で簡潔に記述</a:t>
            </a:r>
          </a:p>
        </p:txBody>
      </p:sp>
      <p:sp>
        <p:nvSpPr>
          <p:cNvPr id="9" name="タイトル 10">
            <a:extLst>
              <a:ext uri="{FF2B5EF4-FFF2-40B4-BE49-F238E27FC236}">
                <a16:creationId xmlns:a16="http://schemas.microsoft.com/office/drawing/2014/main" id="{039D7730-C383-44E3-B20D-571DF1CE9BE9}"/>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18" baseline="0">
                <a:solidFill>
                  <a:schemeClr val="tx2"/>
                </a:solidFill>
                <a:latin typeface="EYInterstate" panose="02000503020000020004" pitchFamily="2" charset="0"/>
                <a:ea typeface="Meiryo UI" panose="020B0604030504040204" pitchFamily="50" charset="-128"/>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en-US" altLang="ja-JP"/>
              <a:t>Title (12pt)</a:t>
            </a:r>
            <a:endParaRPr kumimoji="1" lang="ja-JP" altLang="en-US"/>
          </a:p>
        </p:txBody>
      </p:sp>
    </p:spTree>
    <p:extLst>
      <p:ext uri="{BB962C8B-B14F-4D97-AF65-F5344CB8AC3E}">
        <p14:creationId xmlns:p14="http://schemas.microsoft.com/office/powerpoint/2010/main" val="3572791046"/>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KeyMessage/Body/Citation">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7A9EF869-99B1-48AB-ACB4-48F3BCC091D0}"/>
              </a:ext>
            </a:extLst>
          </p:cNvPr>
          <p:cNvSpPr>
            <a:spLocks noGrp="1"/>
          </p:cNvSpPr>
          <p:nvPr>
            <p:ph type="body" sz="quarter" idx="15" hasCustomPrompt="1"/>
          </p:nvPr>
        </p:nvSpPr>
        <p:spPr>
          <a:xfrm>
            <a:off x="517468" y="1436969"/>
            <a:ext cx="8870879" cy="4702546"/>
          </a:xfrm>
          <a:prstGeom prst="rect">
            <a:avLst/>
          </a:prstGeom>
        </p:spPr>
        <p:txBody>
          <a:bodyPr lIns="0" tIns="0" rIns="0" bIns="0"/>
          <a:lstStyle>
            <a:lvl1pPr marL="163260"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270" spc="18" baseline="0">
                <a:solidFill>
                  <a:schemeClr val="tx2"/>
                </a:solidFill>
                <a:latin typeface="EYInterstate" panose="02000503020000020004" pitchFamily="2" charset="0"/>
                <a:ea typeface="Meiryo UI" panose="020B0604030504040204" pitchFamily="50" charset="-128"/>
              </a:defRPr>
            </a:lvl1pPr>
            <a:lvl2pPr marL="489553"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088" spc="18" baseline="0">
                <a:solidFill>
                  <a:schemeClr val="tx2"/>
                </a:solidFill>
                <a:latin typeface="EYInterstate" panose="02000503020000020004" pitchFamily="2" charset="0"/>
                <a:ea typeface="Meiryo UI" panose="020B0604030504040204" pitchFamily="50" charset="-128"/>
              </a:defRPr>
            </a:lvl2pPr>
            <a:lvl3pPr marL="816300" marR="0" indent="-163260" algn="just" defTabSz="81928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defRPr sz="1088" spc="18" baseline="0">
                <a:solidFill>
                  <a:schemeClr val="tx2"/>
                </a:solidFill>
              </a:defRPr>
            </a:lvl3pPr>
            <a:lvl4pPr marL="1142820" marR="0" indent="-163260" algn="just" defTabSz="94605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tab pos="977667" algn="l"/>
              </a:tabLst>
              <a:defRPr sz="1088" spc="18" baseline="0">
                <a:solidFill>
                  <a:schemeClr val="tx2"/>
                </a:solidFill>
              </a:defRPr>
            </a:lvl4pPr>
            <a:lvl5pPr marL="1786870" indent="-159825">
              <a:buClr>
                <a:schemeClr val="accent1"/>
              </a:buClr>
              <a:buSzPct val="100000"/>
              <a:buFont typeface="EYInterstate" panose="02000503020000020004" pitchFamily="2" charset="0"/>
              <a:buChar char="•"/>
              <a:defRPr sz="1088"/>
            </a:lvl5pPr>
            <a:lvl7pPr marL="2838155" indent="0">
              <a:buNone/>
              <a:defRPr/>
            </a:lvl7pPr>
          </a:lstStyle>
          <a:p>
            <a:pPr lvl="0"/>
            <a:r>
              <a:rPr kumimoji="1" lang="en-US" altLang="ja-JP" sz="1270"/>
              <a:t>Body (&gt;14pt)</a:t>
            </a:r>
          </a:p>
          <a:p>
            <a:pPr lvl="1"/>
            <a:r>
              <a:rPr kumimoji="1" lang="en-US" altLang="ja-JP"/>
              <a:t>Body (&gt;12pt)</a:t>
            </a:r>
          </a:p>
          <a:p>
            <a:pPr lvl="1"/>
            <a:r>
              <a:rPr kumimoji="1" lang="en-US" altLang="ja-JP"/>
              <a:t>Body</a:t>
            </a:r>
          </a:p>
          <a:p>
            <a:pPr lvl="2"/>
            <a:r>
              <a:rPr kumimoji="1" lang="en-US" altLang="ja-JP"/>
              <a:t>Body</a:t>
            </a:r>
          </a:p>
          <a:p>
            <a:pPr lvl="2"/>
            <a:r>
              <a:rPr kumimoji="1" lang="en-US" altLang="ja-JP"/>
              <a:t>Body</a:t>
            </a:r>
          </a:p>
          <a:p>
            <a:pPr lvl="3"/>
            <a:r>
              <a:rPr kumimoji="1" lang="en-US" altLang="ja-JP"/>
              <a:t>Body</a:t>
            </a:r>
          </a:p>
          <a:p>
            <a:pPr lvl="3"/>
            <a:r>
              <a:rPr kumimoji="1" lang="en-US" altLang="ja-JP"/>
              <a:t>Body</a:t>
            </a:r>
            <a:endParaRPr kumimoji="1" lang="ja-JP" altLang="en-US"/>
          </a:p>
        </p:txBody>
      </p:sp>
      <p:sp>
        <p:nvSpPr>
          <p:cNvPr id="6" name="テキスト プレースホルダー 9">
            <a:extLst>
              <a:ext uri="{FF2B5EF4-FFF2-40B4-BE49-F238E27FC236}">
                <a16:creationId xmlns:a16="http://schemas.microsoft.com/office/drawing/2014/main" id="{FE349C89-207B-4C1A-9889-1FF7B485C814}"/>
              </a:ext>
            </a:extLst>
          </p:cNvPr>
          <p:cNvSpPr>
            <a:spLocks noGrp="1"/>
          </p:cNvSpPr>
          <p:nvPr>
            <p:ph type="body" sz="quarter" idx="11" hasCustomPrompt="1"/>
          </p:nvPr>
        </p:nvSpPr>
        <p:spPr>
          <a:xfrm>
            <a:off x="517468" y="489775"/>
            <a:ext cx="8870879" cy="522807"/>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Key Message (20pt, Bold)</a:t>
            </a:r>
          </a:p>
          <a:p>
            <a:pPr lvl="0"/>
            <a:r>
              <a:rPr kumimoji="1" lang="en-US" altLang="ja-JP"/>
              <a:t># 2</a:t>
            </a:r>
            <a:r>
              <a:rPr kumimoji="1" lang="ja-JP" altLang="en-US"/>
              <a:t>行以内で簡潔に記述</a:t>
            </a:r>
          </a:p>
        </p:txBody>
      </p:sp>
      <p:sp>
        <p:nvSpPr>
          <p:cNvPr id="10" name="テキスト プレースホルダー 9">
            <a:extLst>
              <a:ext uri="{FF2B5EF4-FFF2-40B4-BE49-F238E27FC236}">
                <a16:creationId xmlns:a16="http://schemas.microsoft.com/office/drawing/2014/main" id="{299A3866-E5D9-41E4-B099-165E9977B7BE}"/>
              </a:ext>
            </a:extLst>
          </p:cNvPr>
          <p:cNvSpPr>
            <a:spLocks noGrp="1"/>
          </p:cNvSpPr>
          <p:nvPr>
            <p:ph type="body" sz="quarter" idx="12" hasCustomPrompt="1"/>
          </p:nvPr>
        </p:nvSpPr>
        <p:spPr>
          <a:xfrm>
            <a:off x="517468" y="6151034"/>
            <a:ext cx="8870879" cy="217418"/>
          </a:xfrm>
          <a:prstGeom prst="rect">
            <a:avLst/>
          </a:prstGeom>
        </p:spPr>
        <p:txBody>
          <a:bodyPr lIns="0" tIns="0" rIns="0" bIns="0" anchor="b"/>
          <a:lstStyle>
            <a:lvl1pPr marL="0" indent="0">
              <a:spcBef>
                <a:spcPts val="0"/>
              </a:spcBef>
              <a:buNone/>
              <a:defRPr sz="816" b="0"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Citation</a:t>
            </a:r>
            <a:r>
              <a:rPr kumimoji="1" lang="ja-JP" altLang="en-US"/>
              <a:t> </a:t>
            </a:r>
            <a:r>
              <a:rPr kumimoji="1" lang="en-US" altLang="ja-JP"/>
              <a:t>(9pt)</a:t>
            </a:r>
            <a:endParaRPr kumimoji="1" lang="ja-JP" altLang="en-US"/>
          </a:p>
        </p:txBody>
      </p:sp>
      <p:sp>
        <p:nvSpPr>
          <p:cNvPr id="11" name="タイトル 10">
            <a:extLst>
              <a:ext uri="{FF2B5EF4-FFF2-40B4-BE49-F238E27FC236}">
                <a16:creationId xmlns:a16="http://schemas.microsoft.com/office/drawing/2014/main" id="{723171D5-6A6B-4B8D-8081-35AC2A1DC472}"/>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18" baseline="0">
                <a:solidFill>
                  <a:schemeClr val="tx2"/>
                </a:solidFill>
                <a:latin typeface="EYInterstate" panose="02000503020000020004" pitchFamily="2" charset="0"/>
                <a:ea typeface="Meiryo UI" panose="020B0604030504040204" pitchFamily="50" charset="-128"/>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en-US" altLang="ja-JP"/>
              <a:t>Title (12pt)</a:t>
            </a:r>
            <a:endParaRPr kumimoji="1" lang="ja-JP" altLang="en-US"/>
          </a:p>
        </p:txBody>
      </p:sp>
    </p:spTree>
    <p:extLst>
      <p:ext uri="{BB962C8B-B14F-4D97-AF65-F5344CB8AC3E}">
        <p14:creationId xmlns:p14="http://schemas.microsoft.com/office/powerpoint/2010/main" val="1834071469"/>
      </p:ext>
    </p:extLst>
  </p:cSld>
  <p:clrMapOvr>
    <a:masterClrMapping/>
  </p:clrMapOvr>
  <p:extLst>
    <p:ext uri="{DCECCB84-F9BA-43D5-87BE-67443E8EF086}">
      <p15:sldGuideLst xmlns:p15="http://schemas.microsoft.com/office/powerpoint/2012/main">
        <p15:guide id="5" pos="3368">
          <p15:clr>
            <a:srgbClr val="F26B43"/>
          </p15:clr>
        </p15:guide>
        <p15:guide id="6" pos="4321">
          <p15:clr>
            <a:srgbClr val="F26B43"/>
          </p15:clr>
        </p15:guide>
        <p15:guide id="7" pos="4502">
          <p15:clr>
            <a:srgbClr val="F26B43"/>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KeyMessage/Body(2)">
    <p:spTree>
      <p:nvGrpSpPr>
        <p:cNvPr id="1" name=""/>
        <p:cNvGrpSpPr/>
        <p:nvPr/>
      </p:nvGrpSpPr>
      <p:grpSpPr>
        <a:xfrm>
          <a:off x="0" y="0"/>
          <a:ext cx="0" cy="0"/>
          <a:chOff x="0" y="0"/>
          <a:chExt cx="0" cy="0"/>
        </a:xfrm>
      </p:grpSpPr>
      <p:sp>
        <p:nvSpPr>
          <p:cNvPr id="7" name="テキスト プレースホルダー 2">
            <a:extLst>
              <a:ext uri="{FF2B5EF4-FFF2-40B4-BE49-F238E27FC236}">
                <a16:creationId xmlns:a16="http://schemas.microsoft.com/office/drawing/2014/main" id="{7DBBE447-5499-48D1-B24B-E21AB9B75568}"/>
              </a:ext>
            </a:extLst>
          </p:cNvPr>
          <p:cNvSpPr>
            <a:spLocks noGrp="1"/>
          </p:cNvSpPr>
          <p:nvPr>
            <p:ph type="body" sz="quarter" idx="15" hasCustomPrompt="1"/>
          </p:nvPr>
        </p:nvSpPr>
        <p:spPr>
          <a:xfrm>
            <a:off x="517468" y="1436964"/>
            <a:ext cx="4285368" cy="4931262"/>
          </a:xfrm>
          <a:prstGeom prst="rect">
            <a:avLst/>
          </a:prstGeom>
        </p:spPr>
        <p:txBody>
          <a:bodyPr lIns="0" tIns="0" rIns="0" bIns="0"/>
          <a:lstStyle>
            <a:lvl1pPr marL="163260"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270" spc="18" baseline="0">
                <a:solidFill>
                  <a:schemeClr val="tx2"/>
                </a:solidFill>
                <a:latin typeface="EYInterstate" panose="02000503020000020004" pitchFamily="2" charset="0"/>
                <a:ea typeface="Meiryo UI" panose="020B0604030504040204" pitchFamily="50" charset="-128"/>
              </a:defRPr>
            </a:lvl1pPr>
            <a:lvl2pPr marL="489553" indent="-163260" algn="just" fontAlgn="auto">
              <a:lnSpc>
                <a:spcPct val="100000"/>
              </a:lnSpc>
              <a:spcBef>
                <a:spcPts val="0"/>
              </a:spcBef>
              <a:spcAft>
                <a:spcPts val="544"/>
              </a:spcAft>
              <a:buClr>
                <a:schemeClr val="accent1"/>
              </a:buClr>
              <a:buSzPct val="100000"/>
              <a:buFont typeface="EYInterstate" panose="02000503020000020004" pitchFamily="2" charset="0"/>
              <a:buChar char="•"/>
              <a:defRPr sz="1088" spc="18" baseline="0">
                <a:solidFill>
                  <a:schemeClr val="tx2"/>
                </a:solidFill>
                <a:latin typeface="EYInterstate" panose="02000503020000020004" pitchFamily="2" charset="0"/>
                <a:ea typeface="Meiryo UI" panose="020B0604030504040204" pitchFamily="50" charset="-128"/>
              </a:defRPr>
            </a:lvl2pPr>
            <a:lvl3pPr marL="816300" marR="0" indent="-163260" algn="just" defTabSz="81928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defRPr sz="1088" spc="18" baseline="0">
                <a:solidFill>
                  <a:schemeClr val="tx2"/>
                </a:solidFill>
                <a:latin typeface="EYInterstate" panose="02000503020000020004" pitchFamily="2" charset="0"/>
                <a:ea typeface="Meiryo UI" panose="020B0604030504040204" pitchFamily="50" charset="-128"/>
              </a:defRPr>
            </a:lvl3pPr>
            <a:lvl4pPr marL="1142820" marR="0" indent="-163260" algn="just" defTabSz="94605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tab pos="977667" algn="l"/>
              </a:tabLst>
              <a:defRPr sz="1088" spc="18" baseline="0">
                <a:solidFill>
                  <a:schemeClr val="tx2"/>
                </a:solidFill>
                <a:latin typeface="EYInterstate" panose="02000503020000020004" pitchFamily="2" charset="0"/>
                <a:ea typeface="Meiryo UI" panose="020B0604030504040204" pitchFamily="50" charset="-128"/>
              </a:defRPr>
            </a:lvl4pPr>
            <a:lvl5pPr marL="1786870" indent="-159825" fontAlgn="auto">
              <a:buClr>
                <a:schemeClr val="accent1"/>
              </a:buClr>
              <a:buSzPct val="100000"/>
              <a:buFont typeface="EYInterstate" panose="02000503020000020004" pitchFamily="2" charset="0"/>
              <a:buChar char="•"/>
              <a:defRPr sz="1088" spc="18" baseline="0">
                <a:solidFill>
                  <a:schemeClr val="tx2"/>
                </a:solidFill>
              </a:defRPr>
            </a:lvl5pPr>
            <a:lvl7pPr marL="2838155" indent="0">
              <a:buNone/>
              <a:defRPr/>
            </a:lvl7pPr>
          </a:lstStyle>
          <a:p>
            <a:pPr lvl="0"/>
            <a:r>
              <a:rPr kumimoji="1" lang="en-US" altLang="ja-JP" sz="1270"/>
              <a:t>Body (&gt;14pt)</a:t>
            </a:r>
          </a:p>
          <a:p>
            <a:pPr lvl="1"/>
            <a:r>
              <a:rPr kumimoji="1" lang="en-US" altLang="ja-JP"/>
              <a:t>Body (&gt;12pt)</a:t>
            </a:r>
          </a:p>
          <a:p>
            <a:pPr lvl="1"/>
            <a:r>
              <a:rPr kumimoji="1" lang="en-US" altLang="ja-JP"/>
              <a:t>Body</a:t>
            </a:r>
          </a:p>
          <a:p>
            <a:pPr lvl="2"/>
            <a:r>
              <a:rPr kumimoji="1" lang="en-US" altLang="ja-JP"/>
              <a:t>Body</a:t>
            </a:r>
          </a:p>
          <a:p>
            <a:pPr lvl="2"/>
            <a:r>
              <a:rPr kumimoji="1" lang="en-US" altLang="ja-JP"/>
              <a:t>Body</a:t>
            </a:r>
          </a:p>
          <a:p>
            <a:pPr lvl="3"/>
            <a:r>
              <a:rPr kumimoji="1" lang="en-US" altLang="ja-JP"/>
              <a:t>Body</a:t>
            </a:r>
          </a:p>
          <a:p>
            <a:pPr lvl="3"/>
            <a:r>
              <a:rPr kumimoji="1" lang="en-US" altLang="ja-JP"/>
              <a:t>Body</a:t>
            </a:r>
            <a:endParaRPr kumimoji="1" lang="ja-JP" altLang="en-US"/>
          </a:p>
        </p:txBody>
      </p:sp>
      <p:sp>
        <p:nvSpPr>
          <p:cNvPr id="10" name="テキスト プレースホルダー 2">
            <a:extLst>
              <a:ext uri="{FF2B5EF4-FFF2-40B4-BE49-F238E27FC236}">
                <a16:creationId xmlns:a16="http://schemas.microsoft.com/office/drawing/2014/main" id="{7C3C2B7E-C9F3-46EA-81B9-91BEAD767166}"/>
              </a:ext>
            </a:extLst>
          </p:cNvPr>
          <p:cNvSpPr>
            <a:spLocks noGrp="1"/>
          </p:cNvSpPr>
          <p:nvPr>
            <p:ph type="body" sz="quarter" idx="16" hasCustomPrompt="1"/>
          </p:nvPr>
        </p:nvSpPr>
        <p:spPr>
          <a:xfrm>
            <a:off x="5102979" y="1436969"/>
            <a:ext cx="4285368" cy="4931483"/>
          </a:xfrm>
          <a:prstGeom prst="rect">
            <a:avLst/>
          </a:prstGeom>
        </p:spPr>
        <p:txBody>
          <a:bodyPr lIns="0" tIns="0" rIns="0" bIns="0"/>
          <a:lstStyle>
            <a:lvl1pPr marL="163260" indent="-163260" algn="just" fontAlgn="auto">
              <a:lnSpc>
                <a:spcPct val="114000"/>
              </a:lnSpc>
              <a:spcBef>
                <a:spcPts val="0"/>
              </a:spcBef>
              <a:spcAft>
                <a:spcPts val="544"/>
              </a:spcAft>
              <a:buClr>
                <a:schemeClr val="accent1"/>
              </a:buClr>
              <a:buSzPct val="100000"/>
              <a:buFont typeface="EYInterstate" panose="02000503020000020004" pitchFamily="2" charset="0"/>
              <a:buChar char="•"/>
              <a:defRPr sz="1270" spc="18" baseline="0">
                <a:solidFill>
                  <a:schemeClr val="tx2"/>
                </a:solidFill>
                <a:latin typeface="EYInterstate" panose="02000503020000020004" pitchFamily="2" charset="0"/>
                <a:ea typeface="Meiryo UI" panose="020B0604030504040204" pitchFamily="50" charset="-128"/>
              </a:defRPr>
            </a:lvl1pPr>
            <a:lvl2pPr marL="489553" indent="-163260" algn="just" fontAlgn="auto">
              <a:lnSpc>
                <a:spcPct val="114000"/>
              </a:lnSpc>
              <a:spcBef>
                <a:spcPts val="0"/>
              </a:spcBef>
              <a:spcAft>
                <a:spcPts val="544"/>
              </a:spcAft>
              <a:buClr>
                <a:schemeClr val="accent1"/>
              </a:buClr>
              <a:buSzPct val="100000"/>
              <a:buFont typeface="EYInterstate" panose="02000503020000020004" pitchFamily="2" charset="0"/>
              <a:buChar char="•"/>
              <a:defRPr sz="1088" spc="18" baseline="0">
                <a:solidFill>
                  <a:schemeClr val="tx2"/>
                </a:solidFill>
                <a:latin typeface="EYInterstate" panose="02000503020000020004" pitchFamily="2" charset="0"/>
                <a:ea typeface="Meiryo UI" panose="020B0604030504040204" pitchFamily="50" charset="-128"/>
              </a:defRPr>
            </a:lvl2pPr>
            <a:lvl3pPr marL="816300" marR="0" indent="-163260" algn="just" defTabSz="819282" rtl="0" eaLnBrk="1" fontAlgn="auto" latinLnBrk="0" hangingPunct="1">
              <a:lnSpc>
                <a:spcPct val="114000"/>
              </a:lnSpc>
              <a:spcBef>
                <a:spcPts val="0"/>
              </a:spcBef>
              <a:spcAft>
                <a:spcPts val="544"/>
              </a:spcAft>
              <a:buClr>
                <a:schemeClr val="accent1"/>
              </a:buClr>
              <a:buSzPct val="100000"/>
              <a:buFont typeface="EYInterstate" panose="02000503020000020004" pitchFamily="2" charset="0"/>
              <a:buChar char="•"/>
              <a:tabLst/>
              <a:defRPr sz="1088" spc="18" baseline="0">
                <a:solidFill>
                  <a:schemeClr val="tx2"/>
                </a:solidFill>
                <a:latin typeface="EYInterstate" panose="02000503020000020004" pitchFamily="2" charset="0"/>
                <a:ea typeface="Meiryo UI" panose="020B0604030504040204" pitchFamily="50" charset="-128"/>
              </a:defRPr>
            </a:lvl3pPr>
            <a:lvl4pPr marL="1142820" marR="0" indent="-163260" algn="just" defTabSz="946052" rtl="0" eaLnBrk="1" fontAlgn="auto" latinLnBrk="0" hangingPunct="1">
              <a:lnSpc>
                <a:spcPct val="100000"/>
              </a:lnSpc>
              <a:spcBef>
                <a:spcPts val="0"/>
              </a:spcBef>
              <a:spcAft>
                <a:spcPts val="544"/>
              </a:spcAft>
              <a:buClr>
                <a:schemeClr val="accent1"/>
              </a:buClr>
              <a:buSzPct val="100000"/>
              <a:buFont typeface="EYInterstate" panose="02000503020000020004" pitchFamily="2" charset="0"/>
              <a:buChar char="•"/>
              <a:tabLst>
                <a:tab pos="977667" algn="l"/>
              </a:tabLst>
              <a:defRPr sz="1088" spc="18" baseline="0">
                <a:solidFill>
                  <a:schemeClr val="tx2"/>
                </a:solidFill>
                <a:latin typeface="EYInterstate" panose="02000503020000020004" pitchFamily="2" charset="0"/>
                <a:ea typeface="Meiryo UI" panose="020B0604030504040204" pitchFamily="50" charset="-128"/>
              </a:defRPr>
            </a:lvl4pPr>
            <a:lvl5pPr marL="1786870" indent="-159825" fontAlgn="auto">
              <a:buClr>
                <a:schemeClr val="accent1"/>
              </a:buClr>
              <a:buSzPct val="100000"/>
              <a:buFont typeface="EYInterstate" panose="02000503020000020004" pitchFamily="2" charset="0"/>
              <a:buChar char="•"/>
              <a:defRPr sz="1088" spc="18" baseline="0">
                <a:solidFill>
                  <a:schemeClr val="tx2"/>
                </a:solidFill>
              </a:defRPr>
            </a:lvl5pPr>
            <a:lvl7pPr marL="2838155" indent="0">
              <a:buNone/>
              <a:defRPr/>
            </a:lvl7pPr>
          </a:lstStyle>
          <a:p>
            <a:pPr lvl="0"/>
            <a:r>
              <a:rPr kumimoji="1" lang="en-US" altLang="ja-JP" sz="1270"/>
              <a:t>Body (&gt;14pt)</a:t>
            </a:r>
          </a:p>
          <a:p>
            <a:pPr lvl="1"/>
            <a:r>
              <a:rPr kumimoji="1" lang="en-US" altLang="ja-JP"/>
              <a:t>Body (&gt;12pt)</a:t>
            </a:r>
          </a:p>
          <a:p>
            <a:pPr lvl="1"/>
            <a:r>
              <a:rPr kumimoji="1" lang="en-US" altLang="ja-JP"/>
              <a:t>Body</a:t>
            </a:r>
          </a:p>
          <a:p>
            <a:pPr lvl="2"/>
            <a:r>
              <a:rPr kumimoji="1" lang="en-US" altLang="ja-JP"/>
              <a:t>Body</a:t>
            </a:r>
          </a:p>
          <a:p>
            <a:pPr lvl="2"/>
            <a:r>
              <a:rPr kumimoji="1" lang="en-US" altLang="ja-JP"/>
              <a:t>Body</a:t>
            </a:r>
          </a:p>
          <a:p>
            <a:pPr lvl="3"/>
            <a:r>
              <a:rPr kumimoji="1" lang="en-US" altLang="ja-JP"/>
              <a:t>Body</a:t>
            </a:r>
          </a:p>
          <a:p>
            <a:pPr lvl="3"/>
            <a:r>
              <a:rPr kumimoji="1" lang="en-US" altLang="ja-JP"/>
              <a:t>Body</a:t>
            </a:r>
            <a:endParaRPr kumimoji="1" lang="ja-JP" altLang="en-US"/>
          </a:p>
        </p:txBody>
      </p:sp>
      <p:sp>
        <p:nvSpPr>
          <p:cNvPr id="9" name="テキスト プレースホルダー 9">
            <a:extLst>
              <a:ext uri="{FF2B5EF4-FFF2-40B4-BE49-F238E27FC236}">
                <a16:creationId xmlns:a16="http://schemas.microsoft.com/office/drawing/2014/main" id="{3AB1A058-BC5A-487E-8047-89AC481A111E}"/>
              </a:ext>
            </a:extLst>
          </p:cNvPr>
          <p:cNvSpPr>
            <a:spLocks noGrp="1"/>
          </p:cNvSpPr>
          <p:nvPr>
            <p:ph type="body" sz="quarter" idx="11" hasCustomPrompt="1"/>
          </p:nvPr>
        </p:nvSpPr>
        <p:spPr>
          <a:xfrm>
            <a:off x="517468" y="489775"/>
            <a:ext cx="8870879" cy="522807"/>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18" baseline="0">
                <a:solidFill>
                  <a:schemeClr val="tx2"/>
                </a:solidFill>
                <a:latin typeface="EYInterstate" panose="02000503020000020004" pitchFamily="2" charset="0"/>
                <a:ea typeface="Meiryo UI" panose="020B0604030504040204" pitchFamily="50" charset="-128"/>
              </a:defRPr>
            </a:lvl1pPr>
          </a:lstStyle>
          <a:p>
            <a:pPr lvl="0"/>
            <a:r>
              <a:rPr kumimoji="1" lang="en-US" altLang="ja-JP"/>
              <a:t>Key Message (20pt, Bold)</a:t>
            </a:r>
          </a:p>
          <a:p>
            <a:pPr lvl="0"/>
            <a:r>
              <a:rPr kumimoji="1" lang="en-US" altLang="ja-JP"/>
              <a:t># 2</a:t>
            </a:r>
            <a:r>
              <a:rPr kumimoji="1" lang="ja-JP" altLang="en-US"/>
              <a:t>行以内で簡潔に記述</a:t>
            </a:r>
          </a:p>
        </p:txBody>
      </p:sp>
      <p:sp>
        <p:nvSpPr>
          <p:cNvPr id="11" name="タイトル 10">
            <a:extLst>
              <a:ext uri="{FF2B5EF4-FFF2-40B4-BE49-F238E27FC236}">
                <a16:creationId xmlns:a16="http://schemas.microsoft.com/office/drawing/2014/main" id="{6DE9DBF8-3270-4DFF-A140-D5678C6A9E27}"/>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18" baseline="0">
                <a:solidFill>
                  <a:schemeClr val="tx2"/>
                </a:solidFill>
                <a:latin typeface="EYInterstate" panose="02000503020000020004" pitchFamily="2" charset="0"/>
                <a:ea typeface="Meiryo UI" panose="020B0604030504040204" pitchFamily="50" charset="-128"/>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en-US" altLang="ja-JP"/>
              <a:t>Title (12pt)</a:t>
            </a:r>
            <a:endParaRPr kumimoji="1" lang="ja-JP" altLang="en-US"/>
          </a:p>
        </p:txBody>
      </p:sp>
    </p:spTree>
    <p:extLst>
      <p:ext uri="{BB962C8B-B14F-4D97-AF65-F5344CB8AC3E}">
        <p14:creationId xmlns:p14="http://schemas.microsoft.com/office/powerpoint/2010/main" val="1683868324"/>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Title/KeyMessage/Body/Citation">
    <p:spTree>
      <p:nvGrpSpPr>
        <p:cNvPr id="1" name=""/>
        <p:cNvGrpSpPr/>
        <p:nvPr/>
      </p:nvGrpSpPr>
      <p:grpSpPr>
        <a:xfrm>
          <a:off x="0" y="0"/>
          <a:ext cx="0" cy="0"/>
          <a:chOff x="0" y="0"/>
          <a:chExt cx="0" cy="0"/>
        </a:xfrm>
      </p:grpSpPr>
      <p:sp>
        <p:nvSpPr>
          <p:cNvPr id="7" name="テキスト プレースホルダー 9">
            <a:extLst>
              <a:ext uri="{FF2B5EF4-FFF2-40B4-BE49-F238E27FC236}">
                <a16:creationId xmlns:a16="http://schemas.microsoft.com/office/drawing/2014/main" id="{1FB5442B-D0A8-42BF-9947-EDDB4B207AF6}"/>
              </a:ext>
            </a:extLst>
          </p:cNvPr>
          <p:cNvSpPr>
            <a:spLocks noGrp="1"/>
          </p:cNvSpPr>
          <p:nvPr>
            <p:ph type="body" sz="quarter" idx="11" hasCustomPrompt="1"/>
          </p:nvPr>
        </p:nvSpPr>
        <p:spPr>
          <a:xfrm>
            <a:off x="517468" y="489775"/>
            <a:ext cx="8870879" cy="532450"/>
          </a:xfrm>
          <a:prstGeom prst="rect">
            <a:avLst/>
          </a:prstGeom>
          <a:ln>
            <a:noFill/>
          </a:ln>
        </p:spPr>
        <p:txBody>
          <a:bodyPr lIns="0" tIns="0" rIns="0" bIns="0" anchor="t"/>
          <a:lstStyle>
            <a:lvl1pPr marL="0" indent="0" algn="just">
              <a:lnSpc>
                <a:spcPct val="100000"/>
              </a:lnSpc>
              <a:spcBef>
                <a:spcPts val="0"/>
              </a:spcBef>
              <a:buClr>
                <a:schemeClr val="accent1"/>
              </a:buClr>
              <a:buSzPct val="71000"/>
              <a:buFontTx/>
              <a:buNone/>
              <a:defRPr sz="1814" b="1" spc="0" baseline="0">
                <a:solidFill>
                  <a:schemeClr val="tx1"/>
                </a:solidFill>
                <a:latin typeface="+mn-lt"/>
                <a:ea typeface="+mn-ea"/>
              </a:defRPr>
            </a:lvl1pPr>
          </a:lstStyle>
          <a:p>
            <a:pPr lvl="0"/>
            <a:r>
              <a:rPr kumimoji="1" lang="ja-JP" altLang="en-US"/>
              <a:t>キーメッセージ（</a:t>
            </a:r>
            <a:r>
              <a:rPr kumimoji="1" lang="en-US" altLang="ja-JP"/>
              <a:t>20pt, Bold</a:t>
            </a:r>
            <a:r>
              <a:rPr kumimoji="1" lang="ja-JP" altLang="en-US"/>
              <a:t>）</a:t>
            </a:r>
            <a:endParaRPr kumimoji="1" lang="en-US" altLang="ja-JP"/>
          </a:p>
          <a:p>
            <a:pPr lvl="0"/>
            <a:r>
              <a:rPr kumimoji="1" lang="en-US" altLang="ja-JP"/>
              <a:t>2</a:t>
            </a:r>
            <a:r>
              <a:rPr kumimoji="1" lang="ja-JP" altLang="en-US"/>
              <a:t>行以内で簡潔に記述</a:t>
            </a:r>
          </a:p>
        </p:txBody>
      </p:sp>
      <p:sp>
        <p:nvSpPr>
          <p:cNvPr id="9" name="タイトル 10">
            <a:extLst>
              <a:ext uri="{FF2B5EF4-FFF2-40B4-BE49-F238E27FC236}">
                <a16:creationId xmlns:a16="http://schemas.microsoft.com/office/drawing/2014/main" id="{039D7730-C383-44E3-B20D-571DF1CE9BE9}"/>
              </a:ext>
            </a:extLst>
          </p:cNvPr>
          <p:cNvSpPr>
            <a:spLocks noGrp="1"/>
          </p:cNvSpPr>
          <p:nvPr>
            <p:ph type="title" hasCustomPrompt="1"/>
          </p:nvPr>
        </p:nvSpPr>
        <p:spPr>
          <a:xfrm>
            <a:off x="517653" y="294942"/>
            <a:ext cx="8870694" cy="167418"/>
          </a:xfrm>
          <a:prstGeom prst="rect">
            <a:avLst/>
          </a:prstGeom>
          <a:noFill/>
        </p:spPr>
        <p:txBody>
          <a:bodyPr wrap="square" lIns="0" tIns="0" rIns="0" bIns="0">
            <a:spAutoFit/>
          </a:bodyPr>
          <a:lstStyle>
            <a:lvl1pPr marL="0" marR="0" indent="0" algn="l" defTabSz="946052" rtl="0" eaLnBrk="1" fontAlgn="auto" latinLnBrk="0" hangingPunct="1">
              <a:lnSpc>
                <a:spcPct val="100000"/>
              </a:lnSpc>
              <a:spcBef>
                <a:spcPct val="0"/>
              </a:spcBef>
              <a:spcAft>
                <a:spcPts val="0"/>
              </a:spcAft>
              <a:buClrTx/>
              <a:buSzTx/>
              <a:buFontTx/>
              <a:buNone/>
              <a:tabLst/>
              <a:defRPr sz="1088" b="0" kern="1200" spc="0" baseline="0">
                <a:solidFill>
                  <a:schemeClr val="tx1"/>
                </a:solidFill>
                <a:latin typeface="+mn-lt"/>
                <a:ea typeface="+mn-ea"/>
              </a:defRPr>
            </a:lvl1pPr>
          </a:lstStyle>
          <a:p>
            <a:pPr marL="0" marR="0" lvl="0" indent="0" algn="l" defTabSz="946052" rtl="0" eaLnBrk="1" fontAlgn="auto" latinLnBrk="0" hangingPunct="1">
              <a:lnSpc>
                <a:spcPct val="100000"/>
              </a:lnSpc>
              <a:spcBef>
                <a:spcPct val="0"/>
              </a:spcBef>
              <a:spcAft>
                <a:spcPts val="0"/>
              </a:spcAft>
              <a:buClrTx/>
              <a:buSzTx/>
              <a:buFontTx/>
              <a:buNone/>
              <a:tabLst/>
              <a:defRPr/>
            </a:pPr>
            <a:r>
              <a:rPr kumimoji="1" lang="ja-JP" altLang="en-US"/>
              <a:t>章タイトル（</a:t>
            </a:r>
            <a:r>
              <a:rPr kumimoji="1" lang="en-US" altLang="ja-JP"/>
              <a:t>12pt</a:t>
            </a:r>
            <a:r>
              <a:rPr kumimoji="1" lang="ja-JP" altLang="en-US"/>
              <a:t>）</a:t>
            </a:r>
          </a:p>
        </p:txBody>
      </p:sp>
      <p:sp>
        <p:nvSpPr>
          <p:cNvPr id="17" name="テキスト プレースホルダー 16">
            <a:extLst>
              <a:ext uri="{FF2B5EF4-FFF2-40B4-BE49-F238E27FC236}">
                <a16:creationId xmlns:a16="http://schemas.microsoft.com/office/drawing/2014/main" id="{0645EE0F-DCA4-4F69-A2E1-FF86A740B54F}"/>
              </a:ext>
            </a:extLst>
          </p:cNvPr>
          <p:cNvSpPr>
            <a:spLocks noGrp="1"/>
          </p:cNvSpPr>
          <p:nvPr>
            <p:ph type="body" sz="quarter" idx="12" hasCustomPrompt="1"/>
          </p:nvPr>
        </p:nvSpPr>
        <p:spPr>
          <a:xfrm>
            <a:off x="517653" y="1436969"/>
            <a:ext cx="8870694" cy="4636540"/>
          </a:xfrm>
          <a:prstGeom prst="rect">
            <a:avLst/>
          </a:prstGeom>
        </p:spPr>
        <p:txBody>
          <a:bodyPr lIns="0" tIns="0" rIns="0" bIns="0"/>
          <a:lstStyle>
            <a:lvl1pPr marL="163260" indent="-163260" algn="just">
              <a:lnSpc>
                <a:spcPct val="100000"/>
              </a:lnSpc>
              <a:spcBef>
                <a:spcPts val="0"/>
              </a:spcBef>
              <a:spcAft>
                <a:spcPts val="544"/>
              </a:spcAft>
              <a:buClr>
                <a:schemeClr val="accent1"/>
              </a:buClr>
              <a:buSzPct val="100000"/>
              <a:buFont typeface="Wingdings" panose="05000000000000000000" pitchFamily="2" charset="2"/>
              <a:buChar char="n"/>
              <a:defRPr sz="1270" b="0" spc="0" baseline="0">
                <a:solidFill>
                  <a:schemeClr val="tx1"/>
                </a:solidFill>
                <a:latin typeface="+mn-lt"/>
                <a:ea typeface="+mn-ea"/>
              </a:defRPr>
            </a:lvl1pPr>
            <a:lvl2pPr marL="326520" marR="0" indent="-163260" algn="just" defTabSz="946052" rtl="0" eaLnBrk="1" fontAlgn="auto" latinLnBrk="0" hangingPunct="1">
              <a:lnSpc>
                <a:spcPct val="100000"/>
              </a:lnSpc>
              <a:spcBef>
                <a:spcPts val="0"/>
              </a:spcBef>
              <a:spcAft>
                <a:spcPts val="544"/>
              </a:spcAft>
              <a:buClr>
                <a:schemeClr val="accent1"/>
              </a:buClr>
              <a:buSzPct val="100000"/>
              <a:buFont typeface="Wingdings" panose="05000000000000000000" pitchFamily="2" charset="2"/>
              <a:buChar char="n"/>
              <a:tabLst/>
              <a:defRPr sz="1270" b="0" spc="0" baseline="0">
                <a:solidFill>
                  <a:schemeClr val="tx1"/>
                </a:solidFill>
                <a:latin typeface="+mn-lt"/>
                <a:ea typeface="+mn-ea"/>
              </a:defRPr>
            </a:lvl2pPr>
            <a:lvl3pPr marL="489780" indent="-163260" algn="just">
              <a:lnSpc>
                <a:spcPct val="100000"/>
              </a:lnSpc>
              <a:spcBef>
                <a:spcPts val="0"/>
              </a:spcBef>
              <a:spcAft>
                <a:spcPts val="544"/>
              </a:spcAft>
              <a:buClr>
                <a:schemeClr val="accent1"/>
              </a:buClr>
              <a:buSzPct val="100000"/>
              <a:buFont typeface="Wingdings" panose="05000000000000000000" pitchFamily="2" charset="2"/>
              <a:buChar char="n"/>
              <a:defRPr sz="1270" b="0" spc="0" baseline="0">
                <a:solidFill>
                  <a:schemeClr val="tx1"/>
                </a:solidFill>
              </a:defRPr>
            </a:lvl3pPr>
            <a:lvl4pPr marL="1141811" indent="-165585">
              <a:lnSpc>
                <a:spcPct val="100000"/>
              </a:lnSpc>
              <a:spcBef>
                <a:spcPts val="0"/>
              </a:spcBef>
              <a:spcAft>
                <a:spcPts val="544"/>
              </a:spcAft>
              <a:buClr>
                <a:schemeClr val="accent1"/>
              </a:buClr>
              <a:buSzPct val="100000"/>
              <a:buFont typeface="EYInterstate" panose="02000503020000020004" pitchFamily="2" charset="0"/>
              <a:buChar char="•"/>
              <a:defRPr sz="1270" b="0" spc="0" baseline="0"/>
            </a:lvl4pPr>
            <a:lvl5pPr marL="1849400" indent="-366267">
              <a:buClr>
                <a:schemeClr val="accent1"/>
              </a:buClr>
              <a:buSzPct val="100000"/>
              <a:buFont typeface="EYInterstate" panose="02000503020000020004" pitchFamily="2" charset="0"/>
              <a:buChar char="•"/>
              <a:defRPr sz="1088" b="0" baseline="0"/>
            </a:lvl5pPr>
          </a:lstStyle>
          <a:p>
            <a:pPr lvl="0"/>
            <a:r>
              <a:rPr kumimoji="1" lang="ja-JP" altLang="en-US" sz="1270"/>
              <a:t>箇条書き　第</a:t>
            </a:r>
            <a:r>
              <a:rPr kumimoji="1" lang="en-US" altLang="ja-JP" sz="1270"/>
              <a:t>1</a:t>
            </a:r>
            <a:r>
              <a:rPr kumimoji="1" lang="ja-JP" altLang="en-US" sz="1270"/>
              <a:t>レベル（</a:t>
            </a:r>
            <a:r>
              <a:rPr kumimoji="1" lang="en-US" altLang="ja-JP" sz="1270"/>
              <a:t>14pt/</a:t>
            </a:r>
            <a:r>
              <a:rPr kumimoji="1" lang="ja-JP" altLang="en-US" sz="1270"/>
              <a:t>変更可）</a:t>
            </a:r>
            <a:endParaRPr kumimoji="1" lang="en-US" altLang="ja-JP" sz="1270"/>
          </a:p>
          <a:p>
            <a:pPr lvl="1"/>
            <a:r>
              <a:rPr kumimoji="1" lang="ja-JP" altLang="en-US" sz="1270"/>
              <a:t>箇条書き　第</a:t>
            </a:r>
            <a:r>
              <a:rPr kumimoji="1" lang="en-US" altLang="ja-JP" sz="1270"/>
              <a:t>2</a:t>
            </a:r>
            <a:r>
              <a:rPr kumimoji="1" lang="ja-JP" altLang="en-US" sz="1270"/>
              <a:t>レベル（</a:t>
            </a:r>
            <a:r>
              <a:rPr kumimoji="1" lang="en-US" altLang="ja-JP" sz="1270"/>
              <a:t>14pt/</a:t>
            </a:r>
            <a:r>
              <a:rPr kumimoji="1" lang="ja-JP" altLang="en-US" sz="1270"/>
              <a:t>変更可）</a:t>
            </a:r>
            <a:endParaRPr kumimoji="1" lang="en-US" altLang="ja-JP" sz="1270"/>
          </a:p>
          <a:p>
            <a:pPr lvl="2"/>
            <a:r>
              <a:rPr kumimoji="1" lang="ja-JP" altLang="en-US" sz="1270"/>
              <a:t>箇条書き　第</a:t>
            </a:r>
            <a:r>
              <a:rPr kumimoji="1" lang="en-US" altLang="ja-JP" sz="1270"/>
              <a:t>3</a:t>
            </a:r>
            <a:r>
              <a:rPr kumimoji="1" lang="ja-JP" altLang="en-US" sz="1270"/>
              <a:t>レベル（</a:t>
            </a:r>
            <a:r>
              <a:rPr kumimoji="1" lang="en-US" altLang="ja-JP" sz="1270"/>
              <a:t>14pt/</a:t>
            </a:r>
            <a:r>
              <a:rPr kumimoji="1" lang="ja-JP" altLang="en-US" sz="1270"/>
              <a:t>変更可）</a:t>
            </a:r>
            <a:endParaRPr kumimoji="1" lang="en-US" altLang="ja-JP"/>
          </a:p>
        </p:txBody>
      </p:sp>
      <p:sp>
        <p:nvSpPr>
          <p:cNvPr id="19" name="テキスト プレースホルダー 18">
            <a:extLst>
              <a:ext uri="{FF2B5EF4-FFF2-40B4-BE49-F238E27FC236}">
                <a16:creationId xmlns:a16="http://schemas.microsoft.com/office/drawing/2014/main" id="{19BA2BD0-9B5F-4140-A079-58A3C3DA6D3A}"/>
              </a:ext>
            </a:extLst>
          </p:cNvPr>
          <p:cNvSpPr>
            <a:spLocks noGrp="1"/>
          </p:cNvSpPr>
          <p:nvPr>
            <p:ph type="body" sz="quarter" idx="13" hasCustomPrompt="1"/>
          </p:nvPr>
        </p:nvSpPr>
        <p:spPr>
          <a:xfrm>
            <a:off x="517653" y="6097760"/>
            <a:ext cx="8870694" cy="261214"/>
          </a:xfrm>
          <a:prstGeom prst="rect">
            <a:avLst/>
          </a:prstGeom>
        </p:spPr>
        <p:txBody>
          <a:bodyPr lIns="0" tIns="0" rIns="0" bIns="0" anchor="b"/>
          <a:lstStyle>
            <a:lvl1pPr marL="0" indent="0" algn="just">
              <a:spcBef>
                <a:spcPts val="0"/>
              </a:spcBef>
              <a:buClr>
                <a:schemeClr val="accent1"/>
              </a:buClr>
              <a:buSzPct val="100000"/>
              <a:buFontTx/>
              <a:buNone/>
              <a:defRPr sz="816" spc="0" baseline="0">
                <a:solidFill>
                  <a:schemeClr val="tx1"/>
                </a:solidFill>
                <a:latin typeface="+mn-lt"/>
                <a:ea typeface="+mn-ea"/>
              </a:defRPr>
            </a:lvl1pPr>
          </a:lstStyle>
          <a:p>
            <a:pPr lvl="0"/>
            <a:r>
              <a:rPr kumimoji="1" lang="ja-JP" altLang="en-US"/>
              <a:t>注釈（</a:t>
            </a:r>
            <a:r>
              <a:rPr kumimoji="1" lang="en-US" altLang="ja-JP"/>
              <a:t>9pt</a:t>
            </a:r>
            <a:r>
              <a:rPr kumimoji="1" lang="ja-JP" altLang="en-US"/>
              <a:t>）</a:t>
            </a:r>
          </a:p>
        </p:txBody>
      </p:sp>
      <p:cxnSp>
        <p:nvCxnSpPr>
          <p:cNvPr id="2" name="直線コネクタ 1">
            <a:extLst>
              <a:ext uri="{FF2B5EF4-FFF2-40B4-BE49-F238E27FC236}">
                <a16:creationId xmlns:a16="http://schemas.microsoft.com/office/drawing/2014/main" id="{F1AED260-D17E-5B1D-C478-575C62581007}"/>
              </a:ext>
            </a:extLst>
          </p:cNvPr>
          <p:cNvCxnSpPr/>
          <p:nvPr userDrawn="1"/>
        </p:nvCxnSpPr>
        <p:spPr bwMode="auto">
          <a:xfrm>
            <a:off x="0" y="1142809"/>
            <a:ext cx="9904703" cy="0"/>
          </a:xfrm>
          <a:prstGeom prst="line">
            <a:avLst/>
          </a:prstGeom>
          <a:noFill/>
          <a:ln w="36195" cap="flat" cmpd="sng" algn="ctr">
            <a:solidFill>
              <a:schemeClr val="accent2"/>
            </a:solidFill>
            <a:prstDash val="solid"/>
            <a:round/>
            <a:headEnd type="none" w="med" len="med"/>
            <a:tailEnd type="none" w="med" len="med"/>
          </a:ln>
          <a:effectLst/>
        </p:spPr>
      </p:cxnSp>
      <p:sp>
        <p:nvSpPr>
          <p:cNvPr id="3" name="テキスト ボックス 2">
            <a:extLst>
              <a:ext uri="{FF2B5EF4-FFF2-40B4-BE49-F238E27FC236}">
                <a16:creationId xmlns:a16="http://schemas.microsoft.com/office/drawing/2014/main" id="{544A2B7C-3A24-ADA2-C354-E322A87138E1}"/>
              </a:ext>
            </a:extLst>
          </p:cNvPr>
          <p:cNvSpPr txBox="1"/>
          <p:nvPr userDrawn="1"/>
        </p:nvSpPr>
        <p:spPr bwMode="auto">
          <a:xfrm>
            <a:off x="-409081" y="6102750"/>
            <a:ext cx="224420" cy="125547"/>
          </a:xfrm>
          <a:prstGeom prst="rect">
            <a:avLst/>
          </a:prstGeom>
          <a:noFill/>
        </p:spPr>
        <p:txBody>
          <a:bodyPr wrap="none" lIns="0" tIns="0" rIns="0" bIns="0">
            <a:spAutoFit/>
          </a:bodyPr>
          <a:lstStyle/>
          <a:p>
            <a:pPr>
              <a:defRPr/>
            </a:pPr>
            <a:r>
              <a:rPr lang="en-US" altLang="ja-JP" sz="816" baseline="0">
                <a:solidFill>
                  <a:schemeClr val="tx1"/>
                </a:solidFill>
                <a:latin typeface="EYInterstate" panose="02000503020000020004" pitchFamily="2" charset="0"/>
                <a:ea typeface="Meiryo UI" panose="020B0604030504040204" pitchFamily="50" charset="-128"/>
              </a:rPr>
              <a:t>8.10</a:t>
            </a:r>
            <a:endParaRPr lang="ja-JP" altLang="en-US" sz="816" baseline="0">
              <a:solidFill>
                <a:schemeClr val="tx1"/>
              </a:solidFill>
              <a:latin typeface="EYInterstate" panose="02000503020000020004" pitchFamily="2" charset="0"/>
              <a:ea typeface="Meiryo UI" panose="020B0604030504040204" pitchFamily="50" charset="-128"/>
            </a:endParaRPr>
          </a:p>
        </p:txBody>
      </p:sp>
    </p:spTree>
    <p:extLst>
      <p:ext uri="{BB962C8B-B14F-4D97-AF65-F5344CB8AC3E}">
        <p14:creationId xmlns:p14="http://schemas.microsoft.com/office/powerpoint/2010/main" val="1704840908"/>
      </p:ext>
    </p:extLst>
  </p:cSld>
  <p:clrMapOvr>
    <a:masterClrMapping/>
  </p:clrMapOvr>
  <p:extLst>
    <p:ext uri="{DCECCB84-F9BA-43D5-87BE-67443E8EF086}">
      <p15:sldGuideLst xmlns:p15="http://schemas.microsoft.com/office/powerpoint/2012/main">
        <p15:guide id="1" orient="horz" pos="4219">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2" name="Title Placeholder 1">
            <a:extLst>
              <a:ext uri="{FF2B5EF4-FFF2-40B4-BE49-F238E27FC236}">
                <a16:creationId xmlns:a16="http://schemas.microsoft.com/office/drawing/2014/main" id="{A8E6150C-2F5C-01D6-6516-E2941A436063}"/>
              </a:ext>
            </a:extLst>
          </p:cNvPr>
          <p:cNvSpPr>
            <a:spLocks noGrp="1"/>
          </p:cNvSpPr>
          <p:nvPr>
            <p:ph type="title" hasCustomPrompt="1"/>
          </p:nvPr>
        </p:nvSpPr>
        <p:spPr>
          <a:xfrm>
            <a:off x="512291" y="242563"/>
            <a:ext cx="8883347" cy="166199"/>
          </a:xfrm>
          <a:prstGeom prst="rect">
            <a:avLst/>
          </a:prstGeom>
        </p:spPr>
        <p:txBody>
          <a:bodyPr vert="horz" wrap="square" lIns="0" tIns="0" rIns="0" bIns="0" rtlCol="0" anchor="t">
            <a:spAutoFit/>
          </a:bodyPr>
          <a:lstStyle/>
          <a:p>
            <a:r>
              <a:rPr lang="en-US"/>
              <a:t>Click to add title</a:t>
            </a:r>
          </a:p>
        </p:txBody>
      </p:sp>
      <p:sp>
        <p:nvSpPr>
          <p:cNvPr id="3" name="正方形/長方形 2">
            <a:extLst>
              <a:ext uri="{FF2B5EF4-FFF2-40B4-BE49-F238E27FC236}">
                <a16:creationId xmlns:a16="http://schemas.microsoft.com/office/drawing/2014/main" id="{BF9D2969-B7CD-223F-FC63-5241A8A5BA2E}"/>
              </a:ext>
            </a:extLst>
          </p:cNvPr>
          <p:cNvSpPr/>
          <p:nvPr userDrawn="1"/>
        </p:nvSpPr>
        <p:spPr>
          <a:xfrm>
            <a:off x="9144000" y="341508"/>
            <a:ext cx="762000" cy="157297"/>
          </a:xfrm>
          <a:prstGeom prst="rect">
            <a:avLst/>
          </a:prstGeom>
          <a:solidFill>
            <a:srgbClr val="002060"/>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900" b="1">
                <a:solidFill>
                  <a:schemeClr val="bg1"/>
                </a:solidFill>
                <a:latin typeface="Meiryo UI" panose="020B0604030504040204" pitchFamily="50" charset="-128"/>
                <a:ea typeface="Meiryo UI" panose="020B0604030504040204" pitchFamily="50" charset="-128"/>
              </a:rPr>
              <a:t>4</a:t>
            </a:r>
            <a:r>
              <a:rPr kumimoji="1" lang="ja-JP" altLang="en-US" sz="900" b="1">
                <a:solidFill>
                  <a:schemeClr val="bg1"/>
                </a:solidFill>
                <a:latin typeface="Meiryo UI" panose="020B0604030504040204" pitchFamily="50" charset="-128"/>
                <a:ea typeface="Meiryo UI" panose="020B0604030504040204" pitchFamily="50" charset="-128"/>
              </a:rPr>
              <a:t>次公募用</a:t>
            </a:r>
          </a:p>
        </p:txBody>
      </p:sp>
    </p:spTree>
    <p:extLst>
      <p:ext uri="{BB962C8B-B14F-4D97-AF65-F5344CB8AC3E}">
        <p14:creationId xmlns:p14="http://schemas.microsoft.com/office/powerpoint/2010/main" val="4066949229"/>
      </p:ext>
    </p:extLst>
  </p:cSld>
  <p:clrMapOvr>
    <a:masterClrMapping/>
  </p:clrMapOvr>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itle_1 (White)">
    <p:spTree>
      <p:nvGrpSpPr>
        <p:cNvPr id="1" name=""/>
        <p:cNvGrpSpPr/>
        <p:nvPr/>
      </p:nvGrpSpPr>
      <p:grpSpPr>
        <a:xfrm>
          <a:off x="0" y="0"/>
          <a:ext cx="0" cy="0"/>
          <a:chOff x="0" y="0"/>
          <a:chExt cx="0" cy="0"/>
        </a:xfrm>
      </p:grpSpPr>
      <p:sp>
        <p:nvSpPr>
          <p:cNvPr id="75" name="Freeform 6"/>
          <p:cNvSpPr>
            <a:spLocks/>
          </p:cNvSpPr>
          <p:nvPr/>
        </p:nvSpPr>
        <p:spPr bwMode="auto">
          <a:xfrm>
            <a:off x="517653" y="490348"/>
            <a:ext cx="4702233" cy="3036607"/>
          </a:xfrm>
          <a:custGeom>
            <a:avLst/>
            <a:gdLst>
              <a:gd name="T0" fmla="*/ 0 w 3128"/>
              <a:gd name="T1" fmla="*/ 552 h 2114"/>
              <a:gd name="T2" fmla="*/ 0 w 3128"/>
              <a:gd name="T3" fmla="*/ 2114 h 2114"/>
              <a:gd name="T4" fmla="*/ 3128 w 3128"/>
              <a:gd name="T5" fmla="*/ 2114 h 2114"/>
              <a:gd name="T6" fmla="*/ 3128 w 3128"/>
              <a:gd name="T7" fmla="*/ 0 h 2114"/>
              <a:gd name="T8" fmla="*/ 0 w 3128"/>
              <a:gd name="T9" fmla="*/ 552 h 2114"/>
            </a:gdLst>
            <a:ahLst/>
            <a:cxnLst>
              <a:cxn ang="0">
                <a:pos x="T0" y="T1"/>
              </a:cxn>
              <a:cxn ang="0">
                <a:pos x="T2" y="T3"/>
              </a:cxn>
              <a:cxn ang="0">
                <a:pos x="T4" y="T5"/>
              </a:cxn>
              <a:cxn ang="0">
                <a:pos x="T6" y="T7"/>
              </a:cxn>
              <a:cxn ang="0">
                <a:pos x="T8" y="T9"/>
              </a:cxn>
            </a:cxnLst>
            <a:rect l="0" t="0" r="r" b="b"/>
            <a:pathLst>
              <a:path w="3128" h="2114">
                <a:moveTo>
                  <a:pt x="0" y="552"/>
                </a:moveTo>
                <a:lnTo>
                  <a:pt x="0" y="2114"/>
                </a:lnTo>
                <a:lnTo>
                  <a:pt x="3128" y="2114"/>
                </a:lnTo>
                <a:lnTo>
                  <a:pt x="3128" y="0"/>
                </a:lnTo>
                <a:lnTo>
                  <a:pt x="0" y="552"/>
                </a:lnTo>
                <a:close/>
              </a:path>
            </a:pathLst>
          </a:custGeom>
          <a:solidFill>
            <a:schemeClr val="accent2"/>
          </a:solidFill>
          <a:ln>
            <a:noFill/>
          </a:ln>
        </p:spPr>
        <p:txBody>
          <a:bodyPr vert="horz" wrap="square" lIns="82935" tIns="41468" rIns="82935" bIns="41468" numCol="1" anchor="t" anchorCtr="0" compatLnSpc="1">
            <a:prstTxWarp prst="textNoShape">
              <a:avLst/>
            </a:prstTxWarp>
          </a:bodyPr>
          <a:lstStyle/>
          <a:p>
            <a:pPr fontAlgn="auto"/>
            <a:endParaRPr lang="en-GB" sz="1633" spc="18" baseline="0">
              <a:solidFill>
                <a:schemeClr val="tx2"/>
              </a:solidFill>
              <a:latin typeface="EYInterstate" panose="02000503020000020004" pitchFamily="2" charset="0"/>
              <a:ea typeface="Meiryo UI" panose="020B0604030504040204" pitchFamily="50" charset="-128"/>
            </a:endParaRPr>
          </a:p>
        </p:txBody>
      </p:sp>
      <p:sp>
        <p:nvSpPr>
          <p:cNvPr id="32" name="タイトル 14"/>
          <p:cNvSpPr>
            <a:spLocks noGrp="1"/>
          </p:cNvSpPr>
          <p:nvPr>
            <p:ph type="title" hasCustomPrompt="1"/>
          </p:nvPr>
        </p:nvSpPr>
        <p:spPr>
          <a:xfrm>
            <a:off x="734423" y="1816407"/>
            <a:ext cx="4218577" cy="768088"/>
          </a:xfrm>
          <a:prstGeom prst="rect">
            <a:avLst/>
          </a:prstGeom>
        </p:spPr>
        <p:txBody>
          <a:bodyPr lIns="0" tIns="0" rIns="0" bIns="0" anchor="t"/>
          <a:lstStyle>
            <a:lvl1pPr fontAlgn="auto">
              <a:lnSpc>
                <a:spcPct val="100000"/>
              </a:lnSpc>
              <a:spcBef>
                <a:spcPts val="0"/>
              </a:spcBef>
              <a:defRPr sz="1995" b="1" kern="1200" spc="18" baseline="0">
                <a:solidFill>
                  <a:schemeClr val="tx2"/>
                </a:solidFill>
                <a:latin typeface="EYInterstate" panose="02000503020000020004" pitchFamily="2" charset="0"/>
                <a:ea typeface="Meiryo UI" panose="020B0604030504040204" pitchFamily="50" charset="-128"/>
              </a:defRPr>
            </a:lvl1pPr>
          </a:lstStyle>
          <a:p>
            <a:r>
              <a:rPr lang="ja-JP" altLang="en-US"/>
              <a:t>タイトル</a:t>
            </a:r>
          </a:p>
        </p:txBody>
      </p:sp>
      <p:sp>
        <p:nvSpPr>
          <p:cNvPr id="33" name="テキスト プレースホルダ 16"/>
          <p:cNvSpPr>
            <a:spLocks noGrp="1"/>
          </p:cNvSpPr>
          <p:nvPr>
            <p:ph type="body" sz="quarter" idx="10" hasCustomPrompt="1"/>
          </p:nvPr>
        </p:nvSpPr>
        <p:spPr>
          <a:xfrm>
            <a:off x="734423" y="1443528"/>
            <a:ext cx="4218577" cy="217130"/>
          </a:xfrm>
          <a:prstGeom prst="rect">
            <a:avLst/>
          </a:prstGeom>
        </p:spPr>
        <p:txBody>
          <a:bodyPr lIns="0" tIns="0" rIns="0" bIns="0" anchor="t">
            <a:noAutofit/>
          </a:bodyPr>
          <a:lstStyle>
            <a:lvl1pPr marL="0" indent="0" fontAlgn="auto">
              <a:lnSpc>
                <a:spcPct val="100000"/>
              </a:lnSpc>
              <a:spcBef>
                <a:spcPts val="0"/>
              </a:spcBef>
              <a:buNone/>
              <a:defRPr sz="1361" b="0"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 </a:t>
            </a:r>
            <a:r>
              <a:rPr lang="ja-JP" altLang="en-US"/>
              <a:t>御中</a:t>
            </a:r>
          </a:p>
        </p:txBody>
      </p:sp>
      <p:sp>
        <p:nvSpPr>
          <p:cNvPr id="34" name="テキスト プレースホルダ 16"/>
          <p:cNvSpPr>
            <a:spLocks noGrp="1"/>
          </p:cNvSpPr>
          <p:nvPr>
            <p:ph type="body" sz="quarter" idx="11" hasCustomPrompt="1"/>
          </p:nvPr>
        </p:nvSpPr>
        <p:spPr>
          <a:xfrm>
            <a:off x="734423" y="2981363"/>
            <a:ext cx="4216413" cy="239641"/>
          </a:xfrm>
          <a:prstGeom prst="rect">
            <a:avLst/>
          </a:prstGeom>
        </p:spPr>
        <p:txBody>
          <a:bodyPr lIns="0" tIns="0" rIns="0" bIns="0" anchor="b"/>
          <a:lstStyle>
            <a:lvl1pPr marL="0" indent="0" fontAlgn="auto">
              <a:lnSpc>
                <a:spcPct val="100000"/>
              </a:lnSpc>
              <a:spcBef>
                <a:spcPts val="0"/>
              </a:spcBef>
              <a:buNone/>
              <a:defRPr sz="1088"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a:t>
            </a:r>
            <a:r>
              <a:rPr lang="ja-JP" altLang="en-US"/>
              <a:t>年</a:t>
            </a:r>
            <a:r>
              <a:rPr lang="en-US" altLang="ja-JP"/>
              <a:t>XX</a:t>
            </a:r>
            <a:r>
              <a:rPr lang="ja-JP" altLang="en-US"/>
              <a:t>月</a:t>
            </a:r>
            <a:r>
              <a:rPr lang="en-US" altLang="ja-JP"/>
              <a:t>XX</a:t>
            </a:r>
            <a:r>
              <a:rPr lang="ja-JP" altLang="en-US"/>
              <a:t>日</a:t>
            </a:r>
          </a:p>
        </p:txBody>
      </p:sp>
      <p:pic>
        <p:nvPicPr>
          <p:cNvPr id="19" name="Picture 8"/>
          <p:cNvPicPr>
            <a:picLocks noChangeAspect="1"/>
          </p:cNvPicPr>
          <p:nvPr/>
        </p:nvPicPr>
        <p:blipFill>
          <a:blip r:embed="rId2"/>
          <a:stretch>
            <a:fillRect/>
          </a:stretch>
        </p:blipFill>
        <p:spPr>
          <a:xfrm>
            <a:off x="8381012" y="5424186"/>
            <a:ext cx="1002377" cy="1142809"/>
          </a:xfrm>
          <a:prstGeom prst="rect">
            <a:avLst/>
          </a:prstGeom>
        </p:spPr>
      </p:pic>
      <p:sp>
        <p:nvSpPr>
          <p:cNvPr id="25" name="テキスト プレースホルダ 16"/>
          <p:cNvSpPr>
            <a:spLocks noGrp="1"/>
          </p:cNvSpPr>
          <p:nvPr>
            <p:ph type="body" sz="quarter" idx="12" hasCustomPrompt="1"/>
          </p:nvPr>
        </p:nvSpPr>
        <p:spPr>
          <a:xfrm>
            <a:off x="736587" y="2740243"/>
            <a:ext cx="4216413" cy="239641"/>
          </a:xfrm>
          <a:prstGeom prst="rect">
            <a:avLst/>
          </a:prstGeom>
        </p:spPr>
        <p:txBody>
          <a:bodyPr lIns="0" tIns="0" rIns="0" bIns="0" anchor="b"/>
          <a:lstStyle>
            <a:lvl1pPr marL="0" indent="0" fontAlgn="auto">
              <a:lnSpc>
                <a:spcPct val="100000"/>
              </a:lnSpc>
              <a:spcBef>
                <a:spcPts val="0"/>
              </a:spcBef>
              <a:buNone/>
              <a:defRPr sz="1224"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a:t>
            </a:r>
            <a:endParaRPr lang="ja-JP" altLang="en-US"/>
          </a:p>
        </p:txBody>
      </p:sp>
    </p:spTree>
    <p:extLst>
      <p:ext uri="{BB962C8B-B14F-4D97-AF65-F5344CB8AC3E}">
        <p14:creationId xmlns:p14="http://schemas.microsoft.com/office/powerpoint/2010/main" val="2437648017"/>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_2 (Image)">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E8EE0FE-D16D-499D-8EEB-A7476F8BA88C}"/>
              </a:ext>
            </a:extLst>
          </p:cNvPr>
          <p:cNvSpPr/>
          <p:nvPr/>
        </p:nvSpPr>
        <p:spPr>
          <a:xfrm>
            <a:off x="0" y="0"/>
            <a:ext cx="9906000" cy="6858000"/>
          </a:xfrm>
          <a:prstGeom prst="rect">
            <a:avLst/>
          </a:prstGeom>
          <a:solidFill>
            <a:schemeClr val="accent3">
              <a:alpha val="89804"/>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7955" tIns="65303" rIns="97955" bIns="65303" numCol="1" spcCol="0" rtlCol="0" fromWordArt="0" anchor="ctr" anchorCtr="0" forceAA="0" compatLnSpc="1">
            <a:prstTxWarp prst="textNoShape">
              <a:avLst/>
            </a:prstTxWarp>
            <a:noAutofit/>
          </a:bodyPr>
          <a:lstStyle/>
          <a:p>
            <a:pPr algn="ctr" fontAlgn="auto"/>
            <a:endParaRPr kumimoji="1" lang="ja-JP" altLang="en-US" sz="1088" spc="18" baseline="0">
              <a:solidFill>
                <a:schemeClr val="tx2"/>
              </a:solidFill>
              <a:latin typeface="EYInterstate" panose="02000503020000020004" pitchFamily="2" charset="0"/>
              <a:ea typeface="Meiryo UI" panose="020B0604030504040204" pitchFamily="50" charset="-128"/>
            </a:endParaRPr>
          </a:p>
        </p:txBody>
      </p:sp>
      <p:sp>
        <p:nvSpPr>
          <p:cNvPr id="75" name="Freeform 6"/>
          <p:cNvSpPr>
            <a:spLocks/>
          </p:cNvSpPr>
          <p:nvPr/>
        </p:nvSpPr>
        <p:spPr bwMode="auto">
          <a:xfrm>
            <a:off x="517653" y="490348"/>
            <a:ext cx="4702233" cy="3036607"/>
          </a:xfrm>
          <a:custGeom>
            <a:avLst/>
            <a:gdLst>
              <a:gd name="T0" fmla="*/ 0 w 3128"/>
              <a:gd name="T1" fmla="*/ 552 h 2114"/>
              <a:gd name="T2" fmla="*/ 0 w 3128"/>
              <a:gd name="T3" fmla="*/ 2114 h 2114"/>
              <a:gd name="T4" fmla="*/ 3128 w 3128"/>
              <a:gd name="T5" fmla="*/ 2114 h 2114"/>
              <a:gd name="T6" fmla="*/ 3128 w 3128"/>
              <a:gd name="T7" fmla="*/ 0 h 2114"/>
              <a:gd name="T8" fmla="*/ 0 w 3128"/>
              <a:gd name="T9" fmla="*/ 552 h 2114"/>
            </a:gdLst>
            <a:ahLst/>
            <a:cxnLst>
              <a:cxn ang="0">
                <a:pos x="T0" y="T1"/>
              </a:cxn>
              <a:cxn ang="0">
                <a:pos x="T2" y="T3"/>
              </a:cxn>
              <a:cxn ang="0">
                <a:pos x="T4" y="T5"/>
              </a:cxn>
              <a:cxn ang="0">
                <a:pos x="T6" y="T7"/>
              </a:cxn>
              <a:cxn ang="0">
                <a:pos x="T8" y="T9"/>
              </a:cxn>
            </a:cxnLst>
            <a:rect l="0" t="0" r="r" b="b"/>
            <a:pathLst>
              <a:path w="3128" h="2114">
                <a:moveTo>
                  <a:pt x="0" y="552"/>
                </a:moveTo>
                <a:lnTo>
                  <a:pt x="0" y="2114"/>
                </a:lnTo>
                <a:lnTo>
                  <a:pt x="3128" y="2114"/>
                </a:lnTo>
                <a:lnTo>
                  <a:pt x="3128" y="0"/>
                </a:lnTo>
                <a:lnTo>
                  <a:pt x="0" y="552"/>
                </a:lnTo>
                <a:close/>
              </a:path>
            </a:pathLst>
          </a:custGeom>
          <a:solidFill>
            <a:schemeClr val="accent2"/>
          </a:solidFill>
          <a:ln>
            <a:noFill/>
          </a:ln>
        </p:spPr>
        <p:txBody>
          <a:bodyPr vert="horz" wrap="square" lIns="82935" tIns="41468" rIns="82935" bIns="41468" numCol="1" anchor="t" anchorCtr="0" compatLnSpc="1">
            <a:prstTxWarp prst="textNoShape">
              <a:avLst/>
            </a:prstTxWarp>
          </a:bodyPr>
          <a:lstStyle/>
          <a:p>
            <a:pPr fontAlgn="auto"/>
            <a:endParaRPr lang="en-GB" sz="1633" spc="18" baseline="0">
              <a:solidFill>
                <a:schemeClr val="tx2"/>
              </a:solidFill>
              <a:latin typeface="EYInterstate" panose="02000503020000020004" pitchFamily="2" charset="0"/>
              <a:ea typeface="Meiryo UI" panose="020B0604030504040204" pitchFamily="50" charset="-128"/>
            </a:endParaRPr>
          </a:p>
        </p:txBody>
      </p:sp>
      <p:sp>
        <p:nvSpPr>
          <p:cNvPr id="12" name="タイトル 14">
            <a:extLst>
              <a:ext uri="{FF2B5EF4-FFF2-40B4-BE49-F238E27FC236}">
                <a16:creationId xmlns:a16="http://schemas.microsoft.com/office/drawing/2014/main" id="{EC2E9A38-410B-4CC1-8AA2-BF415C31F9D1}"/>
              </a:ext>
            </a:extLst>
          </p:cNvPr>
          <p:cNvSpPr>
            <a:spLocks noGrp="1"/>
          </p:cNvSpPr>
          <p:nvPr>
            <p:ph type="title" hasCustomPrompt="1"/>
          </p:nvPr>
        </p:nvSpPr>
        <p:spPr>
          <a:xfrm>
            <a:off x="734423" y="1816407"/>
            <a:ext cx="4218577" cy="768088"/>
          </a:xfrm>
          <a:prstGeom prst="rect">
            <a:avLst/>
          </a:prstGeom>
        </p:spPr>
        <p:txBody>
          <a:bodyPr lIns="0" tIns="0" rIns="0" bIns="0" anchor="t"/>
          <a:lstStyle>
            <a:lvl1pPr fontAlgn="auto">
              <a:lnSpc>
                <a:spcPct val="100000"/>
              </a:lnSpc>
              <a:spcBef>
                <a:spcPts val="0"/>
              </a:spcBef>
              <a:defRPr sz="1995" b="1" kern="1200" spc="18" baseline="0">
                <a:solidFill>
                  <a:schemeClr val="tx2"/>
                </a:solidFill>
                <a:latin typeface="EYInterstate" panose="02000503020000020004" pitchFamily="2" charset="0"/>
                <a:ea typeface="Meiryo UI" panose="020B0604030504040204" pitchFamily="50" charset="-128"/>
              </a:defRPr>
            </a:lvl1pPr>
          </a:lstStyle>
          <a:p>
            <a:r>
              <a:rPr lang="ja-JP" altLang="en-US"/>
              <a:t>タイトル</a:t>
            </a:r>
          </a:p>
        </p:txBody>
      </p:sp>
      <p:sp>
        <p:nvSpPr>
          <p:cNvPr id="18" name="テキスト プレースホルダ 16">
            <a:extLst>
              <a:ext uri="{FF2B5EF4-FFF2-40B4-BE49-F238E27FC236}">
                <a16:creationId xmlns:a16="http://schemas.microsoft.com/office/drawing/2014/main" id="{45035137-C7FA-46B2-A4BF-4220867CD3A1}"/>
              </a:ext>
            </a:extLst>
          </p:cNvPr>
          <p:cNvSpPr>
            <a:spLocks noGrp="1"/>
          </p:cNvSpPr>
          <p:nvPr>
            <p:ph type="body" sz="quarter" idx="10" hasCustomPrompt="1"/>
          </p:nvPr>
        </p:nvSpPr>
        <p:spPr>
          <a:xfrm>
            <a:off x="734423" y="1443528"/>
            <a:ext cx="4218577" cy="217130"/>
          </a:xfrm>
          <a:prstGeom prst="rect">
            <a:avLst/>
          </a:prstGeom>
        </p:spPr>
        <p:txBody>
          <a:bodyPr lIns="0" tIns="0" rIns="0" bIns="0" anchor="t">
            <a:noAutofit/>
          </a:bodyPr>
          <a:lstStyle>
            <a:lvl1pPr marL="0" indent="0" fontAlgn="auto">
              <a:lnSpc>
                <a:spcPct val="100000"/>
              </a:lnSpc>
              <a:spcBef>
                <a:spcPts val="0"/>
              </a:spcBef>
              <a:buNone/>
              <a:defRPr sz="1361" b="0"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 </a:t>
            </a:r>
            <a:r>
              <a:rPr lang="ja-JP" altLang="en-US"/>
              <a:t>御中</a:t>
            </a:r>
          </a:p>
        </p:txBody>
      </p:sp>
      <p:sp>
        <p:nvSpPr>
          <p:cNvPr id="19" name="テキスト プレースホルダ 16">
            <a:extLst>
              <a:ext uri="{FF2B5EF4-FFF2-40B4-BE49-F238E27FC236}">
                <a16:creationId xmlns:a16="http://schemas.microsoft.com/office/drawing/2014/main" id="{F27C92BF-E562-4F0A-9C38-4AAD9E15F445}"/>
              </a:ext>
            </a:extLst>
          </p:cNvPr>
          <p:cNvSpPr>
            <a:spLocks noGrp="1"/>
          </p:cNvSpPr>
          <p:nvPr>
            <p:ph type="body" sz="quarter" idx="11" hasCustomPrompt="1"/>
          </p:nvPr>
        </p:nvSpPr>
        <p:spPr>
          <a:xfrm>
            <a:off x="734423" y="2981363"/>
            <a:ext cx="4216413" cy="239641"/>
          </a:xfrm>
          <a:prstGeom prst="rect">
            <a:avLst/>
          </a:prstGeom>
        </p:spPr>
        <p:txBody>
          <a:bodyPr lIns="0" tIns="0" rIns="0" bIns="0" anchor="b"/>
          <a:lstStyle>
            <a:lvl1pPr marL="0" indent="0" fontAlgn="auto">
              <a:lnSpc>
                <a:spcPct val="100000"/>
              </a:lnSpc>
              <a:spcBef>
                <a:spcPts val="0"/>
              </a:spcBef>
              <a:buNone/>
              <a:defRPr sz="1088"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a:t>
            </a:r>
            <a:r>
              <a:rPr lang="ja-JP" altLang="en-US"/>
              <a:t>年</a:t>
            </a:r>
            <a:r>
              <a:rPr lang="en-US" altLang="ja-JP"/>
              <a:t>XX</a:t>
            </a:r>
            <a:r>
              <a:rPr lang="ja-JP" altLang="en-US"/>
              <a:t>月</a:t>
            </a:r>
            <a:r>
              <a:rPr lang="en-US" altLang="ja-JP"/>
              <a:t>XX</a:t>
            </a:r>
            <a:r>
              <a:rPr lang="ja-JP" altLang="en-US"/>
              <a:t>日</a:t>
            </a:r>
          </a:p>
        </p:txBody>
      </p:sp>
      <p:sp>
        <p:nvSpPr>
          <p:cNvPr id="20" name="テキスト プレースホルダ 16">
            <a:extLst>
              <a:ext uri="{FF2B5EF4-FFF2-40B4-BE49-F238E27FC236}">
                <a16:creationId xmlns:a16="http://schemas.microsoft.com/office/drawing/2014/main" id="{FF9791E0-BF4A-4C26-857C-940501B77773}"/>
              </a:ext>
            </a:extLst>
          </p:cNvPr>
          <p:cNvSpPr>
            <a:spLocks noGrp="1"/>
          </p:cNvSpPr>
          <p:nvPr>
            <p:ph type="body" sz="quarter" idx="12" hasCustomPrompt="1"/>
          </p:nvPr>
        </p:nvSpPr>
        <p:spPr>
          <a:xfrm>
            <a:off x="736587" y="2740243"/>
            <a:ext cx="4216413" cy="239641"/>
          </a:xfrm>
          <a:prstGeom prst="rect">
            <a:avLst/>
          </a:prstGeom>
        </p:spPr>
        <p:txBody>
          <a:bodyPr lIns="0" tIns="0" rIns="0" bIns="0" anchor="b"/>
          <a:lstStyle>
            <a:lvl1pPr marL="0" indent="0" fontAlgn="auto">
              <a:lnSpc>
                <a:spcPct val="100000"/>
              </a:lnSpc>
              <a:spcBef>
                <a:spcPts val="0"/>
              </a:spcBef>
              <a:buNone/>
              <a:defRPr sz="1224"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a:t>
            </a:r>
            <a:endParaRPr lang="ja-JP" altLang="en-US"/>
          </a:p>
        </p:txBody>
      </p:sp>
      <p:grpSp>
        <p:nvGrpSpPr>
          <p:cNvPr id="17" name="Group 4">
            <a:extLst>
              <a:ext uri="{FF2B5EF4-FFF2-40B4-BE49-F238E27FC236}">
                <a16:creationId xmlns:a16="http://schemas.microsoft.com/office/drawing/2014/main" id="{99843BE3-E2F5-4609-A760-81A32CA2761E}"/>
              </a:ext>
            </a:extLst>
          </p:cNvPr>
          <p:cNvGrpSpPr>
            <a:grpSpLocks noChangeAspect="1"/>
          </p:cNvGrpSpPr>
          <p:nvPr userDrawn="1"/>
        </p:nvGrpSpPr>
        <p:grpSpPr bwMode="auto">
          <a:xfrm>
            <a:off x="8370463" y="5411223"/>
            <a:ext cx="996787" cy="1142809"/>
            <a:chOff x="6529" y="3125"/>
            <a:chExt cx="772" cy="904"/>
          </a:xfrm>
        </p:grpSpPr>
        <p:sp>
          <p:nvSpPr>
            <p:cNvPr id="21" name="Freeform 5">
              <a:extLst>
                <a:ext uri="{FF2B5EF4-FFF2-40B4-BE49-F238E27FC236}">
                  <a16:creationId xmlns:a16="http://schemas.microsoft.com/office/drawing/2014/main" id="{7D7BD637-F7CA-4F17-AF72-63DD6F96AC4E}"/>
                </a:ext>
              </a:extLst>
            </p:cNvPr>
            <p:cNvSpPr>
              <a:spLocks/>
            </p:cNvSpPr>
            <p:nvPr userDrawn="1"/>
          </p:nvSpPr>
          <p:spPr bwMode="auto">
            <a:xfrm>
              <a:off x="6529" y="3125"/>
              <a:ext cx="619" cy="226"/>
            </a:xfrm>
            <a:custGeom>
              <a:avLst/>
              <a:gdLst>
                <a:gd name="T0" fmla="*/ 2473 w 2473"/>
                <a:gd name="T1" fmla="*/ 0 h 902"/>
                <a:gd name="T2" fmla="*/ 0 w 2473"/>
                <a:gd name="T3" fmla="*/ 902 h 902"/>
                <a:gd name="T4" fmla="*/ 2473 w 2473"/>
                <a:gd name="T5" fmla="*/ 466 h 902"/>
                <a:gd name="T6" fmla="*/ 2473 w 2473"/>
                <a:gd name="T7" fmla="*/ 0 h 902"/>
              </a:gdLst>
              <a:ahLst/>
              <a:cxnLst>
                <a:cxn ang="0">
                  <a:pos x="T0" y="T1"/>
                </a:cxn>
                <a:cxn ang="0">
                  <a:pos x="T2" y="T3"/>
                </a:cxn>
                <a:cxn ang="0">
                  <a:pos x="T4" y="T5"/>
                </a:cxn>
                <a:cxn ang="0">
                  <a:pos x="T6" y="T7"/>
                </a:cxn>
              </a:cxnLst>
              <a:rect l="0" t="0" r="r" b="b"/>
              <a:pathLst>
                <a:path w="2473" h="902">
                  <a:moveTo>
                    <a:pt x="2473" y="0"/>
                  </a:moveTo>
                  <a:lnTo>
                    <a:pt x="0" y="902"/>
                  </a:lnTo>
                  <a:lnTo>
                    <a:pt x="2473" y="466"/>
                  </a:lnTo>
                  <a:lnTo>
                    <a:pt x="2473" y="0"/>
                  </a:lnTo>
                  <a:close/>
                </a:path>
              </a:pathLst>
            </a:custGeom>
            <a:solidFill>
              <a:srgbClr val="FFE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29361" eaLnBrk="1" fontAlgn="auto" latinLnBrk="0" hangingPunct="1">
                <a:lnSpc>
                  <a:spcPct val="100000"/>
                </a:lnSpc>
                <a:spcBef>
                  <a:spcPts val="0"/>
                </a:spcBef>
                <a:spcAft>
                  <a:spcPts val="0"/>
                </a:spcAft>
                <a:buClrTx/>
                <a:buSzTx/>
                <a:buFontTx/>
                <a:buNone/>
                <a:tabLst/>
                <a:defRPr/>
              </a:pPr>
              <a:endParaRPr kumimoji="0" lang="en-IN" sz="1633" b="0" i="0" u="none" strike="noStrike" kern="1200" cap="none" spc="0" normalizeH="0" baseline="0" noProof="0">
                <a:ln>
                  <a:noFill/>
                </a:ln>
                <a:solidFill>
                  <a:srgbClr val="2E2E38"/>
                </a:solidFill>
                <a:effectLst/>
                <a:uLnTx/>
                <a:uFillTx/>
                <a:latin typeface="EYInterstate" panose="02000503020000020004" pitchFamily="2" charset="0"/>
                <a:ea typeface="Meiryo UI" panose="020B0604030504040204" pitchFamily="50" charset="-128"/>
              </a:endParaRPr>
            </a:p>
          </p:txBody>
        </p:sp>
        <p:sp>
          <p:nvSpPr>
            <p:cNvPr id="22" name="Freeform 6">
              <a:extLst>
                <a:ext uri="{FF2B5EF4-FFF2-40B4-BE49-F238E27FC236}">
                  <a16:creationId xmlns:a16="http://schemas.microsoft.com/office/drawing/2014/main" id="{92BB8D4A-A01C-4B5F-940B-9B054C48B578}"/>
                </a:ext>
              </a:extLst>
            </p:cNvPr>
            <p:cNvSpPr>
              <a:spLocks noEditPoints="1"/>
            </p:cNvSpPr>
            <p:nvPr userDrawn="1"/>
          </p:nvSpPr>
          <p:spPr bwMode="auto">
            <a:xfrm>
              <a:off x="6529" y="3444"/>
              <a:ext cx="772" cy="585"/>
            </a:xfrm>
            <a:custGeom>
              <a:avLst/>
              <a:gdLst>
                <a:gd name="T0" fmla="*/ 233 w 3088"/>
                <a:gd name="T1" fmla="*/ 1588 h 2339"/>
                <a:gd name="T2" fmla="*/ 253 w 3088"/>
                <a:gd name="T3" fmla="*/ 1795 h 2339"/>
                <a:gd name="T4" fmla="*/ 151 w 3088"/>
                <a:gd name="T5" fmla="*/ 1810 h 2339"/>
                <a:gd name="T6" fmla="*/ 351 w 3088"/>
                <a:gd name="T7" fmla="*/ 1761 h 2339"/>
                <a:gd name="T8" fmla="*/ 416 w 3088"/>
                <a:gd name="T9" fmla="*/ 1857 h 2339"/>
                <a:gd name="T10" fmla="*/ 1140 w 3088"/>
                <a:gd name="T11" fmla="*/ 1652 h 2339"/>
                <a:gd name="T12" fmla="*/ 1216 w 3088"/>
                <a:gd name="T13" fmla="*/ 1738 h 2339"/>
                <a:gd name="T14" fmla="*/ 696 w 3088"/>
                <a:gd name="T15" fmla="*/ 1546 h 2339"/>
                <a:gd name="T16" fmla="*/ 738 w 3088"/>
                <a:gd name="T17" fmla="*/ 1710 h 2339"/>
                <a:gd name="T18" fmla="*/ 860 w 3088"/>
                <a:gd name="T19" fmla="*/ 1854 h 2339"/>
                <a:gd name="T20" fmla="*/ 832 w 3088"/>
                <a:gd name="T21" fmla="*/ 1684 h 2339"/>
                <a:gd name="T22" fmla="*/ 2021 w 3088"/>
                <a:gd name="T23" fmla="*/ 1860 h 2339"/>
                <a:gd name="T24" fmla="*/ 2158 w 3088"/>
                <a:gd name="T25" fmla="*/ 1747 h 2339"/>
                <a:gd name="T26" fmla="*/ 2100 w 3088"/>
                <a:gd name="T27" fmla="*/ 1730 h 2339"/>
                <a:gd name="T28" fmla="*/ 2059 w 3088"/>
                <a:gd name="T29" fmla="*/ 1684 h 2339"/>
                <a:gd name="T30" fmla="*/ 1309 w 3088"/>
                <a:gd name="T31" fmla="*/ 1734 h 2339"/>
                <a:gd name="T32" fmla="*/ 1445 w 3088"/>
                <a:gd name="T33" fmla="*/ 1844 h 2339"/>
                <a:gd name="T34" fmla="*/ 1473 w 3088"/>
                <a:gd name="T35" fmla="*/ 1923 h 2339"/>
                <a:gd name="T36" fmla="*/ 1369 w 3088"/>
                <a:gd name="T37" fmla="*/ 1781 h 2339"/>
                <a:gd name="T38" fmla="*/ 1727 w 3088"/>
                <a:gd name="T39" fmla="*/ 1677 h 2339"/>
                <a:gd name="T40" fmla="*/ 1632 w 3088"/>
                <a:gd name="T41" fmla="*/ 1778 h 2339"/>
                <a:gd name="T42" fmla="*/ 1822 w 3088"/>
                <a:gd name="T43" fmla="*/ 1710 h 2339"/>
                <a:gd name="T44" fmla="*/ 1686 w 3088"/>
                <a:gd name="T45" fmla="*/ 1786 h 2339"/>
                <a:gd name="T46" fmla="*/ 1708 w 3088"/>
                <a:gd name="T47" fmla="*/ 1817 h 2339"/>
                <a:gd name="T48" fmla="*/ 2240 w 3088"/>
                <a:gd name="T49" fmla="*/ 1766 h 2339"/>
                <a:gd name="T50" fmla="*/ 2227 w 3088"/>
                <a:gd name="T51" fmla="*/ 1653 h 2339"/>
                <a:gd name="T52" fmla="*/ 2290 w 3088"/>
                <a:gd name="T53" fmla="*/ 1866 h 2339"/>
                <a:gd name="T54" fmla="*/ 2321 w 3088"/>
                <a:gd name="T55" fmla="*/ 1709 h 2339"/>
                <a:gd name="T56" fmla="*/ 2908 w 3088"/>
                <a:gd name="T57" fmla="*/ 1750 h 2339"/>
                <a:gd name="T58" fmla="*/ 2730 w 3088"/>
                <a:gd name="T59" fmla="*/ 1683 h 2339"/>
                <a:gd name="T60" fmla="*/ 2852 w 3088"/>
                <a:gd name="T61" fmla="*/ 1860 h 2339"/>
                <a:gd name="T62" fmla="*/ 2639 w 3088"/>
                <a:gd name="T63" fmla="*/ 1783 h 2339"/>
                <a:gd name="T64" fmla="*/ 2605 w 3088"/>
                <a:gd name="T65" fmla="*/ 1853 h 2339"/>
                <a:gd name="T66" fmla="*/ 2464 w 3088"/>
                <a:gd name="T67" fmla="*/ 1861 h 2339"/>
                <a:gd name="T68" fmla="*/ 2495 w 3088"/>
                <a:gd name="T69" fmla="*/ 1812 h 2339"/>
                <a:gd name="T70" fmla="*/ 2998 w 3088"/>
                <a:gd name="T71" fmla="*/ 1639 h 2339"/>
                <a:gd name="T72" fmla="*/ 975 w 3088"/>
                <a:gd name="T73" fmla="*/ 1860 h 2339"/>
                <a:gd name="T74" fmla="*/ 2416 w 3088"/>
                <a:gd name="T75" fmla="*/ 2069 h 2339"/>
                <a:gd name="T76" fmla="*/ 2510 w 3088"/>
                <a:gd name="T77" fmla="*/ 2251 h 2339"/>
                <a:gd name="T78" fmla="*/ 2485 w 3088"/>
                <a:gd name="T79" fmla="*/ 2074 h 2339"/>
                <a:gd name="T80" fmla="*/ 627 w 3088"/>
                <a:gd name="T81" fmla="*/ 2078 h 2339"/>
                <a:gd name="T82" fmla="*/ 672 w 3088"/>
                <a:gd name="T83" fmla="*/ 2089 h 2339"/>
                <a:gd name="T84" fmla="*/ 202 w 3088"/>
                <a:gd name="T85" fmla="*/ 2135 h 2339"/>
                <a:gd name="T86" fmla="*/ 310 w 3088"/>
                <a:gd name="T87" fmla="*/ 2174 h 2339"/>
                <a:gd name="T88" fmla="*/ 503 w 3088"/>
                <a:gd name="T89" fmla="*/ 2174 h 2339"/>
                <a:gd name="T90" fmla="*/ 374 w 3088"/>
                <a:gd name="T91" fmla="*/ 2185 h 2339"/>
                <a:gd name="T92" fmla="*/ 439 w 3088"/>
                <a:gd name="T93" fmla="*/ 2185 h 2339"/>
                <a:gd name="T94" fmla="*/ 2197 w 3088"/>
                <a:gd name="T95" fmla="*/ 2040 h 2339"/>
                <a:gd name="T96" fmla="*/ 1597 w 3088"/>
                <a:gd name="T97" fmla="*/ 2027 h 2339"/>
                <a:gd name="T98" fmla="*/ 1937 w 3088"/>
                <a:gd name="T99" fmla="*/ 2047 h 2339"/>
                <a:gd name="T100" fmla="*/ 2002 w 3088"/>
                <a:gd name="T101" fmla="*/ 2254 h 2339"/>
                <a:gd name="T102" fmla="*/ 2061 w 3088"/>
                <a:gd name="T103" fmla="*/ 2041 h 2339"/>
                <a:gd name="T104" fmla="*/ 2002 w 3088"/>
                <a:gd name="T105" fmla="*/ 2073 h 2339"/>
                <a:gd name="T106" fmla="*/ 767 w 3088"/>
                <a:gd name="T107" fmla="*/ 1934 h 2339"/>
                <a:gd name="T108" fmla="*/ 1202 w 3088"/>
                <a:gd name="T109" fmla="*/ 2037 h 2339"/>
                <a:gd name="T110" fmla="*/ 1108 w 3088"/>
                <a:gd name="T111" fmla="*/ 2086 h 2339"/>
                <a:gd name="T112" fmla="*/ 1280 w 3088"/>
                <a:gd name="T113" fmla="*/ 2078 h 2339"/>
                <a:gd name="T114" fmla="*/ 1385 w 3088"/>
                <a:gd name="T115" fmla="*/ 2249 h 2339"/>
                <a:gd name="T116" fmla="*/ 1403 w 3088"/>
                <a:gd name="T117" fmla="*/ 2332 h 2339"/>
                <a:gd name="T118" fmla="*/ 1354 w 3088"/>
                <a:gd name="T119" fmla="*/ 2200 h 2339"/>
                <a:gd name="T120" fmla="*/ 993 w 3088"/>
                <a:gd name="T121" fmla="*/ 2123 h 2339"/>
                <a:gd name="T122" fmla="*/ 397 w 3088"/>
                <a:gd name="T123" fmla="*/ 963 h 2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88" h="2339">
                  <a:moveTo>
                    <a:pt x="257" y="1763"/>
                  </a:moveTo>
                  <a:lnTo>
                    <a:pt x="257" y="1763"/>
                  </a:lnTo>
                  <a:lnTo>
                    <a:pt x="257" y="1755"/>
                  </a:lnTo>
                  <a:lnTo>
                    <a:pt x="256" y="1749"/>
                  </a:lnTo>
                  <a:lnTo>
                    <a:pt x="253" y="1736"/>
                  </a:lnTo>
                  <a:lnTo>
                    <a:pt x="247" y="1725"/>
                  </a:lnTo>
                  <a:lnTo>
                    <a:pt x="241" y="1716"/>
                  </a:lnTo>
                  <a:lnTo>
                    <a:pt x="233" y="1709"/>
                  </a:lnTo>
                  <a:lnTo>
                    <a:pt x="225" y="1704"/>
                  </a:lnTo>
                  <a:lnTo>
                    <a:pt x="219" y="1699"/>
                  </a:lnTo>
                  <a:lnTo>
                    <a:pt x="212" y="1696"/>
                  </a:lnTo>
                  <a:lnTo>
                    <a:pt x="212" y="1696"/>
                  </a:lnTo>
                  <a:lnTo>
                    <a:pt x="220" y="1690"/>
                  </a:lnTo>
                  <a:lnTo>
                    <a:pt x="226" y="1685"/>
                  </a:lnTo>
                  <a:lnTo>
                    <a:pt x="232" y="1678"/>
                  </a:lnTo>
                  <a:lnTo>
                    <a:pt x="237" y="1671"/>
                  </a:lnTo>
                  <a:lnTo>
                    <a:pt x="242" y="1663"/>
                  </a:lnTo>
                  <a:lnTo>
                    <a:pt x="244" y="1654"/>
                  </a:lnTo>
                  <a:lnTo>
                    <a:pt x="246" y="1645"/>
                  </a:lnTo>
                  <a:lnTo>
                    <a:pt x="246" y="1635"/>
                  </a:lnTo>
                  <a:lnTo>
                    <a:pt x="246" y="1635"/>
                  </a:lnTo>
                  <a:lnTo>
                    <a:pt x="246" y="1626"/>
                  </a:lnTo>
                  <a:lnTo>
                    <a:pt x="245" y="1618"/>
                  </a:lnTo>
                  <a:lnTo>
                    <a:pt x="243" y="1610"/>
                  </a:lnTo>
                  <a:lnTo>
                    <a:pt x="241" y="1602"/>
                  </a:lnTo>
                  <a:lnTo>
                    <a:pt x="237" y="1594"/>
                  </a:lnTo>
                  <a:lnTo>
                    <a:pt x="233" y="1588"/>
                  </a:lnTo>
                  <a:lnTo>
                    <a:pt x="227" y="1582"/>
                  </a:lnTo>
                  <a:lnTo>
                    <a:pt x="222" y="1577"/>
                  </a:lnTo>
                  <a:lnTo>
                    <a:pt x="215" y="1572"/>
                  </a:lnTo>
                  <a:lnTo>
                    <a:pt x="209" y="1568"/>
                  </a:lnTo>
                  <a:lnTo>
                    <a:pt x="201" y="1565"/>
                  </a:lnTo>
                  <a:lnTo>
                    <a:pt x="192" y="1561"/>
                  </a:lnTo>
                  <a:lnTo>
                    <a:pt x="183" y="1559"/>
                  </a:lnTo>
                  <a:lnTo>
                    <a:pt x="173" y="1557"/>
                  </a:lnTo>
                  <a:lnTo>
                    <a:pt x="163" y="1557"/>
                  </a:lnTo>
                  <a:lnTo>
                    <a:pt x="152" y="1556"/>
                  </a:lnTo>
                  <a:lnTo>
                    <a:pt x="22" y="1556"/>
                  </a:lnTo>
                  <a:lnTo>
                    <a:pt x="22" y="1860"/>
                  </a:lnTo>
                  <a:lnTo>
                    <a:pt x="151" y="1860"/>
                  </a:lnTo>
                  <a:lnTo>
                    <a:pt x="151" y="1860"/>
                  </a:lnTo>
                  <a:lnTo>
                    <a:pt x="163" y="1860"/>
                  </a:lnTo>
                  <a:lnTo>
                    <a:pt x="174" y="1859"/>
                  </a:lnTo>
                  <a:lnTo>
                    <a:pt x="185" y="1857"/>
                  </a:lnTo>
                  <a:lnTo>
                    <a:pt x="195" y="1854"/>
                  </a:lnTo>
                  <a:lnTo>
                    <a:pt x="205" y="1850"/>
                  </a:lnTo>
                  <a:lnTo>
                    <a:pt x="214" y="1846"/>
                  </a:lnTo>
                  <a:lnTo>
                    <a:pt x="222" y="1840"/>
                  </a:lnTo>
                  <a:lnTo>
                    <a:pt x="228" y="1835"/>
                  </a:lnTo>
                  <a:lnTo>
                    <a:pt x="235" y="1828"/>
                  </a:lnTo>
                  <a:lnTo>
                    <a:pt x="241" y="1821"/>
                  </a:lnTo>
                  <a:lnTo>
                    <a:pt x="246" y="1813"/>
                  </a:lnTo>
                  <a:lnTo>
                    <a:pt x="249" y="1804"/>
                  </a:lnTo>
                  <a:lnTo>
                    <a:pt x="253" y="1795"/>
                  </a:lnTo>
                  <a:lnTo>
                    <a:pt x="255" y="1785"/>
                  </a:lnTo>
                  <a:lnTo>
                    <a:pt x="256" y="1774"/>
                  </a:lnTo>
                  <a:lnTo>
                    <a:pt x="257" y="1763"/>
                  </a:lnTo>
                  <a:lnTo>
                    <a:pt x="257" y="1763"/>
                  </a:lnTo>
                  <a:close/>
                  <a:moveTo>
                    <a:pt x="151" y="1810"/>
                  </a:moveTo>
                  <a:lnTo>
                    <a:pt x="78" y="1810"/>
                  </a:lnTo>
                  <a:lnTo>
                    <a:pt x="78" y="1722"/>
                  </a:lnTo>
                  <a:lnTo>
                    <a:pt x="151" y="1722"/>
                  </a:lnTo>
                  <a:lnTo>
                    <a:pt x="151" y="1722"/>
                  </a:lnTo>
                  <a:lnTo>
                    <a:pt x="162" y="1723"/>
                  </a:lnTo>
                  <a:lnTo>
                    <a:pt x="171" y="1725"/>
                  </a:lnTo>
                  <a:lnTo>
                    <a:pt x="179" y="1728"/>
                  </a:lnTo>
                  <a:lnTo>
                    <a:pt x="185" y="1733"/>
                  </a:lnTo>
                  <a:lnTo>
                    <a:pt x="191" y="1739"/>
                  </a:lnTo>
                  <a:lnTo>
                    <a:pt x="194" y="1747"/>
                  </a:lnTo>
                  <a:lnTo>
                    <a:pt x="196" y="1755"/>
                  </a:lnTo>
                  <a:lnTo>
                    <a:pt x="198" y="1765"/>
                  </a:lnTo>
                  <a:lnTo>
                    <a:pt x="198" y="1765"/>
                  </a:lnTo>
                  <a:lnTo>
                    <a:pt x="196" y="1775"/>
                  </a:lnTo>
                  <a:lnTo>
                    <a:pt x="194" y="1784"/>
                  </a:lnTo>
                  <a:lnTo>
                    <a:pt x="190" y="1792"/>
                  </a:lnTo>
                  <a:lnTo>
                    <a:pt x="185" y="1797"/>
                  </a:lnTo>
                  <a:lnTo>
                    <a:pt x="179" y="1803"/>
                  </a:lnTo>
                  <a:lnTo>
                    <a:pt x="171" y="1806"/>
                  </a:lnTo>
                  <a:lnTo>
                    <a:pt x="161" y="1808"/>
                  </a:lnTo>
                  <a:lnTo>
                    <a:pt x="151" y="1810"/>
                  </a:lnTo>
                  <a:lnTo>
                    <a:pt x="151" y="1810"/>
                  </a:lnTo>
                  <a:close/>
                  <a:moveTo>
                    <a:pt x="150" y="1673"/>
                  </a:moveTo>
                  <a:lnTo>
                    <a:pt x="78" y="1673"/>
                  </a:lnTo>
                  <a:lnTo>
                    <a:pt x="78" y="1608"/>
                  </a:lnTo>
                  <a:lnTo>
                    <a:pt x="148" y="1608"/>
                  </a:lnTo>
                  <a:lnTo>
                    <a:pt x="148" y="1608"/>
                  </a:lnTo>
                  <a:lnTo>
                    <a:pt x="157" y="1609"/>
                  </a:lnTo>
                  <a:lnTo>
                    <a:pt x="166" y="1610"/>
                  </a:lnTo>
                  <a:lnTo>
                    <a:pt x="172" y="1612"/>
                  </a:lnTo>
                  <a:lnTo>
                    <a:pt x="178" y="1615"/>
                  </a:lnTo>
                  <a:lnTo>
                    <a:pt x="182" y="1621"/>
                  </a:lnTo>
                  <a:lnTo>
                    <a:pt x="185" y="1626"/>
                  </a:lnTo>
                  <a:lnTo>
                    <a:pt x="187" y="1633"/>
                  </a:lnTo>
                  <a:lnTo>
                    <a:pt x="188" y="1641"/>
                  </a:lnTo>
                  <a:lnTo>
                    <a:pt x="188" y="1641"/>
                  </a:lnTo>
                  <a:lnTo>
                    <a:pt x="188" y="1646"/>
                  </a:lnTo>
                  <a:lnTo>
                    <a:pt x="187" y="1652"/>
                  </a:lnTo>
                  <a:lnTo>
                    <a:pt x="184" y="1657"/>
                  </a:lnTo>
                  <a:lnTo>
                    <a:pt x="181" y="1662"/>
                  </a:lnTo>
                  <a:lnTo>
                    <a:pt x="175" y="1666"/>
                  </a:lnTo>
                  <a:lnTo>
                    <a:pt x="169" y="1669"/>
                  </a:lnTo>
                  <a:lnTo>
                    <a:pt x="161" y="1672"/>
                  </a:lnTo>
                  <a:lnTo>
                    <a:pt x="150" y="1673"/>
                  </a:lnTo>
                  <a:lnTo>
                    <a:pt x="150" y="1673"/>
                  </a:lnTo>
                  <a:close/>
                  <a:moveTo>
                    <a:pt x="296" y="1764"/>
                  </a:moveTo>
                  <a:lnTo>
                    <a:pt x="296" y="1639"/>
                  </a:lnTo>
                  <a:lnTo>
                    <a:pt x="351" y="1639"/>
                  </a:lnTo>
                  <a:lnTo>
                    <a:pt x="351" y="1761"/>
                  </a:lnTo>
                  <a:lnTo>
                    <a:pt x="351" y="1761"/>
                  </a:lnTo>
                  <a:lnTo>
                    <a:pt x="351" y="1773"/>
                  </a:lnTo>
                  <a:lnTo>
                    <a:pt x="353" y="1785"/>
                  </a:lnTo>
                  <a:lnTo>
                    <a:pt x="356" y="1794"/>
                  </a:lnTo>
                  <a:lnTo>
                    <a:pt x="361" y="1802"/>
                  </a:lnTo>
                  <a:lnTo>
                    <a:pt x="366" y="1807"/>
                  </a:lnTo>
                  <a:lnTo>
                    <a:pt x="373" y="1812"/>
                  </a:lnTo>
                  <a:lnTo>
                    <a:pt x="382" y="1814"/>
                  </a:lnTo>
                  <a:lnTo>
                    <a:pt x="392" y="1815"/>
                  </a:lnTo>
                  <a:lnTo>
                    <a:pt x="392" y="1815"/>
                  </a:lnTo>
                  <a:lnTo>
                    <a:pt x="402" y="1814"/>
                  </a:lnTo>
                  <a:lnTo>
                    <a:pt x="409" y="1812"/>
                  </a:lnTo>
                  <a:lnTo>
                    <a:pt x="417" y="1807"/>
                  </a:lnTo>
                  <a:lnTo>
                    <a:pt x="423" y="1802"/>
                  </a:lnTo>
                  <a:lnTo>
                    <a:pt x="427" y="1794"/>
                  </a:lnTo>
                  <a:lnTo>
                    <a:pt x="430" y="1784"/>
                  </a:lnTo>
                  <a:lnTo>
                    <a:pt x="433" y="1773"/>
                  </a:lnTo>
                  <a:lnTo>
                    <a:pt x="433" y="1761"/>
                  </a:lnTo>
                  <a:lnTo>
                    <a:pt x="433" y="1639"/>
                  </a:lnTo>
                  <a:lnTo>
                    <a:pt x="488" y="1639"/>
                  </a:lnTo>
                  <a:lnTo>
                    <a:pt x="488" y="1860"/>
                  </a:lnTo>
                  <a:lnTo>
                    <a:pt x="433" y="1860"/>
                  </a:lnTo>
                  <a:lnTo>
                    <a:pt x="433" y="1843"/>
                  </a:lnTo>
                  <a:lnTo>
                    <a:pt x="433" y="1843"/>
                  </a:lnTo>
                  <a:lnTo>
                    <a:pt x="428" y="1848"/>
                  </a:lnTo>
                  <a:lnTo>
                    <a:pt x="422" y="1853"/>
                  </a:lnTo>
                  <a:lnTo>
                    <a:pt x="416" y="1857"/>
                  </a:lnTo>
                  <a:lnTo>
                    <a:pt x="409" y="1859"/>
                  </a:lnTo>
                  <a:lnTo>
                    <a:pt x="403" y="1862"/>
                  </a:lnTo>
                  <a:lnTo>
                    <a:pt x="395" y="1864"/>
                  </a:lnTo>
                  <a:lnTo>
                    <a:pt x="387" y="1865"/>
                  </a:lnTo>
                  <a:lnTo>
                    <a:pt x="380" y="1866"/>
                  </a:lnTo>
                  <a:lnTo>
                    <a:pt x="380" y="1866"/>
                  </a:lnTo>
                  <a:lnTo>
                    <a:pt x="366" y="1865"/>
                  </a:lnTo>
                  <a:lnTo>
                    <a:pt x="355" y="1862"/>
                  </a:lnTo>
                  <a:lnTo>
                    <a:pt x="345" y="1859"/>
                  </a:lnTo>
                  <a:lnTo>
                    <a:pt x="336" y="1855"/>
                  </a:lnTo>
                  <a:lnTo>
                    <a:pt x="328" y="1849"/>
                  </a:lnTo>
                  <a:lnTo>
                    <a:pt x="321" y="1844"/>
                  </a:lnTo>
                  <a:lnTo>
                    <a:pt x="316" y="1836"/>
                  </a:lnTo>
                  <a:lnTo>
                    <a:pt x="310" y="1828"/>
                  </a:lnTo>
                  <a:lnTo>
                    <a:pt x="307" y="1821"/>
                  </a:lnTo>
                  <a:lnTo>
                    <a:pt x="304" y="1813"/>
                  </a:lnTo>
                  <a:lnTo>
                    <a:pt x="299" y="1795"/>
                  </a:lnTo>
                  <a:lnTo>
                    <a:pt x="297" y="1779"/>
                  </a:lnTo>
                  <a:lnTo>
                    <a:pt x="296" y="1764"/>
                  </a:lnTo>
                  <a:lnTo>
                    <a:pt x="296" y="1764"/>
                  </a:lnTo>
                  <a:close/>
                  <a:moveTo>
                    <a:pt x="1135" y="1860"/>
                  </a:moveTo>
                  <a:lnTo>
                    <a:pt x="1079" y="1860"/>
                  </a:lnTo>
                  <a:lnTo>
                    <a:pt x="1079" y="1639"/>
                  </a:lnTo>
                  <a:lnTo>
                    <a:pt x="1135" y="1639"/>
                  </a:lnTo>
                  <a:lnTo>
                    <a:pt x="1135" y="1657"/>
                  </a:lnTo>
                  <a:lnTo>
                    <a:pt x="1135" y="1657"/>
                  </a:lnTo>
                  <a:lnTo>
                    <a:pt x="1140" y="1652"/>
                  </a:lnTo>
                  <a:lnTo>
                    <a:pt x="1146" y="1646"/>
                  </a:lnTo>
                  <a:lnTo>
                    <a:pt x="1152" y="1643"/>
                  </a:lnTo>
                  <a:lnTo>
                    <a:pt x="1159" y="1640"/>
                  </a:lnTo>
                  <a:lnTo>
                    <a:pt x="1167" y="1636"/>
                  </a:lnTo>
                  <a:lnTo>
                    <a:pt x="1173" y="1635"/>
                  </a:lnTo>
                  <a:lnTo>
                    <a:pt x="1182" y="1634"/>
                  </a:lnTo>
                  <a:lnTo>
                    <a:pt x="1190" y="1633"/>
                  </a:lnTo>
                  <a:lnTo>
                    <a:pt x="1190" y="1633"/>
                  </a:lnTo>
                  <a:lnTo>
                    <a:pt x="1200" y="1634"/>
                  </a:lnTo>
                  <a:lnTo>
                    <a:pt x="1208" y="1635"/>
                  </a:lnTo>
                  <a:lnTo>
                    <a:pt x="1217" y="1637"/>
                  </a:lnTo>
                  <a:lnTo>
                    <a:pt x="1225" y="1640"/>
                  </a:lnTo>
                  <a:lnTo>
                    <a:pt x="1233" y="1643"/>
                  </a:lnTo>
                  <a:lnTo>
                    <a:pt x="1239" y="1648"/>
                  </a:lnTo>
                  <a:lnTo>
                    <a:pt x="1245" y="1653"/>
                  </a:lnTo>
                  <a:lnTo>
                    <a:pt x="1250" y="1659"/>
                  </a:lnTo>
                  <a:lnTo>
                    <a:pt x="1256" y="1666"/>
                  </a:lnTo>
                  <a:lnTo>
                    <a:pt x="1259" y="1674"/>
                  </a:lnTo>
                  <a:lnTo>
                    <a:pt x="1264" y="1682"/>
                  </a:lnTo>
                  <a:lnTo>
                    <a:pt x="1266" y="1690"/>
                  </a:lnTo>
                  <a:lnTo>
                    <a:pt x="1268" y="1700"/>
                  </a:lnTo>
                  <a:lnTo>
                    <a:pt x="1270" y="1711"/>
                  </a:lnTo>
                  <a:lnTo>
                    <a:pt x="1271" y="1722"/>
                  </a:lnTo>
                  <a:lnTo>
                    <a:pt x="1271" y="1734"/>
                  </a:lnTo>
                  <a:lnTo>
                    <a:pt x="1271" y="1860"/>
                  </a:lnTo>
                  <a:lnTo>
                    <a:pt x="1216" y="1860"/>
                  </a:lnTo>
                  <a:lnTo>
                    <a:pt x="1216" y="1738"/>
                  </a:lnTo>
                  <a:lnTo>
                    <a:pt x="1216" y="1738"/>
                  </a:lnTo>
                  <a:lnTo>
                    <a:pt x="1216" y="1725"/>
                  </a:lnTo>
                  <a:lnTo>
                    <a:pt x="1214" y="1714"/>
                  </a:lnTo>
                  <a:lnTo>
                    <a:pt x="1211" y="1705"/>
                  </a:lnTo>
                  <a:lnTo>
                    <a:pt x="1206" y="1697"/>
                  </a:lnTo>
                  <a:lnTo>
                    <a:pt x="1201" y="1691"/>
                  </a:lnTo>
                  <a:lnTo>
                    <a:pt x="1194" y="1687"/>
                  </a:lnTo>
                  <a:lnTo>
                    <a:pt x="1186" y="1685"/>
                  </a:lnTo>
                  <a:lnTo>
                    <a:pt x="1176" y="1684"/>
                  </a:lnTo>
                  <a:lnTo>
                    <a:pt x="1176" y="1684"/>
                  </a:lnTo>
                  <a:lnTo>
                    <a:pt x="1167" y="1685"/>
                  </a:lnTo>
                  <a:lnTo>
                    <a:pt x="1158" y="1687"/>
                  </a:lnTo>
                  <a:lnTo>
                    <a:pt x="1151" y="1691"/>
                  </a:lnTo>
                  <a:lnTo>
                    <a:pt x="1146" y="1697"/>
                  </a:lnTo>
                  <a:lnTo>
                    <a:pt x="1140" y="1705"/>
                  </a:lnTo>
                  <a:lnTo>
                    <a:pt x="1137" y="1715"/>
                  </a:lnTo>
                  <a:lnTo>
                    <a:pt x="1135" y="1726"/>
                  </a:lnTo>
                  <a:lnTo>
                    <a:pt x="1135" y="1738"/>
                  </a:lnTo>
                  <a:lnTo>
                    <a:pt x="1135" y="1860"/>
                  </a:lnTo>
                  <a:close/>
                  <a:moveTo>
                    <a:pt x="593" y="1742"/>
                  </a:moveTo>
                  <a:lnTo>
                    <a:pt x="593" y="1860"/>
                  </a:lnTo>
                  <a:lnTo>
                    <a:pt x="537" y="1860"/>
                  </a:lnTo>
                  <a:lnTo>
                    <a:pt x="537" y="1639"/>
                  </a:lnTo>
                  <a:lnTo>
                    <a:pt x="593" y="1639"/>
                  </a:lnTo>
                  <a:lnTo>
                    <a:pt x="593" y="1742"/>
                  </a:lnTo>
                  <a:close/>
                  <a:moveTo>
                    <a:pt x="641" y="1573"/>
                  </a:moveTo>
                  <a:lnTo>
                    <a:pt x="696" y="1546"/>
                  </a:lnTo>
                  <a:lnTo>
                    <a:pt x="696" y="1747"/>
                  </a:lnTo>
                  <a:lnTo>
                    <a:pt x="696" y="1860"/>
                  </a:lnTo>
                  <a:lnTo>
                    <a:pt x="641" y="1860"/>
                  </a:lnTo>
                  <a:lnTo>
                    <a:pt x="641" y="1573"/>
                  </a:lnTo>
                  <a:close/>
                  <a:moveTo>
                    <a:pt x="871" y="1654"/>
                  </a:moveTo>
                  <a:lnTo>
                    <a:pt x="871" y="1654"/>
                  </a:lnTo>
                  <a:lnTo>
                    <a:pt x="866" y="1648"/>
                  </a:lnTo>
                  <a:lnTo>
                    <a:pt x="861" y="1645"/>
                  </a:lnTo>
                  <a:lnTo>
                    <a:pt x="854" y="1641"/>
                  </a:lnTo>
                  <a:lnTo>
                    <a:pt x="849" y="1639"/>
                  </a:lnTo>
                  <a:lnTo>
                    <a:pt x="842" y="1636"/>
                  </a:lnTo>
                  <a:lnTo>
                    <a:pt x="835" y="1634"/>
                  </a:lnTo>
                  <a:lnTo>
                    <a:pt x="822" y="1633"/>
                  </a:lnTo>
                  <a:lnTo>
                    <a:pt x="822" y="1633"/>
                  </a:lnTo>
                  <a:lnTo>
                    <a:pt x="812" y="1634"/>
                  </a:lnTo>
                  <a:lnTo>
                    <a:pt x="802" y="1635"/>
                  </a:lnTo>
                  <a:lnTo>
                    <a:pt x="794" y="1637"/>
                  </a:lnTo>
                  <a:lnTo>
                    <a:pt x="786" y="1641"/>
                  </a:lnTo>
                  <a:lnTo>
                    <a:pt x="778" y="1645"/>
                  </a:lnTo>
                  <a:lnTo>
                    <a:pt x="770" y="1651"/>
                  </a:lnTo>
                  <a:lnTo>
                    <a:pt x="764" y="1657"/>
                  </a:lnTo>
                  <a:lnTo>
                    <a:pt x="758" y="1664"/>
                  </a:lnTo>
                  <a:lnTo>
                    <a:pt x="753" y="1672"/>
                  </a:lnTo>
                  <a:lnTo>
                    <a:pt x="748" y="1680"/>
                  </a:lnTo>
                  <a:lnTo>
                    <a:pt x="744" y="1689"/>
                  </a:lnTo>
                  <a:lnTo>
                    <a:pt x="741" y="1699"/>
                  </a:lnTo>
                  <a:lnTo>
                    <a:pt x="738" y="1710"/>
                  </a:lnTo>
                  <a:lnTo>
                    <a:pt x="736" y="1722"/>
                  </a:lnTo>
                  <a:lnTo>
                    <a:pt x="735" y="1734"/>
                  </a:lnTo>
                  <a:lnTo>
                    <a:pt x="735" y="1747"/>
                  </a:lnTo>
                  <a:lnTo>
                    <a:pt x="735" y="1747"/>
                  </a:lnTo>
                  <a:lnTo>
                    <a:pt x="735" y="1761"/>
                  </a:lnTo>
                  <a:lnTo>
                    <a:pt x="736" y="1773"/>
                  </a:lnTo>
                  <a:lnTo>
                    <a:pt x="738" y="1785"/>
                  </a:lnTo>
                  <a:lnTo>
                    <a:pt x="741" y="1796"/>
                  </a:lnTo>
                  <a:lnTo>
                    <a:pt x="744" y="1807"/>
                  </a:lnTo>
                  <a:lnTo>
                    <a:pt x="747" y="1817"/>
                  </a:lnTo>
                  <a:lnTo>
                    <a:pt x="752" y="1826"/>
                  </a:lnTo>
                  <a:lnTo>
                    <a:pt x="757" y="1834"/>
                  </a:lnTo>
                  <a:lnTo>
                    <a:pt x="764" y="1841"/>
                  </a:lnTo>
                  <a:lnTo>
                    <a:pt x="769" y="1847"/>
                  </a:lnTo>
                  <a:lnTo>
                    <a:pt x="777" y="1853"/>
                  </a:lnTo>
                  <a:lnTo>
                    <a:pt x="785" y="1857"/>
                  </a:lnTo>
                  <a:lnTo>
                    <a:pt x="792" y="1860"/>
                  </a:lnTo>
                  <a:lnTo>
                    <a:pt x="801" y="1864"/>
                  </a:lnTo>
                  <a:lnTo>
                    <a:pt x="811" y="1865"/>
                  </a:lnTo>
                  <a:lnTo>
                    <a:pt x="821" y="1866"/>
                  </a:lnTo>
                  <a:lnTo>
                    <a:pt x="821" y="1866"/>
                  </a:lnTo>
                  <a:lnTo>
                    <a:pt x="828" y="1865"/>
                  </a:lnTo>
                  <a:lnTo>
                    <a:pt x="834" y="1864"/>
                  </a:lnTo>
                  <a:lnTo>
                    <a:pt x="841" y="1862"/>
                  </a:lnTo>
                  <a:lnTo>
                    <a:pt x="848" y="1860"/>
                  </a:lnTo>
                  <a:lnTo>
                    <a:pt x="853" y="1857"/>
                  </a:lnTo>
                  <a:lnTo>
                    <a:pt x="860" y="1854"/>
                  </a:lnTo>
                  <a:lnTo>
                    <a:pt x="865" y="1849"/>
                  </a:lnTo>
                  <a:lnTo>
                    <a:pt x="871" y="1844"/>
                  </a:lnTo>
                  <a:lnTo>
                    <a:pt x="871" y="1860"/>
                  </a:lnTo>
                  <a:lnTo>
                    <a:pt x="926" y="1860"/>
                  </a:lnTo>
                  <a:lnTo>
                    <a:pt x="926" y="1546"/>
                  </a:lnTo>
                  <a:lnTo>
                    <a:pt x="871" y="1573"/>
                  </a:lnTo>
                  <a:lnTo>
                    <a:pt x="871" y="1654"/>
                  </a:lnTo>
                  <a:close/>
                  <a:moveTo>
                    <a:pt x="832" y="1815"/>
                  </a:moveTo>
                  <a:lnTo>
                    <a:pt x="832" y="1815"/>
                  </a:lnTo>
                  <a:lnTo>
                    <a:pt x="826" y="1814"/>
                  </a:lnTo>
                  <a:lnTo>
                    <a:pt x="818" y="1812"/>
                  </a:lnTo>
                  <a:lnTo>
                    <a:pt x="811" y="1808"/>
                  </a:lnTo>
                  <a:lnTo>
                    <a:pt x="805" y="1802"/>
                  </a:lnTo>
                  <a:lnTo>
                    <a:pt x="799" y="1793"/>
                  </a:lnTo>
                  <a:lnTo>
                    <a:pt x="795" y="1781"/>
                  </a:lnTo>
                  <a:lnTo>
                    <a:pt x="791" y="1765"/>
                  </a:lnTo>
                  <a:lnTo>
                    <a:pt x="790" y="1746"/>
                  </a:lnTo>
                  <a:lnTo>
                    <a:pt x="790" y="1746"/>
                  </a:lnTo>
                  <a:lnTo>
                    <a:pt x="791" y="1728"/>
                  </a:lnTo>
                  <a:lnTo>
                    <a:pt x="795" y="1715"/>
                  </a:lnTo>
                  <a:lnTo>
                    <a:pt x="799" y="1704"/>
                  </a:lnTo>
                  <a:lnTo>
                    <a:pt x="805" y="1696"/>
                  </a:lnTo>
                  <a:lnTo>
                    <a:pt x="810" y="1689"/>
                  </a:lnTo>
                  <a:lnTo>
                    <a:pt x="818" y="1686"/>
                  </a:lnTo>
                  <a:lnTo>
                    <a:pt x="824" y="1684"/>
                  </a:lnTo>
                  <a:lnTo>
                    <a:pt x="832" y="1684"/>
                  </a:lnTo>
                  <a:lnTo>
                    <a:pt x="832" y="1684"/>
                  </a:lnTo>
                  <a:lnTo>
                    <a:pt x="839" y="1684"/>
                  </a:lnTo>
                  <a:lnTo>
                    <a:pt x="845" y="1686"/>
                  </a:lnTo>
                  <a:lnTo>
                    <a:pt x="852" y="1688"/>
                  </a:lnTo>
                  <a:lnTo>
                    <a:pt x="856" y="1691"/>
                  </a:lnTo>
                  <a:lnTo>
                    <a:pt x="861" y="1695"/>
                  </a:lnTo>
                  <a:lnTo>
                    <a:pt x="865" y="1698"/>
                  </a:lnTo>
                  <a:lnTo>
                    <a:pt x="871" y="1706"/>
                  </a:lnTo>
                  <a:lnTo>
                    <a:pt x="871" y="1793"/>
                  </a:lnTo>
                  <a:lnTo>
                    <a:pt x="871" y="1793"/>
                  </a:lnTo>
                  <a:lnTo>
                    <a:pt x="864" y="1801"/>
                  </a:lnTo>
                  <a:lnTo>
                    <a:pt x="856" y="1807"/>
                  </a:lnTo>
                  <a:lnTo>
                    <a:pt x="852" y="1811"/>
                  </a:lnTo>
                  <a:lnTo>
                    <a:pt x="845" y="1813"/>
                  </a:lnTo>
                  <a:lnTo>
                    <a:pt x="840" y="1814"/>
                  </a:lnTo>
                  <a:lnTo>
                    <a:pt x="832" y="1815"/>
                  </a:lnTo>
                  <a:lnTo>
                    <a:pt x="832" y="1815"/>
                  </a:lnTo>
                  <a:close/>
                  <a:moveTo>
                    <a:pt x="2069" y="1633"/>
                  </a:moveTo>
                  <a:lnTo>
                    <a:pt x="2069" y="1633"/>
                  </a:lnTo>
                  <a:lnTo>
                    <a:pt x="2064" y="1634"/>
                  </a:lnTo>
                  <a:lnTo>
                    <a:pt x="2057" y="1635"/>
                  </a:lnTo>
                  <a:lnTo>
                    <a:pt x="2044" y="1639"/>
                  </a:lnTo>
                  <a:lnTo>
                    <a:pt x="2032" y="1645"/>
                  </a:lnTo>
                  <a:lnTo>
                    <a:pt x="2021" y="1654"/>
                  </a:lnTo>
                  <a:lnTo>
                    <a:pt x="2021" y="1551"/>
                  </a:lnTo>
                  <a:lnTo>
                    <a:pt x="1966" y="1579"/>
                  </a:lnTo>
                  <a:lnTo>
                    <a:pt x="1966" y="1860"/>
                  </a:lnTo>
                  <a:lnTo>
                    <a:pt x="2021" y="1860"/>
                  </a:lnTo>
                  <a:lnTo>
                    <a:pt x="2021" y="1844"/>
                  </a:lnTo>
                  <a:lnTo>
                    <a:pt x="2021" y="1844"/>
                  </a:lnTo>
                  <a:lnTo>
                    <a:pt x="2025" y="1849"/>
                  </a:lnTo>
                  <a:lnTo>
                    <a:pt x="2032" y="1854"/>
                  </a:lnTo>
                  <a:lnTo>
                    <a:pt x="2037" y="1857"/>
                  </a:lnTo>
                  <a:lnTo>
                    <a:pt x="2044" y="1860"/>
                  </a:lnTo>
                  <a:lnTo>
                    <a:pt x="2049" y="1862"/>
                  </a:lnTo>
                  <a:lnTo>
                    <a:pt x="2057" y="1864"/>
                  </a:lnTo>
                  <a:lnTo>
                    <a:pt x="2064" y="1865"/>
                  </a:lnTo>
                  <a:lnTo>
                    <a:pt x="2070" y="1866"/>
                  </a:lnTo>
                  <a:lnTo>
                    <a:pt x="2070" y="1866"/>
                  </a:lnTo>
                  <a:lnTo>
                    <a:pt x="2080" y="1865"/>
                  </a:lnTo>
                  <a:lnTo>
                    <a:pt x="2090" y="1864"/>
                  </a:lnTo>
                  <a:lnTo>
                    <a:pt x="2099" y="1861"/>
                  </a:lnTo>
                  <a:lnTo>
                    <a:pt x="2108" y="1857"/>
                  </a:lnTo>
                  <a:lnTo>
                    <a:pt x="2116" y="1853"/>
                  </a:lnTo>
                  <a:lnTo>
                    <a:pt x="2122" y="1848"/>
                  </a:lnTo>
                  <a:lnTo>
                    <a:pt x="2129" y="1841"/>
                  </a:lnTo>
                  <a:lnTo>
                    <a:pt x="2134" y="1835"/>
                  </a:lnTo>
                  <a:lnTo>
                    <a:pt x="2140" y="1826"/>
                  </a:lnTo>
                  <a:lnTo>
                    <a:pt x="2144" y="1817"/>
                  </a:lnTo>
                  <a:lnTo>
                    <a:pt x="2148" y="1807"/>
                  </a:lnTo>
                  <a:lnTo>
                    <a:pt x="2151" y="1797"/>
                  </a:lnTo>
                  <a:lnTo>
                    <a:pt x="2154" y="1786"/>
                  </a:lnTo>
                  <a:lnTo>
                    <a:pt x="2155" y="1774"/>
                  </a:lnTo>
                  <a:lnTo>
                    <a:pt x="2157" y="1761"/>
                  </a:lnTo>
                  <a:lnTo>
                    <a:pt x="2158" y="1747"/>
                  </a:lnTo>
                  <a:lnTo>
                    <a:pt x="2158" y="1747"/>
                  </a:lnTo>
                  <a:lnTo>
                    <a:pt x="2157" y="1734"/>
                  </a:lnTo>
                  <a:lnTo>
                    <a:pt x="2155" y="1722"/>
                  </a:lnTo>
                  <a:lnTo>
                    <a:pt x="2153" y="1710"/>
                  </a:lnTo>
                  <a:lnTo>
                    <a:pt x="2151" y="1699"/>
                  </a:lnTo>
                  <a:lnTo>
                    <a:pt x="2148" y="1689"/>
                  </a:lnTo>
                  <a:lnTo>
                    <a:pt x="2143" y="1680"/>
                  </a:lnTo>
                  <a:lnTo>
                    <a:pt x="2139" y="1672"/>
                  </a:lnTo>
                  <a:lnTo>
                    <a:pt x="2133" y="1664"/>
                  </a:lnTo>
                  <a:lnTo>
                    <a:pt x="2128" y="1657"/>
                  </a:lnTo>
                  <a:lnTo>
                    <a:pt x="2121" y="1651"/>
                  </a:lnTo>
                  <a:lnTo>
                    <a:pt x="2113" y="1645"/>
                  </a:lnTo>
                  <a:lnTo>
                    <a:pt x="2106" y="1641"/>
                  </a:lnTo>
                  <a:lnTo>
                    <a:pt x="2098" y="1637"/>
                  </a:lnTo>
                  <a:lnTo>
                    <a:pt x="2089" y="1635"/>
                  </a:lnTo>
                  <a:lnTo>
                    <a:pt x="2079" y="1634"/>
                  </a:lnTo>
                  <a:lnTo>
                    <a:pt x="2069" y="1633"/>
                  </a:lnTo>
                  <a:lnTo>
                    <a:pt x="2069" y="1633"/>
                  </a:lnTo>
                  <a:close/>
                  <a:moveTo>
                    <a:pt x="2059" y="1684"/>
                  </a:moveTo>
                  <a:lnTo>
                    <a:pt x="2059" y="1684"/>
                  </a:lnTo>
                  <a:lnTo>
                    <a:pt x="2067" y="1685"/>
                  </a:lnTo>
                  <a:lnTo>
                    <a:pt x="2075" y="1687"/>
                  </a:lnTo>
                  <a:lnTo>
                    <a:pt x="2081" y="1691"/>
                  </a:lnTo>
                  <a:lnTo>
                    <a:pt x="2088" y="1698"/>
                  </a:lnTo>
                  <a:lnTo>
                    <a:pt x="2094" y="1706"/>
                  </a:lnTo>
                  <a:lnTo>
                    <a:pt x="2097" y="1717"/>
                  </a:lnTo>
                  <a:lnTo>
                    <a:pt x="2100" y="1730"/>
                  </a:lnTo>
                  <a:lnTo>
                    <a:pt x="2101" y="1746"/>
                  </a:lnTo>
                  <a:lnTo>
                    <a:pt x="2101" y="1746"/>
                  </a:lnTo>
                  <a:lnTo>
                    <a:pt x="2100" y="1762"/>
                  </a:lnTo>
                  <a:lnTo>
                    <a:pt x="2098" y="1776"/>
                  </a:lnTo>
                  <a:lnTo>
                    <a:pt x="2096" y="1787"/>
                  </a:lnTo>
                  <a:lnTo>
                    <a:pt x="2091" y="1797"/>
                  </a:lnTo>
                  <a:lnTo>
                    <a:pt x="2085" y="1805"/>
                  </a:lnTo>
                  <a:lnTo>
                    <a:pt x="2078" y="1811"/>
                  </a:lnTo>
                  <a:lnTo>
                    <a:pt x="2070" y="1814"/>
                  </a:lnTo>
                  <a:lnTo>
                    <a:pt x="2061" y="1815"/>
                  </a:lnTo>
                  <a:lnTo>
                    <a:pt x="2061" y="1815"/>
                  </a:lnTo>
                  <a:lnTo>
                    <a:pt x="2053" y="1814"/>
                  </a:lnTo>
                  <a:lnTo>
                    <a:pt x="2046" y="1813"/>
                  </a:lnTo>
                  <a:lnTo>
                    <a:pt x="2041" y="1810"/>
                  </a:lnTo>
                  <a:lnTo>
                    <a:pt x="2035" y="1807"/>
                  </a:lnTo>
                  <a:lnTo>
                    <a:pt x="2026" y="1800"/>
                  </a:lnTo>
                  <a:lnTo>
                    <a:pt x="2021" y="1794"/>
                  </a:lnTo>
                  <a:lnTo>
                    <a:pt x="2021" y="1706"/>
                  </a:lnTo>
                  <a:lnTo>
                    <a:pt x="2021" y="1706"/>
                  </a:lnTo>
                  <a:lnTo>
                    <a:pt x="2024" y="1701"/>
                  </a:lnTo>
                  <a:lnTo>
                    <a:pt x="2029" y="1697"/>
                  </a:lnTo>
                  <a:lnTo>
                    <a:pt x="2033" y="1693"/>
                  </a:lnTo>
                  <a:lnTo>
                    <a:pt x="2037" y="1689"/>
                  </a:lnTo>
                  <a:lnTo>
                    <a:pt x="2043" y="1687"/>
                  </a:lnTo>
                  <a:lnTo>
                    <a:pt x="2048" y="1685"/>
                  </a:lnTo>
                  <a:lnTo>
                    <a:pt x="2054" y="1684"/>
                  </a:lnTo>
                  <a:lnTo>
                    <a:pt x="2059" y="1684"/>
                  </a:lnTo>
                  <a:lnTo>
                    <a:pt x="2059" y="1684"/>
                  </a:lnTo>
                  <a:close/>
                  <a:moveTo>
                    <a:pt x="1445" y="1654"/>
                  </a:moveTo>
                  <a:lnTo>
                    <a:pt x="1445" y="1654"/>
                  </a:lnTo>
                  <a:lnTo>
                    <a:pt x="1440" y="1650"/>
                  </a:lnTo>
                  <a:lnTo>
                    <a:pt x="1435" y="1645"/>
                  </a:lnTo>
                  <a:lnTo>
                    <a:pt x="1428" y="1642"/>
                  </a:lnTo>
                  <a:lnTo>
                    <a:pt x="1423" y="1639"/>
                  </a:lnTo>
                  <a:lnTo>
                    <a:pt x="1416" y="1636"/>
                  </a:lnTo>
                  <a:lnTo>
                    <a:pt x="1409" y="1634"/>
                  </a:lnTo>
                  <a:lnTo>
                    <a:pt x="1403" y="1634"/>
                  </a:lnTo>
                  <a:lnTo>
                    <a:pt x="1396" y="1633"/>
                  </a:lnTo>
                  <a:lnTo>
                    <a:pt x="1396" y="1633"/>
                  </a:lnTo>
                  <a:lnTo>
                    <a:pt x="1386" y="1634"/>
                  </a:lnTo>
                  <a:lnTo>
                    <a:pt x="1376" y="1635"/>
                  </a:lnTo>
                  <a:lnTo>
                    <a:pt x="1367" y="1637"/>
                  </a:lnTo>
                  <a:lnTo>
                    <a:pt x="1360" y="1641"/>
                  </a:lnTo>
                  <a:lnTo>
                    <a:pt x="1352" y="1645"/>
                  </a:lnTo>
                  <a:lnTo>
                    <a:pt x="1344" y="1651"/>
                  </a:lnTo>
                  <a:lnTo>
                    <a:pt x="1338" y="1657"/>
                  </a:lnTo>
                  <a:lnTo>
                    <a:pt x="1332" y="1664"/>
                  </a:lnTo>
                  <a:lnTo>
                    <a:pt x="1327" y="1672"/>
                  </a:lnTo>
                  <a:lnTo>
                    <a:pt x="1322" y="1680"/>
                  </a:lnTo>
                  <a:lnTo>
                    <a:pt x="1318" y="1689"/>
                  </a:lnTo>
                  <a:lnTo>
                    <a:pt x="1314" y="1699"/>
                  </a:lnTo>
                  <a:lnTo>
                    <a:pt x="1312" y="1710"/>
                  </a:lnTo>
                  <a:lnTo>
                    <a:pt x="1310" y="1722"/>
                  </a:lnTo>
                  <a:lnTo>
                    <a:pt x="1309" y="1734"/>
                  </a:lnTo>
                  <a:lnTo>
                    <a:pt x="1309" y="1747"/>
                  </a:lnTo>
                  <a:lnTo>
                    <a:pt x="1309" y="1747"/>
                  </a:lnTo>
                  <a:lnTo>
                    <a:pt x="1309" y="1761"/>
                  </a:lnTo>
                  <a:lnTo>
                    <a:pt x="1310" y="1773"/>
                  </a:lnTo>
                  <a:lnTo>
                    <a:pt x="1312" y="1785"/>
                  </a:lnTo>
                  <a:lnTo>
                    <a:pt x="1314" y="1796"/>
                  </a:lnTo>
                  <a:lnTo>
                    <a:pt x="1318" y="1807"/>
                  </a:lnTo>
                  <a:lnTo>
                    <a:pt x="1321" y="1817"/>
                  </a:lnTo>
                  <a:lnTo>
                    <a:pt x="1327" y="1826"/>
                  </a:lnTo>
                  <a:lnTo>
                    <a:pt x="1331" y="1834"/>
                  </a:lnTo>
                  <a:lnTo>
                    <a:pt x="1338" y="1841"/>
                  </a:lnTo>
                  <a:lnTo>
                    <a:pt x="1343" y="1847"/>
                  </a:lnTo>
                  <a:lnTo>
                    <a:pt x="1351" y="1853"/>
                  </a:lnTo>
                  <a:lnTo>
                    <a:pt x="1359" y="1857"/>
                  </a:lnTo>
                  <a:lnTo>
                    <a:pt x="1366" y="1860"/>
                  </a:lnTo>
                  <a:lnTo>
                    <a:pt x="1375" y="1864"/>
                  </a:lnTo>
                  <a:lnTo>
                    <a:pt x="1385" y="1865"/>
                  </a:lnTo>
                  <a:lnTo>
                    <a:pt x="1395" y="1865"/>
                  </a:lnTo>
                  <a:lnTo>
                    <a:pt x="1395" y="1865"/>
                  </a:lnTo>
                  <a:lnTo>
                    <a:pt x="1402" y="1865"/>
                  </a:lnTo>
                  <a:lnTo>
                    <a:pt x="1408" y="1864"/>
                  </a:lnTo>
                  <a:lnTo>
                    <a:pt x="1415" y="1862"/>
                  </a:lnTo>
                  <a:lnTo>
                    <a:pt x="1421" y="1860"/>
                  </a:lnTo>
                  <a:lnTo>
                    <a:pt x="1428" y="1857"/>
                  </a:lnTo>
                  <a:lnTo>
                    <a:pt x="1434" y="1853"/>
                  </a:lnTo>
                  <a:lnTo>
                    <a:pt x="1439" y="1849"/>
                  </a:lnTo>
                  <a:lnTo>
                    <a:pt x="1445" y="1844"/>
                  </a:lnTo>
                  <a:lnTo>
                    <a:pt x="1445" y="1849"/>
                  </a:lnTo>
                  <a:lnTo>
                    <a:pt x="1445" y="1849"/>
                  </a:lnTo>
                  <a:lnTo>
                    <a:pt x="1445" y="1858"/>
                  </a:lnTo>
                  <a:lnTo>
                    <a:pt x="1444" y="1868"/>
                  </a:lnTo>
                  <a:lnTo>
                    <a:pt x="1441" y="1878"/>
                  </a:lnTo>
                  <a:lnTo>
                    <a:pt x="1439" y="1882"/>
                  </a:lnTo>
                  <a:lnTo>
                    <a:pt x="1436" y="1887"/>
                  </a:lnTo>
                  <a:lnTo>
                    <a:pt x="1433" y="1891"/>
                  </a:lnTo>
                  <a:lnTo>
                    <a:pt x="1428" y="1896"/>
                  </a:lnTo>
                  <a:lnTo>
                    <a:pt x="1421" y="1899"/>
                  </a:lnTo>
                  <a:lnTo>
                    <a:pt x="1415" y="1901"/>
                  </a:lnTo>
                  <a:lnTo>
                    <a:pt x="1407" y="1904"/>
                  </a:lnTo>
                  <a:lnTo>
                    <a:pt x="1397" y="1905"/>
                  </a:lnTo>
                  <a:lnTo>
                    <a:pt x="1386" y="1908"/>
                  </a:lnTo>
                  <a:lnTo>
                    <a:pt x="1374" y="1908"/>
                  </a:lnTo>
                  <a:lnTo>
                    <a:pt x="1372" y="1908"/>
                  </a:lnTo>
                  <a:lnTo>
                    <a:pt x="1391" y="1951"/>
                  </a:lnTo>
                  <a:lnTo>
                    <a:pt x="1392" y="1951"/>
                  </a:lnTo>
                  <a:lnTo>
                    <a:pt x="1392" y="1951"/>
                  </a:lnTo>
                  <a:lnTo>
                    <a:pt x="1405" y="1951"/>
                  </a:lnTo>
                  <a:lnTo>
                    <a:pt x="1417" y="1948"/>
                  </a:lnTo>
                  <a:lnTo>
                    <a:pt x="1429" y="1946"/>
                  </a:lnTo>
                  <a:lnTo>
                    <a:pt x="1439" y="1943"/>
                  </a:lnTo>
                  <a:lnTo>
                    <a:pt x="1449" y="1940"/>
                  </a:lnTo>
                  <a:lnTo>
                    <a:pt x="1458" y="1935"/>
                  </a:lnTo>
                  <a:lnTo>
                    <a:pt x="1466" y="1929"/>
                  </a:lnTo>
                  <a:lnTo>
                    <a:pt x="1473" y="1923"/>
                  </a:lnTo>
                  <a:lnTo>
                    <a:pt x="1480" y="1915"/>
                  </a:lnTo>
                  <a:lnTo>
                    <a:pt x="1484" y="1907"/>
                  </a:lnTo>
                  <a:lnTo>
                    <a:pt x="1490" y="1898"/>
                  </a:lnTo>
                  <a:lnTo>
                    <a:pt x="1493" y="1888"/>
                  </a:lnTo>
                  <a:lnTo>
                    <a:pt x="1497" y="1877"/>
                  </a:lnTo>
                  <a:lnTo>
                    <a:pt x="1499" y="1866"/>
                  </a:lnTo>
                  <a:lnTo>
                    <a:pt x="1500" y="1854"/>
                  </a:lnTo>
                  <a:lnTo>
                    <a:pt x="1500" y="1839"/>
                  </a:lnTo>
                  <a:lnTo>
                    <a:pt x="1500" y="1639"/>
                  </a:lnTo>
                  <a:lnTo>
                    <a:pt x="1445" y="1639"/>
                  </a:lnTo>
                  <a:lnTo>
                    <a:pt x="1445" y="1654"/>
                  </a:lnTo>
                  <a:close/>
                  <a:moveTo>
                    <a:pt x="1445" y="1706"/>
                  </a:moveTo>
                  <a:lnTo>
                    <a:pt x="1445" y="1793"/>
                  </a:lnTo>
                  <a:lnTo>
                    <a:pt x="1445" y="1793"/>
                  </a:lnTo>
                  <a:lnTo>
                    <a:pt x="1438" y="1801"/>
                  </a:lnTo>
                  <a:lnTo>
                    <a:pt x="1429" y="1808"/>
                  </a:lnTo>
                  <a:lnTo>
                    <a:pt x="1425" y="1811"/>
                  </a:lnTo>
                  <a:lnTo>
                    <a:pt x="1419" y="1813"/>
                  </a:lnTo>
                  <a:lnTo>
                    <a:pt x="1413" y="1814"/>
                  </a:lnTo>
                  <a:lnTo>
                    <a:pt x="1406" y="1815"/>
                  </a:lnTo>
                  <a:lnTo>
                    <a:pt x="1406" y="1815"/>
                  </a:lnTo>
                  <a:lnTo>
                    <a:pt x="1398" y="1814"/>
                  </a:lnTo>
                  <a:lnTo>
                    <a:pt x="1392" y="1812"/>
                  </a:lnTo>
                  <a:lnTo>
                    <a:pt x="1384" y="1807"/>
                  </a:lnTo>
                  <a:lnTo>
                    <a:pt x="1378" y="1802"/>
                  </a:lnTo>
                  <a:lnTo>
                    <a:pt x="1373" y="1793"/>
                  </a:lnTo>
                  <a:lnTo>
                    <a:pt x="1369" y="1781"/>
                  </a:lnTo>
                  <a:lnTo>
                    <a:pt x="1365" y="1765"/>
                  </a:lnTo>
                  <a:lnTo>
                    <a:pt x="1364" y="1746"/>
                  </a:lnTo>
                  <a:lnTo>
                    <a:pt x="1364" y="1746"/>
                  </a:lnTo>
                  <a:lnTo>
                    <a:pt x="1365" y="1728"/>
                  </a:lnTo>
                  <a:lnTo>
                    <a:pt x="1369" y="1715"/>
                  </a:lnTo>
                  <a:lnTo>
                    <a:pt x="1373" y="1704"/>
                  </a:lnTo>
                  <a:lnTo>
                    <a:pt x="1378" y="1696"/>
                  </a:lnTo>
                  <a:lnTo>
                    <a:pt x="1384" y="1689"/>
                  </a:lnTo>
                  <a:lnTo>
                    <a:pt x="1392" y="1686"/>
                  </a:lnTo>
                  <a:lnTo>
                    <a:pt x="1398" y="1684"/>
                  </a:lnTo>
                  <a:lnTo>
                    <a:pt x="1406" y="1684"/>
                  </a:lnTo>
                  <a:lnTo>
                    <a:pt x="1406" y="1684"/>
                  </a:lnTo>
                  <a:lnTo>
                    <a:pt x="1413" y="1684"/>
                  </a:lnTo>
                  <a:lnTo>
                    <a:pt x="1419" y="1686"/>
                  </a:lnTo>
                  <a:lnTo>
                    <a:pt x="1426" y="1688"/>
                  </a:lnTo>
                  <a:lnTo>
                    <a:pt x="1430" y="1690"/>
                  </a:lnTo>
                  <a:lnTo>
                    <a:pt x="1435" y="1695"/>
                  </a:lnTo>
                  <a:lnTo>
                    <a:pt x="1439" y="1698"/>
                  </a:lnTo>
                  <a:lnTo>
                    <a:pt x="1445" y="1706"/>
                  </a:lnTo>
                  <a:lnTo>
                    <a:pt x="1445" y="1706"/>
                  </a:lnTo>
                  <a:close/>
                  <a:moveTo>
                    <a:pt x="1671" y="1693"/>
                  </a:moveTo>
                  <a:lnTo>
                    <a:pt x="1671" y="1693"/>
                  </a:lnTo>
                  <a:lnTo>
                    <a:pt x="1684" y="1686"/>
                  </a:lnTo>
                  <a:lnTo>
                    <a:pt x="1697" y="1682"/>
                  </a:lnTo>
                  <a:lnTo>
                    <a:pt x="1712" y="1678"/>
                  </a:lnTo>
                  <a:lnTo>
                    <a:pt x="1727" y="1677"/>
                  </a:lnTo>
                  <a:lnTo>
                    <a:pt x="1727" y="1677"/>
                  </a:lnTo>
                  <a:lnTo>
                    <a:pt x="1737" y="1678"/>
                  </a:lnTo>
                  <a:lnTo>
                    <a:pt x="1745" y="1679"/>
                  </a:lnTo>
                  <a:lnTo>
                    <a:pt x="1751" y="1682"/>
                  </a:lnTo>
                  <a:lnTo>
                    <a:pt x="1757" y="1686"/>
                  </a:lnTo>
                  <a:lnTo>
                    <a:pt x="1761" y="1690"/>
                  </a:lnTo>
                  <a:lnTo>
                    <a:pt x="1765" y="1696"/>
                  </a:lnTo>
                  <a:lnTo>
                    <a:pt x="1767" y="1701"/>
                  </a:lnTo>
                  <a:lnTo>
                    <a:pt x="1767" y="1709"/>
                  </a:lnTo>
                  <a:lnTo>
                    <a:pt x="1767" y="1725"/>
                  </a:lnTo>
                  <a:lnTo>
                    <a:pt x="1767" y="1725"/>
                  </a:lnTo>
                  <a:lnTo>
                    <a:pt x="1757" y="1720"/>
                  </a:lnTo>
                  <a:lnTo>
                    <a:pt x="1745" y="1717"/>
                  </a:lnTo>
                  <a:lnTo>
                    <a:pt x="1733" y="1715"/>
                  </a:lnTo>
                  <a:lnTo>
                    <a:pt x="1719" y="1714"/>
                  </a:lnTo>
                  <a:lnTo>
                    <a:pt x="1719" y="1714"/>
                  </a:lnTo>
                  <a:lnTo>
                    <a:pt x="1704" y="1715"/>
                  </a:lnTo>
                  <a:lnTo>
                    <a:pt x="1689" y="1718"/>
                  </a:lnTo>
                  <a:lnTo>
                    <a:pt x="1674" y="1722"/>
                  </a:lnTo>
                  <a:lnTo>
                    <a:pt x="1667" y="1726"/>
                  </a:lnTo>
                  <a:lnTo>
                    <a:pt x="1660" y="1730"/>
                  </a:lnTo>
                  <a:lnTo>
                    <a:pt x="1654" y="1734"/>
                  </a:lnTo>
                  <a:lnTo>
                    <a:pt x="1649" y="1740"/>
                  </a:lnTo>
                  <a:lnTo>
                    <a:pt x="1643" y="1746"/>
                  </a:lnTo>
                  <a:lnTo>
                    <a:pt x="1639" y="1752"/>
                  </a:lnTo>
                  <a:lnTo>
                    <a:pt x="1636" y="1760"/>
                  </a:lnTo>
                  <a:lnTo>
                    <a:pt x="1633" y="1769"/>
                  </a:lnTo>
                  <a:lnTo>
                    <a:pt x="1632" y="1778"/>
                  </a:lnTo>
                  <a:lnTo>
                    <a:pt x="1631" y="1786"/>
                  </a:lnTo>
                  <a:lnTo>
                    <a:pt x="1631" y="1786"/>
                  </a:lnTo>
                  <a:lnTo>
                    <a:pt x="1632" y="1797"/>
                  </a:lnTo>
                  <a:lnTo>
                    <a:pt x="1633" y="1807"/>
                  </a:lnTo>
                  <a:lnTo>
                    <a:pt x="1636" y="1815"/>
                  </a:lnTo>
                  <a:lnTo>
                    <a:pt x="1639" y="1824"/>
                  </a:lnTo>
                  <a:lnTo>
                    <a:pt x="1642" y="1830"/>
                  </a:lnTo>
                  <a:lnTo>
                    <a:pt x="1648" y="1837"/>
                  </a:lnTo>
                  <a:lnTo>
                    <a:pt x="1652" y="1843"/>
                  </a:lnTo>
                  <a:lnTo>
                    <a:pt x="1659" y="1848"/>
                  </a:lnTo>
                  <a:lnTo>
                    <a:pt x="1664" y="1853"/>
                  </a:lnTo>
                  <a:lnTo>
                    <a:pt x="1671" y="1856"/>
                  </a:lnTo>
                  <a:lnTo>
                    <a:pt x="1685" y="1861"/>
                  </a:lnTo>
                  <a:lnTo>
                    <a:pt x="1700" y="1865"/>
                  </a:lnTo>
                  <a:lnTo>
                    <a:pt x="1714" y="1866"/>
                  </a:lnTo>
                  <a:lnTo>
                    <a:pt x="1714" y="1866"/>
                  </a:lnTo>
                  <a:lnTo>
                    <a:pt x="1726" y="1864"/>
                  </a:lnTo>
                  <a:lnTo>
                    <a:pt x="1734" y="1862"/>
                  </a:lnTo>
                  <a:lnTo>
                    <a:pt x="1740" y="1860"/>
                  </a:lnTo>
                  <a:lnTo>
                    <a:pt x="1748" y="1857"/>
                  </a:lnTo>
                  <a:lnTo>
                    <a:pt x="1755" y="1853"/>
                  </a:lnTo>
                  <a:lnTo>
                    <a:pt x="1761" y="1848"/>
                  </a:lnTo>
                  <a:lnTo>
                    <a:pt x="1767" y="1843"/>
                  </a:lnTo>
                  <a:lnTo>
                    <a:pt x="1767" y="1860"/>
                  </a:lnTo>
                  <a:lnTo>
                    <a:pt x="1822" y="1860"/>
                  </a:lnTo>
                  <a:lnTo>
                    <a:pt x="1822" y="1710"/>
                  </a:lnTo>
                  <a:lnTo>
                    <a:pt x="1822" y="1710"/>
                  </a:lnTo>
                  <a:lnTo>
                    <a:pt x="1822" y="1701"/>
                  </a:lnTo>
                  <a:lnTo>
                    <a:pt x="1821" y="1694"/>
                  </a:lnTo>
                  <a:lnTo>
                    <a:pt x="1819" y="1686"/>
                  </a:lnTo>
                  <a:lnTo>
                    <a:pt x="1817" y="1678"/>
                  </a:lnTo>
                  <a:lnTo>
                    <a:pt x="1812" y="1672"/>
                  </a:lnTo>
                  <a:lnTo>
                    <a:pt x="1809" y="1665"/>
                  </a:lnTo>
                  <a:lnTo>
                    <a:pt x="1803" y="1659"/>
                  </a:lnTo>
                  <a:lnTo>
                    <a:pt x="1798" y="1654"/>
                  </a:lnTo>
                  <a:lnTo>
                    <a:pt x="1792" y="1650"/>
                  </a:lnTo>
                  <a:lnTo>
                    <a:pt x="1786" y="1645"/>
                  </a:lnTo>
                  <a:lnTo>
                    <a:pt x="1778" y="1642"/>
                  </a:lnTo>
                  <a:lnTo>
                    <a:pt x="1770" y="1639"/>
                  </a:lnTo>
                  <a:lnTo>
                    <a:pt x="1761" y="1636"/>
                  </a:lnTo>
                  <a:lnTo>
                    <a:pt x="1753" y="1635"/>
                  </a:lnTo>
                  <a:lnTo>
                    <a:pt x="1743" y="1634"/>
                  </a:lnTo>
                  <a:lnTo>
                    <a:pt x="1733" y="1633"/>
                  </a:lnTo>
                  <a:lnTo>
                    <a:pt x="1733" y="1633"/>
                  </a:lnTo>
                  <a:lnTo>
                    <a:pt x="1721" y="1634"/>
                  </a:lnTo>
                  <a:lnTo>
                    <a:pt x="1711" y="1634"/>
                  </a:lnTo>
                  <a:lnTo>
                    <a:pt x="1700" y="1636"/>
                  </a:lnTo>
                  <a:lnTo>
                    <a:pt x="1689" y="1639"/>
                  </a:lnTo>
                  <a:lnTo>
                    <a:pt x="1679" y="1642"/>
                  </a:lnTo>
                  <a:lnTo>
                    <a:pt x="1669" y="1645"/>
                  </a:lnTo>
                  <a:lnTo>
                    <a:pt x="1659" y="1650"/>
                  </a:lnTo>
                  <a:lnTo>
                    <a:pt x="1649" y="1655"/>
                  </a:lnTo>
                  <a:lnTo>
                    <a:pt x="1671" y="1693"/>
                  </a:lnTo>
                  <a:close/>
                  <a:moveTo>
                    <a:pt x="1686" y="1786"/>
                  </a:moveTo>
                  <a:lnTo>
                    <a:pt x="1686" y="1786"/>
                  </a:lnTo>
                  <a:lnTo>
                    <a:pt x="1686" y="1780"/>
                  </a:lnTo>
                  <a:lnTo>
                    <a:pt x="1689" y="1773"/>
                  </a:lnTo>
                  <a:lnTo>
                    <a:pt x="1692" y="1768"/>
                  </a:lnTo>
                  <a:lnTo>
                    <a:pt x="1696" y="1763"/>
                  </a:lnTo>
                  <a:lnTo>
                    <a:pt x="1702" y="1760"/>
                  </a:lnTo>
                  <a:lnTo>
                    <a:pt x="1708" y="1758"/>
                  </a:lnTo>
                  <a:lnTo>
                    <a:pt x="1716" y="1755"/>
                  </a:lnTo>
                  <a:lnTo>
                    <a:pt x="1724" y="1755"/>
                  </a:lnTo>
                  <a:lnTo>
                    <a:pt x="1724" y="1755"/>
                  </a:lnTo>
                  <a:lnTo>
                    <a:pt x="1736" y="1755"/>
                  </a:lnTo>
                  <a:lnTo>
                    <a:pt x="1747" y="1758"/>
                  </a:lnTo>
                  <a:lnTo>
                    <a:pt x="1757" y="1761"/>
                  </a:lnTo>
                  <a:lnTo>
                    <a:pt x="1767" y="1766"/>
                  </a:lnTo>
                  <a:lnTo>
                    <a:pt x="1767" y="1796"/>
                  </a:lnTo>
                  <a:lnTo>
                    <a:pt x="1767" y="1796"/>
                  </a:lnTo>
                  <a:lnTo>
                    <a:pt x="1765" y="1801"/>
                  </a:lnTo>
                  <a:lnTo>
                    <a:pt x="1760" y="1805"/>
                  </a:lnTo>
                  <a:lnTo>
                    <a:pt x="1756" y="1810"/>
                  </a:lnTo>
                  <a:lnTo>
                    <a:pt x="1750" y="1813"/>
                  </a:lnTo>
                  <a:lnTo>
                    <a:pt x="1745" y="1816"/>
                  </a:lnTo>
                  <a:lnTo>
                    <a:pt x="1738" y="1818"/>
                  </a:lnTo>
                  <a:lnTo>
                    <a:pt x="1732" y="1819"/>
                  </a:lnTo>
                  <a:lnTo>
                    <a:pt x="1724" y="1821"/>
                  </a:lnTo>
                  <a:lnTo>
                    <a:pt x="1724" y="1821"/>
                  </a:lnTo>
                  <a:lnTo>
                    <a:pt x="1716" y="1819"/>
                  </a:lnTo>
                  <a:lnTo>
                    <a:pt x="1708" y="1817"/>
                  </a:lnTo>
                  <a:lnTo>
                    <a:pt x="1702" y="1815"/>
                  </a:lnTo>
                  <a:lnTo>
                    <a:pt x="1696" y="1811"/>
                  </a:lnTo>
                  <a:lnTo>
                    <a:pt x="1692" y="1806"/>
                  </a:lnTo>
                  <a:lnTo>
                    <a:pt x="1689" y="1801"/>
                  </a:lnTo>
                  <a:lnTo>
                    <a:pt x="1687" y="1794"/>
                  </a:lnTo>
                  <a:lnTo>
                    <a:pt x="1686" y="1786"/>
                  </a:lnTo>
                  <a:lnTo>
                    <a:pt x="1686" y="1786"/>
                  </a:lnTo>
                  <a:close/>
                  <a:moveTo>
                    <a:pt x="2333" y="1796"/>
                  </a:moveTo>
                  <a:lnTo>
                    <a:pt x="2333" y="1796"/>
                  </a:lnTo>
                  <a:lnTo>
                    <a:pt x="2325" y="1803"/>
                  </a:lnTo>
                  <a:lnTo>
                    <a:pt x="2315" y="1808"/>
                  </a:lnTo>
                  <a:lnTo>
                    <a:pt x="2310" y="1811"/>
                  </a:lnTo>
                  <a:lnTo>
                    <a:pt x="2303" y="1813"/>
                  </a:lnTo>
                  <a:lnTo>
                    <a:pt x="2297" y="1814"/>
                  </a:lnTo>
                  <a:lnTo>
                    <a:pt x="2290" y="1815"/>
                  </a:lnTo>
                  <a:lnTo>
                    <a:pt x="2290" y="1815"/>
                  </a:lnTo>
                  <a:lnTo>
                    <a:pt x="2285" y="1814"/>
                  </a:lnTo>
                  <a:lnTo>
                    <a:pt x="2278" y="1814"/>
                  </a:lnTo>
                  <a:lnTo>
                    <a:pt x="2270" y="1812"/>
                  </a:lnTo>
                  <a:lnTo>
                    <a:pt x="2261" y="1807"/>
                  </a:lnTo>
                  <a:lnTo>
                    <a:pt x="2254" y="1802"/>
                  </a:lnTo>
                  <a:lnTo>
                    <a:pt x="2250" y="1797"/>
                  </a:lnTo>
                  <a:lnTo>
                    <a:pt x="2247" y="1793"/>
                  </a:lnTo>
                  <a:lnTo>
                    <a:pt x="2245" y="1787"/>
                  </a:lnTo>
                  <a:lnTo>
                    <a:pt x="2243" y="1781"/>
                  </a:lnTo>
                  <a:lnTo>
                    <a:pt x="2242" y="1774"/>
                  </a:lnTo>
                  <a:lnTo>
                    <a:pt x="2240" y="1766"/>
                  </a:lnTo>
                  <a:lnTo>
                    <a:pt x="2376" y="1766"/>
                  </a:lnTo>
                  <a:lnTo>
                    <a:pt x="2376" y="1766"/>
                  </a:lnTo>
                  <a:lnTo>
                    <a:pt x="2377" y="1750"/>
                  </a:lnTo>
                  <a:lnTo>
                    <a:pt x="2377" y="1750"/>
                  </a:lnTo>
                  <a:lnTo>
                    <a:pt x="2377" y="1737"/>
                  </a:lnTo>
                  <a:lnTo>
                    <a:pt x="2375" y="1725"/>
                  </a:lnTo>
                  <a:lnTo>
                    <a:pt x="2374" y="1712"/>
                  </a:lnTo>
                  <a:lnTo>
                    <a:pt x="2371" y="1701"/>
                  </a:lnTo>
                  <a:lnTo>
                    <a:pt x="2367" y="1691"/>
                  </a:lnTo>
                  <a:lnTo>
                    <a:pt x="2363" y="1682"/>
                  </a:lnTo>
                  <a:lnTo>
                    <a:pt x="2357" y="1673"/>
                  </a:lnTo>
                  <a:lnTo>
                    <a:pt x="2352" y="1665"/>
                  </a:lnTo>
                  <a:lnTo>
                    <a:pt x="2345" y="1657"/>
                  </a:lnTo>
                  <a:lnTo>
                    <a:pt x="2339" y="1652"/>
                  </a:lnTo>
                  <a:lnTo>
                    <a:pt x="2331" y="1646"/>
                  </a:lnTo>
                  <a:lnTo>
                    <a:pt x="2322" y="1642"/>
                  </a:lnTo>
                  <a:lnTo>
                    <a:pt x="2313" y="1639"/>
                  </a:lnTo>
                  <a:lnTo>
                    <a:pt x="2304" y="1635"/>
                  </a:lnTo>
                  <a:lnTo>
                    <a:pt x="2294" y="1634"/>
                  </a:lnTo>
                  <a:lnTo>
                    <a:pt x="2283" y="1633"/>
                  </a:lnTo>
                  <a:lnTo>
                    <a:pt x="2283" y="1633"/>
                  </a:lnTo>
                  <a:lnTo>
                    <a:pt x="2274" y="1634"/>
                  </a:lnTo>
                  <a:lnTo>
                    <a:pt x="2264" y="1635"/>
                  </a:lnTo>
                  <a:lnTo>
                    <a:pt x="2254" y="1639"/>
                  </a:lnTo>
                  <a:lnTo>
                    <a:pt x="2244" y="1642"/>
                  </a:lnTo>
                  <a:lnTo>
                    <a:pt x="2235" y="1646"/>
                  </a:lnTo>
                  <a:lnTo>
                    <a:pt x="2227" y="1653"/>
                  </a:lnTo>
                  <a:lnTo>
                    <a:pt x="2219" y="1658"/>
                  </a:lnTo>
                  <a:lnTo>
                    <a:pt x="2213" y="1666"/>
                  </a:lnTo>
                  <a:lnTo>
                    <a:pt x="2206" y="1674"/>
                  </a:lnTo>
                  <a:lnTo>
                    <a:pt x="2201" y="1683"/>
                  </a:lnTo>
                  <a:lnTo>
                    <a:pt x="2196" y="1693"/>
                  </a:lnTo>
                  <a:lnTo>
                    <a:pt x="2192" y="1703"/>
                  </a:lnTo>
                  <a:lnTo>
                    <a:pt x="2189" y="1714"/>
                  </a:lnTo>
                  <a:lnTo>
                    <a:pt x="2186" y="1726"/>
                  </a:lnTo>
                  <a:lnTo>
                    <a:pt x="2185" y="1737"/>
                  </a:lnTo>
                  <a:lnTo>
                    <a:pt x="2184" y="1750"/>
                  </a:lnTo>
                  <a:lnTo>
                    <a:pt x="2184" y="1750"/>
                  </a:lnTo>
                  <a:lnTo>
                    <a:pt x="2185" y="1762"/>
                  </a:lnTo>
                  <a:lnTo>
                    <a:pt x="2186" y="1774"/>
                  </a:lnTo>
                  <a:lnTo>
                    <a:pt x="2189" y="1786"/>
                  </a:lnTo>
                  <a:lnTo>
                    <a:pt x="2192" y="1797"/>
                  </a:lnTo>
                  <a:lnTo>
                    <a:pt x="2196" y="1807"/>
                  </a:lnTo>
                  <a:lnTo>
                    <a:pt x="2201" y="1817"/>
                  </a:lnTo>
                  <a:lnTo>
                    <a:pt x="2206" y="1826"/>
                  </a:lnTo>
                  <a:lnTo>
                    <a:pt x="2213" y="1834"/>
                  </a:lnTo>
                  <a:lnTo>
                    <a:pt x="2221" y="1840"/>
                  </a:lnTo>
                  <a:lnTo>
                    <a:pt x="2228" y="1847"/>
                  </a:lnTo>
                  <a:lnTo>
                    <a:pt x="2237" y="1853"/>
                  </a:lnTo>
                  <a:lnTo>
                    <a:pt x="2246" y="1857"/>
                  </a:lnTo>
                  <a:lnTo>
                    <a:pt x="2256" y="1860"/>
                  </a:lnTo>
                  <a:lnTo>
                    <a:pt x="2267" y="1864"/>
                  </a:lnTo>
                  <a:lnTo>
                    <a:pt x="2278" y="1865"/>
                  </a:lnTo>
                  <a:lnTo>
                    <a:pt x="2290" y="1866"/>
                  </a:lnTo>
                  <a:lnTo>
                    <a:pt x="2290" y="1866"/>
                  </a:lnTo>
                  <a:lnTo>
                    <a:pt x="2301" y="1865"/>
                  </a:lnTo>
                  <a:lnTo>
                    <a:pt x="2311" y="1864"/>
                  </a:lnTo>
                  <a:lnTo>
                    <a:pt x="2322" y="1860"/>
                  </a:lnTo>
                  <a:lnTo>
                    <a:pt x="2332" y="1857"/>
                  </a:lnTo>
                  <a:lnTo>
                    <a:pt x="2342" y="1851"/>
                  </a:lnTo>
                  <a:lnTo>
                    <a:pt x="2351" y="1846"/>
                  </a:lnTo>
                  <a:lnTo>
                    <a:pt x="2360" y="1838"/>
                  </a:lnTo>
                  <a:lnTo>
                    <a:pt x="2368" y="1830"/>
                  </a:lnTo>
                  <a:lnTo>
                    <a:pt x="2333" y="1796"/>
                  </a:lnTo>
                  <a:close/>
                  <a:moveTo>
                    <a:pt x="2242" y="1726"/>
                  </a:moveTo>
                  <a:lnTo>
                    <a:pt x="2242" y="1726"/>
                  </a:lnTo>
                  <a:lnTo>
                    <a:pt x="2243" y="1716"/>
                  </a:lnTo>
                  <a:lnTo>
                    <a:pt x="2245" y="1707"/>
                  </a:lnTo>
                  <a:lnTo>
                    <a:pt x="2248" y="1699"/>
                  </a:lnTo>
                  <a:lnTo>
                    <a:pt x="2254" y="1693"/>
                  </a:lnTo>
                  <a:lnTo>
                    <a:pt x="2259" y="1687"/>
                  </a:lnTo>
                  <a:lnTo>
                    <a:pt x="2266" y="1684"/>
                  </a:lnTo>
                  <a:lnTo>
                    <a:pt x="2274" y="1680"/>
                  </a:lnTo>
                  <a:lnTo>
                    <a:pt x="2282" y="1680"/>
                  </a:lnTo>
                  <a:lnTo>
                    <a:pt x="2282" y="1680"/>
                  </a:lnTo>
                  <a:lnTo>
                    <a:pt x="2292" y="1682"/>
                  </a:lnTo>
                  <a:lnTo>
                    <a:pt x="2301" y="1684"/>
                  </a:lnTo>
                  <a:lnTo>
                    <a:pt x="2308" y="1688"/>
                  </a:lnTo>
                  <a:lnTo>
                    <a:pt x="2313" y="1695"/>
                  </a:lnTo>
                  <a:lnTo>
                    <a:pt x="2318" y="1701"/>
                  </a:lnTo>
                  <a:lnTo>
                    <a:pt x="2321" y="1709"/>
                  </a:lnTo>
                  <a:lnTo>
                    <a:pt x="2323" y="1718"/>
                  </a:lnTo>
                  <a:lnTo>
                    <a:pt x="2324" y="1726"/>
                  </a:lnTo>
                  <a:lnTo>
                    <a:pt x="2242" y="1726"/>
                  </a:lnTo>
                  <a:close/>
                  <a:moveTo>
                    <a:pt x="2864" y="1796"/>
                  </a:moveTo>
                  <a:lnTo>
                    <a:pt x="2864" y="1796"/>
                  </a:lnTo>
                  <a:lnTo>
                    <a:pt x="2855" y="1803"/>
                  </a:lnTo>
                  <a:lnTo>
                    <a:pt x="2846" y="1808"/>
                  </a:lnTo>
                  <a:lnTo>
                    <a:pt x="2840" y="1811"/>
                  </a:lnTo>
                  <a:lnTo>
                    <a:pt x="2834" y="1813"/>
                  </a:lnTo>
                  <a:lnTo>
                    <a:pt x="2828" y="1814"/>
                  </a:lnTo>
                  <a:lnTo>
                    <a:pt x="2820" y="1815"/>
                  </a:lnTo>
                  <a:lnTo>
                    <a:pt x="2820" y="1815"/>
                  </a:lnTo>
                  <a:lnTo>
                    <a:pt x="2814" y="1814"/>
                  </a:lnTo>
                  <a:lnTo>
                    <a:pt x="2808" y="1814"/>
                  </a:lnTo>
                  <a:lnTo>
                    <a:pt x="2800" y="1812"/>
                  </a:lnTo>
                  <a:lnTo>
                    <a:pt x="2792" y="1807"/>
                  </a:lnTo>
                  <a:lnTo>
                    <a:pt x="2784" y="1802"/>
                  </a:lnTo>
                  <a:lnTo>
                    <a:pt x="2781" y="1797"/>
                  </a:lnTo>
                  <a:lnTo>
                    <a:pt x="2778" y="1793"/>
                  </a:lnTo>
                  <a:lnTo>
                    <a:pt x="2776" y="1787"/>
                  </a:lnTo>
                  <a:lnTo>
                    <a:pt x="2773" y="1781"/>
                  </a:lnTo>
                  <a:lnTo>
                    <a:pt x="2771" y="1774"/>
                  </a:lnTo>
                  <a:lnTo>
                    <a:pt x="2770" y="1766"/>
                  </a:lnTo>
                  <a:lnTo>
                    <a:pt x="2907" y="1766"/>
                  </a:lnTo>
                  <a:lnTo>
                    <a:pt x="2907" y="1766"/>
                  </a:lnTo>
                  <a:lnTo>
                    <a:pt x="2908" y="1750"/>
                  </a:lnTo>
                  <a:lnTo>
                    <a:pt x="2908" y="1750"/>
                  </a:lnTo>
                  <a:lnTo>
                    <a:pt x="2907" y="1737"/>
                  </a:lnTo>
                  <a:lnTo>
                    <a:pt x="2906" y="1725"/>
                  </a:lnTo>
                  <a:lnTo>
                    <a:pt x="2904" y="1712"/>
                  </a:lnTo>
                  <a:lnTo>
                    <a:pt x="2901" y="1701"/>
                  </a:lnTo>
                  <a:lnTo>
                    <a:pt x="2897" y="1691"/>
                  </a:lnTo>
                  <a:lnTo>
                    <a:pt x="2893" y="1682"/>
                  </a:lnTo>
                  <a:lnTo>
                    <a:pt x="2888" y="1673"/>
                  </a:lnTo>
                  <a:lnTo>
                    <a:pt x="2883" y="1665"/>
                  </a:lnTo>
                  <a:lnTo>
                    <a:pt x="2876" y="1657"/>
                  </a:lnTo>
                  <a:lnTo>
                    <a:pt x="2868" y="1652"/>
                  </a:lnTo>
                  <a:lnTo>
                    <a:pt x="2861" y="1646"/>
                  </a:lnTo>
                  <a:lnTo>
                    <a:pt x="2853" y="1642"/>
                  </a:lnTo>
                  <a:lnTo>
                    <a:pt x="2844" y="1639"/>
                  </a:lnTo>
                  <a:lnTo>
                    <a:pt x="2834" y="1635"/>
                  </a:lnTo>
                  <a:lnTo>
                    <a:pt x="2824" y="1634"/>
                  </a:lnTo>
                  <a:lnTo>
                    <a:pt x="2814" y="1633"/>
                  </a:lnTo>
                  <a:lnTo>
                    <a:pt x="2814" y="1633"/>
                  </a:lnTo>
                  <a:lnTo>
                    <a:pt x="2803" y="1634"/>
                  </a:lnTo>
                  <a:lnTo>
                    <a:pt x="2793" y="1635"/>
                  </a:lnTo>
                  <a:lnTo>
                    <a:pt x="2783" y="1639"/>
                  </a:lnTo>
                  <a:lnTo>
                    <a:pt x="2775" y="1642"/>
                  </a:lnTo>
                  <a:lnTo>
                    <a:pt x="2766" y="1646"/>
                  </a:lnTo>
                  <a:lnTo>
                    <a:pt x="2757" y="1653"/>
                  </a:lnTo>
                  <a:lnTo>
                    <a:pt x="2750" y="1658"/>
                  </a:lnTo>
                  <a:lnTo>
                    <a:pt x="2743" y="1666"/>
                  </a:lnTo>
                  <a:lnTo>
                    <a:pt x="2736" y="1674"/>
                  </a:lnTo>
                  <a:lnTo>
                    <a:pt x="2730" y="1683"/>
                  </a:lnTo>
                  <a:lnTo>
                    <a:pt x="2726" y="1693"/>
                  </a:lnTo>
                  <a:lnTo>
                    <a:pt x="2722" y="1703"/>
                  </a:lnTo>
                  <a:lnTo>
                    <a:pt x="2719" y="1714"/>
                  </a:lnTo>
                  <a:lnTo>
                    <a:pt x="2716" y="1726"/>
                  </a:lnTo>
                  <a:lnTo>
                    <a:pt x="2715" y="1737"/>
                  </a:lnTo>
                  <a:lnTo>
                    <a:pt x="2715" y="1750"/>
                  </a:lnTo>
                  <a:lnTo>
                    <a:pt x="2715" y="1750"/>
                  </a:lnTo>
                  <a:lnTo>
                    <a:pt x="2715" y="1762"/>
                  </a:lnTo>
                  <a:lnTo>
                    <a:pt x="2716" y="1774"/>
                  </a:lnTo>
                  <a:lnTo>
                    <a:pt x="2718" y="1786"/>
                  </a:lnTo>
                  <a:lnTo>
                    <a:pt x="2722" y="1797"/>
                  </a:lnTo>
                  <a:lnTo>
                    <a:pt x="2726" y="1807"/>
                  </a:lnTo>
                  <a:lnTo>
                    <a:pt x="2732" y="1817"/>
                  </a:lnTo>
                  <a:lnTo>
                    <a:pt x="2737" y="1826"/>
                  </a:lnTo>
                  <a:lnTo>
                    <a:pt x="2744" y="1834"/>
                  </a:lnTo>
                  <a:lnTo>
                    <a:pt x="2750" y="1840"/>
                  </a:lnTo>
                  <a:lnTo>
                    <a:pt x="2758" y="1847"/>
                  </a:lnTo>
                  <a:lnTo>
                    <a:pt x="2767" y="1853"/>
                  </a:lnTo>
                  <a:lnTo>
                    <a:pt x="2777" y="1857"/>
                  </a:lnTo>
                  <a:lnTo>
                    <a:pt x="2787" y="1860"/>
                  </a:lnTo>
                  <a:lnTo>
                    <a:pt x="2797" y="1864"/>
                  </a:lnTo>
                  <a:lnTo>
                    <a:pt x="2809" y="1865"/>
                  </a:lnTo>
                  <a:lnTo>
                    <a:pt x="2820" y="1866"/>
                  </a:lnTo>
                  <a:lnTo>
                    <a:pt x="2820" y="1866"/>
                  </a:lnTo>
                  <a:lnTo>
                    <a:pt x="2831" y="1865"/>
                  </a:lnTo>
                  <a:lnTo>
                    <a:pt x="2842" y="1864"/>
                  </a:lnTo>
                  <a:lnTo>
                    <a:pt x="2852" y="1860"/>
                  </a:lnTo>
                  <a:lnTo>
                    <a:pt x="2862" y="1857"/>
                  </a:lnTo>
                  <a:lnTo>
                    <a:pt x="2872" y="1851"/>
                  </a:lnTo>
                  <a:lnTo>
                    <a:pt x="2882" y="1846"/>
                  </a:lnTo>
                  <a:lnTo>
                    <a:pt x="2890" y="1838"/>
                  </a:lnTo>
                  <a:lnTo>
                    <a:pt x="2898" y="1830"/>
                  </a:lnTo>
                  <a:lnTo>
                    <a:pt x="2864" y="1796"/>
                  </a:lnTo>
                  <a:close/>
                  <a:moveTo>
                    <a:pt x="2771" y="1726"/>
                  </a:moveTo>
                  <a:lnTo>
                    <a:pt x="2771" y="1726"/>
                  </a:lnTo>
                  <a:lnTo>
                    <a:pt x="2772" y="1716"/>
                  </a:lnTo>
                  <a:lnTo>
                    <a:pt x="2776" y="1707"/>
                  </a:lnTo>
                  <a:lnTo>
                    <a:pt x="2779" y="1699"/>
                  </a:lnTo>
                  <a:lnTo>
                    <a:pt x="2783" y="1693"/>
                  </a:lnTo>
                  <a:lnTo>
                    <a:pt x="2790" y="1687"/>
                  </a:lnTo>
                  <a:lnTo>
                    <a:pt x="2797" y="1684"/>
                  </a:lnTo>
                  <a:lnTo>
                    <a:pt x="2804" y="1680"/>
                  </a:lnTo>
                  <a:lnTo>
                    <a:pt x="2813" y="1680"/>
                  </a:lnTo>
                  <a:lnTo>
                    <a:pt x="2813" y="1680"/>
                  </a:lnTo>
                  <a:lnTo>
                    <a:pt x="2823" y="1682"/>
                  </a:lnTo>
                  <a:lnTo>
                    <a:pt x="2831" y="1684"/>
                  </a:lnTo>
                  <a:lnTo>
                    <a:pt x="2839" y="1688"/>
                  </a:lnTo>
                  <a:lnTo>
                    <a:pt x="2844" y="1695"/>
                  </a:lnTo>
                  <a:lnTo>
                    <a:pt x="2849" y="1701"/>
                  </a:lnTo>
                  <a:lnTo>
                    <a:pt x="2852" y="1709"/>
                  </a:lnTo>
                  <a:lnTo>
                    <a:pt x="2854" y="1718"/>
                  </a:lnTo>
                  <a:lnTo>
                    <a:pt x="2855" y="1726"/>
                  </a:lnTo>
                  <a:lnTo>
                    <a:pt x="2771" y="1726"/>
                  </a:lnTo>
                  <a:close/>
                  <a:moveTo>
                    <a:pt x="2639" y="1783"/>
                  </a:moveTo>
                  <a:lnTo>
                    <a:pt x="2639" y="1783"/>
                  </a:lnTo>
                  <a:lnTo>
                    <a:pt x="2639" y="1791"/>
                  </a:lnTo>
                  <a:lnTo>
                    <a:pt x="2640" y="1796"/>
                  </a:lnTo>
                  <a:lnTo>
                    <a:pt x="2642" y="1802"/>
                  </a:lnTo>
                  <a:lnTo>
                    <a:pt x="2644" y="1806"/>
                  </a:lnTo>
                  <a:lnTo>
                    <a:pt x="2648" y="1810"/>
                  </a:lnTo>
                  <a:lnTo>
                    <a:pt x="2652" y="1812"/>
                  </a:lnTo>
                  <a:lnTo>
                    <a:pt x="2656" y="1813"/>
                  </a:lnTo>
                  <a:lnTo>
                    <a:pt x="2663" y="1813"/>
                  </a:lnTo>
                  <a:lnTo>
                    <a:pt x="2663" y="1813"/>
                  </a:lnTo>
                  <a:lnTo>
                    <a:pt x="2671" y="1813"/>
                  </a:lnTo>
                  <a:lnTo>
                    <a:pt x="2680" y="1811"/>
                  </a:lnTo>
                  <a:lnTo>
                    <a:pt x="2688" y="1807"/>
                  </a:lnTo>
                  <a:lnTo>
                    <a:pt x="2696" y="1803"/>
                  </a:lnTo>
                  <a:lnTo>
                    <a:pt x="2690" y="1855"/>
                  </a:lnTo>
                  <a:lnTo>
                    <a:pt x="2690" y="1855"/>
                  </a:lnTo>
                  <a:lnTo>
                    <a:pt x="2680" y="1859"/>
                  </a:lnTo>
                  <a:lnTo>
                    <a:pt x="2668" y="1862"/>
                  </a:lnTo>
                  <a:lnTo>
                    <a:pt x="2655" y="1865"/>
                  </a:lnTo>
                  <a:lnTo>
                    <a:pt x="2643" y="1866"/>
                  </a:lnTo>
                  <a:lnTo>
                    <a:pt x="2643" y="1866"/>
                  </a:lnTo>
                  <a:lnTo>
                    <a:pt x="2636" y="1865"/>
                  </a:lnTo>
                  <a:lnTo>
                    <a:pt x="2628" y="1864"/>
                  </a:lnTo>
                  <a:lnTo>
                    <a:pt x="2621" y="1861"/>
                  </a:lnTo>
                  <a:lnTo>
                    <a:pt x="2616" y="1859"/>
                  </a:lnTo>
                  <a:lnTo>
                    <a:pt x="2610" y="1856"/>
                  </a:lnTo>
                  <a:lnTo>
                    <a:pt x="2605" y="1853"/>
                  </a:lnTo>
                  <a:lnTo>
                    <a:pt x="2601" y="1848"/>
                  </a:lnTo>
                  <a:lnTo>
                    <a:pt x="2597" y="1843"/>
                  </a:lnTo>
                  <a:lnTo>
                    <a:pt x="2591" y="1833"/>
                  </a:lnTo>
                  <a:lnTo>
                    <a:pt x="2587" y="1821"/>
                  </a:lnTo>
                  <a:lnTo>
                    <a:pt x="2585" y="1810"/>
                  </a:lnTo>
                  <a:lnTo>
                    <a:pt x="2584" y="1797"/>
                  </a:lnTo>
                  <a:lnTo>
                    <a:pt x="2584" y="1689"/>
                  </a:lnTo>
                  <a:lnTo>
                    <a:pt x="2549" y="1689"/>
                  </a:lnTo>
                  <a:lnTo>
                    <a:pt x="2549" y="1639"/>
                  </a:lnTo>
                  <a:lnTo>
                    <a:pt x="2584" y="1639"/>
                  </a:lnTo>
                  <a:lnTo>
                    <a:pt x="2584" y="1581"/>
                  </a:lnTo>
                  <a:lnTo>
                    <a:pt x="2639" y="1554"/>
                  </a:lnTo>
                  <a:lnTo>
                    <a:pt x="2639" y="1639"/>
                  </a:lnTo>
                  <a:lnTo>
                    <a:pt x="2688" y="1639"/>
                  </a:lnTo>
                  <a:lnTo>
                    <a:pt x="2688" y="1689"/>
                  </a:lnTo>
                  <a:lnTo>
                    <a:pt x="2639" y="1689"/>
                  </a:lnTo>
                  <a:lnTo>
                    <a:pt x="2639" y="1783"/>
                  </a:lnTo>
                  <a:close/>
                  <a:moveTo>
                    <a:pt x="2532" y="1855"/>
                  </a:moveTo>
                  <a:lnTo>
                    <a:pt x="2532" y="1855"/>
                  </a:lnTo>
                  <a:lnTo>
                    <a:pt x="2522" y="1859"/>
                  </a:lnTo>
                  <a:lnTo>
                    <a:pt x="2511" y="1862"/>
                  </a:lnTo>
                  <a:lnTo>
                    <a:pt x="2499" y="1865"/>
                  </a:lnTo>
                  <a:lnTo>
                    <a:pt x="2487" y="1866"/>
                  </a:lnTo>
                  <a:lnTo>
                    <a:pt x="2487" y="1866"/>
                  </a:lnTo>
                  <a:lnTo>
                    <a:pt x="2478" y="1865"/>
                  </a:lnTo>
                  <a:lnTo>
                    <a:pt x="2471" y="1864"/>
                  </a:lnTo>
                  <a:lnTo>
                    <a:pt x="2464" y="1861"/>
                  </a:lnTo>
                  <a:lnTo>
                    <a:pt x="2458" y="1859"/>
                  </a:lnTo>
                  <a:lnTo>
                    <a:pt x="2453" y="1856"/>
                  </a:lnTo>
                  <a:lnTo>
                    <a:pt x="2448" y="1853"/>
                  </a:lnTo>
                  <a:lnTo>
                    <a:pt x="2443" y="1848"/>
                  </a:lnTo>
                  <a:lnTo>
                    <a:pt x="2440" y="1843"/>
                  </a:lnTo>
                  <a:lnTo>
                    <a:pt x="2434" y="1833"/>
                  </a:lnTo>
                  <a:lnTo>
                    <a:pt x="2430" y="1821"/>
                  </a:lnTo>
                  <a:lnTo>
                    <a:pt x="2427" y="1810"/>
                  </a:lnTo>
                  <a:lnTo>
                    <a:pt x="2427" y="1797"/>
                  </a:lnTo>
                  <a:lnTo>
                    <a:pt x="2427" y="1689"/>
                  </a:lnTo>
                  <a:lnTo>
                    <a:pt x="2393" y="1689"/>
                  </a:lnTo>
                  <a:lnTo>
                    <a:pt x="2393" y="1639"/>
                  </a:lnTo>
                  <a:lnTo>
                    <a:pt x="2427" y="1639"/>
                  </a:lnTo>
                  <a:lnTo>
                    <a:pt x="2427" y="1581"/>
                  </a:lnTo>
                  <a:lnTo>
                    <a:pt x="2482" y="1554"/>
                  </a:lnTo>
                  <a:lnTo>
                    <a:pt x="2482" y="1639"/>
                  </a:lnTo>
                  <a:lnTo>
                    <a:pt x="2528" y="1639"/>
                  </a:lnTo>
                  <a:lnTo>
                    <a:pt x="2528" y="1689"/>
                  </a:lnTo>
                  <a:lnTo>
                    <a:pt x="2482" y="1689"/>
                  </a:lnTo>
                  <a:lnTo>
                    <a:pt x="2482" y="1783"/>
                  </a:lnTo>
                  <a:lnTo>
                    <a:pt x="2482" y="1783"/>
                  </a:lnTo>
                  <a:lnTo>
                    <a:pt x="2482" y="1791"/>
                  </a:lnTo>
                  <a:lnTo>
                    <a:pt x="2483" y="1796"/>
                  </a:lnTo>
                  <a:lnTo>
                    <a:pt x="2485" y="1802"/>
                  </a:lnTo>
                  <a:lnTo>
                    <a:pt x="2488" y="1806"/>
                  </a:lnTo>
                  <a:lnTo>
                    <a:pt x="2491" y="1810"/>
                  </a:lnTo>
                  <a:lnTo>
                    <a:pt x="2495" y="1812"/>
                  </a:lnTo>
                  <a:lnTo>
                    <a:pt x="2500" y="1813"/>
                  </a:lnTo>
                  <a:lnTo>
                    <a:pt x="2505" y="1813"/>
                  </a:lnTo>
                  <a:lnTo>
                    <a:pt x="2505" y="1813"/>
                  </a:lnTo>
                  <a:lnTo>
                    <a:pt x="2514" y="1813"/>
                  </a:lnTo>
                  <a:lnTo>
                    <a:pt x="2523" y="1811"/>
                  </a:lnTo>
                  <a:lnTo>
                    <a:pt x="2531" y="1807"/>
                  </a:lnTo>
                  <a:lnTo>
                    <a:pt x="2538" y="1803"/>
                  </a:lnTo>
                  <a:lnTo>
                    <a:pt x="2532" y="1855"/>
                  </a:lnTo>
                  <a:close/>
                  <a:moveTo>
                    <a:pt x="3074" y="1700"/>
                  </a:moveTo>
                  <a:lnTo>
                    <a:pt x="3074" y="1700"/>
                  </a:lnTo>
                  <a:lnTo>
                    <a:pt x="3066" y="1695"/>
                  </a:lnTo>
                  <a:lnTo>
                    <a:pt x="3057" y="1691"/>
                  </a:lnTo>
                  <a:lnTo>
                    <a:pt x="3047" y="1689"/>
                  </a:lnTo>
                  <a:lnTo>
                    <a:pt x="3037" y="1688"/>
                  </a:lnTo>
                  <a:lnTo>
                    <a:pt x="3037" y="1688"/>
                  </a:lnTo>
                  <a:lnTo>
                    <a:pt x="3028" y="1689"/>
                  </a:lnTo>
                  <a:lnTo>
                    <a:pt x="3020" y="1691"/>
                  </a:lnTo>
                  <a:lnTo>
                    <a:pt x="3013" y="1696"/>
                  </a:lnTo>
                  <a:lnTo>
                    <a:pt x="3007" y="1701"/>
                  </a:lnTo>
                  <a:lnTo>
                    <a:pt x="3003" y="1708"/>
                  </a:lnTo>
                  <a:lnTo>
                    <a:pt x="3001" y="1717"/>
                  </a:lnTo>
                  <a:lnTo>
                    <a:pt x="2999" y="1728"/>
                  </a:lnTo>
                  <a:lnTo>
                    <a:pt x="2998" y="1740"/>
                  </a:lnTo>
                  <a:lnTo>
                    <a:pt x="2998" y="1860"/>
                  </a:lnTo>
                  <a:lnTo>
                    <a:pt x="2943" y="1860"/>
                  </a:lnTo>
                  <a:lnTo>
                    <a:pt x="2943" y="1639"/>
                  </a:lnTo>
                  <a:lnTo>
                    <a:pt x="2998" y="1639"/>
                  </a:lnTo>
                  <a:lnTo>
                    <a:pt x="2998" y="1657"/>
                  </a:lnTo>
                  <a:lnTo>
                    <a:pt x="2998" y="1657"/>
                  </a:lnTo>
                  <a:lnTo>
                    <a:pt x="3003" y="1652"/>
                  </a:lnTo>
                  <a:lnTo>
                    <a:pt x="3009" y="1646"/>
                  </a:lnTo>
                  <a:lnTo>
                    <a:pt x="3014" y="1643"/>
                  </a:lnTo>
                  <a:lnTo>
                    <a:pt x="3021" y="1640"/>
                  </a:lnTo>
                  <a:lnTo>
                    <a:pt x="3026" y="1636"/>
                  </a:lnTo>
                  <a:lnTo>
                    <a:pt x="3033" y="1635"/>
                  </a:lnTo>
                  <a:lnTo>
                    <a:pt x="3039" y="1634"/>
                  </a:lnTo>
                  <a:lnTo>
                    <a:pt x="3047" y="1633"/>
                  </a:lnTo>
                  <a:lnTo>
                    <a:pt x="3047" y="1633"/>
                  </a:lnTo>
                  <a:lnTo>
                    <a:pt x="3058" y="1634"/>
                  </a:lnTo>
                  <a:lnTo>
                    <a:pt x="3069" y="1637"/>
                  </a:lnTo>
                  <a:lnTo>
                    <a:pt x="3079" y="1641"/>
                  </a:lnTo>
                  <a:lnTo>
                    <a:pt x="3088" y="1646"/>
                  </a:lnTo>
                  <a:lnTo>
                    <a:pt x="3074" y="1700"/>
                  </a:lnTo>
                  <a:close/>
                  <a:moveTo>
                    <a:pt x="593" y="1579"/>
                  </a:moveTo>
                  <a:lnTo>
                    <a:pt x="593" y="1607"/>
                  </a:lnTo>
                  <a:lnTo>
                    <a:pt x="537" y="1607"/>
                  </a:lnTo>
                  <a:lnTo>
                    <a:pt x="537" y="1551"/>
                  </a:lnTo>
                  <a:lnTo>
                    <a:pt x="593" y="1551"/>
                  </a:lnTo>
                  <a:lnTo>
                    <a:pt x="593" y="1579"/>
                  </a:lnTo>
                  <a:close/>
                  <a:moveTo>
                    <a:pt x="975" y="1639"/>
                  </a:moveTo>
                  <a:lnTo>
                    <a:pt x="1030" y="1639"/>
                  </a:lnTo>
                  <a:lnTo>
                    <a:pt x="1030" y="1738"/>
                  </a:lnTo>
                  <a:lnTo>
                    <a:pt x="1030" y="1860"/>
                  </a:lnTo>
                  <a:lnTo>
                    <a:pt x="975" y="1860"/>
                  </a:lnTo>
                  <a:lnTo>
                    <a:pt x="975" y="1639"/>
                  </a:lnTo>
                  <a:close/>
                  <a:moveTo>
                    <a:pt x="1030" y="1579"/>
                  </a:moveTo>
                  <a:lnTo>
                    <a:pt x="1030" y="1607"/>
                  </a:lnTo>
                  <a:lnTo>
                    <a:pt x="975" y="1607"/>
                  </a:lnTo>
                  <a:lnTo>
                    <a:pt x="975" y="1551"/>
                  </a:lnTo>
                  <a:lnTo>
                    <a:pt x="1030" y="1551"/>
                  </a:lnTo>
                  <a:lnTo>
                    <a:pt x="1030" y="1579"/>
                  </a:lnTo>
                  <a:close/>
                  <a:moveTo>
                    <a:pt x="2539" y="2042"/>
                  </a:moveTo>
                  <a:lnTo>
                    <a:pt x="2539" y="2042"/>
                  </a:lnTo>
                  <a:lnTo>
                    <a:pt x="2534" y="2038"/>
                  </a:lnTo>
                  <a:lnTo>
                    <a:pt x="2528" y="2033"/>
                  </a:lnTo>
                  <a:lnTo>
                    <a:pt x="2523" y="2030"/>
                  </a:lnTo>
                  <a:lnTo>
                    <a:pt x="2516" y="2027"/>
                  </a:lnTo>
                  <a:lnTo>
                    <a:pt x="2511" y="2025"/>
                  </a:lnTo>
                  <a:lnTo>
                    <a:pt x="2504" y="2024"/>
                  </a:lnTo>
                  <a:lnTo>
                    <a:pt x="2490" y="2021"/>
                  </a:lnTo>
                  <a:lnTo>
                    <a:pt x="2490" y="2021"/>
                  </a:lnTo>
                  <a:lnTo>
                    <a:pt x="2480" y="2022"/>
                  </a:lnTo>
                  <a:lnTo>
                    <a:pt x="2471" y="2024"/>
                  </a:lnTo>
                  <a:lnTo>
                    <a:pt x="2462" y="2027"/>
                  </a:lnTo>
                  <a:lnTo>
                    <a:pt x="2453" y="2030"/>
                  </a:lnTo>
                  <a:lnTo>
                    <a:pt x="2446" y="2035"/>
                  </a:lnTo>
                  <a:lnTo>
                    <a:pt x="2439" y="2039"/>
                  </a:lnTo>
                  <a:lnTo>
                    <a:pt x="2432" y="2046"/>
                  </a:lnTo>
                  <a:lnTo>
                    <a:pt x="2426" y="2052"/>
                  </a:lnTo>
                  <a:lnTo>
                    <a:pt x="2421" y="2060"/>
                  </a:lnTo>
                  <a:lnTo>
                    <a:pt x="2416" y="2069"/>
                  </a:lnTo>
                  <a:lnTo>
                    <a:pt x="2413" y="2078"/>
                  </a:lnTo>
                  <a:lnTo>
                    <a:pt x="2409" y="2089"/>
                  </a:lnTo>
                  <a:lnTo>
                    <a:pt x="2406" y="2099"/>
                  </a:lnTo>
                  <a:lnTo>
                    <a:pt x="2405" y="2111"/>
                  </a:lnTo>
                  <a:lnTo>
                    <a:pt x="2404" y="2123"/>
                  </a:lnTo>
                  <a:lnTo>
                    <a:pt x="2403" y="2136"/>
                  </a:lnTo>
                  <a:lnTo>
                    <a:pt x="2403" y="2136"/>
                  </a:lnTo>
                  <a:lnTo>
                    <a:pt x="2404" y="2149"/>
                  </a:lnTo>
                  <a:lnTo>
                    <a:pt x="2405" y="2161"/>
                  </a:lnTo>
                  <a:lnTo>
                    <a:pt x="2406" y="2174"/>
                  </a:lnTo>
                  <a:lnTo>
                    <a:pt x="2409" y="2186"/>
                  </a:lnTo>
                  <a:lnTo>
                    <a:pt x="2411" y="2196"/>
                  </a:lnTo>
                  <a:lnTo>
                    <a:pt x="2416" y="2206"/>
                  </a:lnTo>
                  <a:lnTo>
                    <a:pt x="2420" y="2214"/>
                  </a:lnTo>
                  <a:lnTo>
                    <a:pt x="2426" y="2222"/>
                  </a:lnTo>
                  <a:lnTo>
                    <a:pt x="2431" y="2230"/>
                  </a:lnTo>
                  <a:lnTo>
                    <a:pt x="2438" y="2235"/>
                  </a:lnTo>
                  <a:lnTo>
                    <a:pt x="2445" y="2241"/>
                  </a:lnTo>
                  <a:lnTo>
                    <a:pt x="2452" y="2245"/>
                  </a:lnTo>
                  <a:lnTo>
                    <a:pt x="2461" y="2250"/>
                  </a:lnTo>
                  <a:lnTo>
                    <a:pt x="2470" y="2252"/>
                  </a:lnTo>
                  <a:lnTo>
                    <a:pt x="2479" y="2253"/>
                  </a:lnTo>
                  <a:lnTo>
                    <a:pt x="2489" y="2254"/>
                  </a:lnTo>
                  <a:lnTo>
                    <a:pt x="2489" y="2254"/>
                  </a:lnTo>
                  <a:lnTo>
                    <a:pt x="2495" y="2253"/>
                  </a:lnTo>
                  <a:lnTo>
                    <a:pt x="2503" y="2252"/>
                  </a:lnTo>
                  <a:lnTo>
                    <a:pt x="2510" y="2251"/>
                  </a:lnTo>
                  <a:lnTo>
                    <a:pt x="2515" y="2249"/>
                  </a:lnTo>
                  <a:lnTo>
                    <a:pt x="2522" y="2245"/>
                  </a:lnTo>
                  <a:lnTo>
                    <a:pt x="2528" y="2242"/>
                  </a:lnTo>
                  <a:lnTo>
                    <a:pt x="2534" y="2238"/>
                  </a:lnTo>
                  <a:lnTo>
                    <a:pt x="2539" y="2232"/>
                  </a:lnTo>
                  <a:lnTo>
                    <a:pt x="2539" y="2249"/>
                  </a:lnTo>
                  <a:lnTo>
                    <a:pt x="2595" y="2249"/>
                  </a:lnTo>
                  <a:lnTo>
                    <a:pt x="2595" y="1934"/>
                  </a:lnTo>
                  <a:lnTo>
                    <a:pt x="2539" y="1962"/>
                  </a:lnTo>
                  <a:lnTo>
                    <a:pt x="2539" y="2042"/>
                  </a:lnTo>
                  <a:close/>
                  <a:moveTo>
                    <a:pt x="2501" y="2203"/>
                  </a:moveTo>
                  <a:lnTo>
                    <a:pt x="2501" y="2203"/>
                  </a:lnTo>
                  <a:lnTo>
                    <a:pt x="2493" y="2202"/>
                  </a:lnTo>
                  <a:lnTo>
                    <a:pt x="2487" y="2200"/>
                  </a:lnTo>
                  <a:lnTo>
                    <a:pt x="2479" y="2197"/>
                  </a:lnTo>
                  <a:lnTo>
                    <a:pt x="2472" y="2190"/>
                  </a:lnTo>
                  <a:lnTo>
                    <a:pt x="2467" y="2181"/>
                  </a:lnTo>
                  <a:lnTo>
                    <a:pt x="2462" y="2169"/>
                  </a:lnTo>
                  <a:lnTo>
                    <a:pt x="2460" y="2154"/>
                  </a:lnTo>
                  <a:lnTo>
                    <a:pt x="2459" y="2134"/>
                  </a:lnTo>
                  <a:lnTo>
                    <a:pt x="2459" y="2134"/>
                  </a:lnTo>
                  <a:lnTo>
                    <a:pt x="2460" y="2117"/>
                  </a:lnTo>
                  <a:lnTo>
                    <a:pt x="2462" y="2103"/>
                  </a:lnTo>
                  <a:lnTo>
                    <a:pt x="2467" y="2092"/>
                  </a:lnTo>
                  <a:lnTo>
                    <a:pt x="2472" y="2084"/>
                  </a:lnTo>
                  <a:lnTo>
                    <a:pt x="2479" y="2079"/>
                  </a:lnTo>
                  <a:lnTo>
                    <a:pt x="2485" y="2074"/>
                  </a:lnTo>
                  <a:lnTo>
                    <a:pt x="2493" y="2073"/>
                  </a:lnTo>
                  <a:lnTo>
                    <a:pt x="2500" y="2072"/>
                  </a:lnTo>
                  <a:lnTo>
                    <a:pt x="2500" y="2072"/>
                  </a:lnTo>
                  <a:lnTo>
                    <a:pt x="2507" y="2073"/>
                  </a:lnTo>
                  <a:lnTo>
                    <a:pt x="2514" y="2074"/>
                  </a:lnTo>
                  <a:lnTo>
                    <a:pt x="2520" y="2076"/>
                  </a:lnTo>
                  <a:lnTo>
                    <a:pt x="2525" y="2080"/>
                  </a:lnTo>
                  <a:lnTo>
                    <a:pt x="2530" y="2083"/>
                  </a:lnTo>
                  <a:lnTo>
                    <a:pt x="2534" y="2086"/>
                  </a:lnTo>
                  <a:lnTo>
                    <a:pt x="2539" y="2094"/>
                  </a:lnTo>
                  <a:lnTo>
                    <a:pt x="2539" y="2181"/>
                  </a:lnTo>
                  <a:lnTo>
                    <a:pt x="2539" y="2181"/>
                  </a:lnTo>
                  <a:lnTo>
                    <a:pt x="2533" y="2189"/>
                  </a:lnTo>
                  <a:lnTo>
                    <a:pt x="2525" y="2196"/>
                  </a:lnTo>
                  <a:lnTo>
                    <a:pt x="2520" y="2199"/>
                  </a:lnTo>
                  <a:lnTo>
                    <a:pt x="2514" y="2201"/>
                  </a:lnTo>
                  <a:lnTo>
                    <a:pt x="2507" y="2202"/>
                  </a:lnTo>
                  <a:lnTo>
                    <a:pt x="2501" y="2203"/>
                  </a:lnTo>
                  <a:lnTo>
                    <a:pt x="2501" y="2203"/>
                  </a:lnTo>
                  <a:close/>
                  <a:moveTo>
                    <a:pt x="672" y="2089"/>
                  </a:moveTo>
                  <a:lnTo>
                    <a:pt x="672" y="2089"/>
                  </a:lnTo>
                  <a:lnTo>
                    <a:pt x="664" y="2084"/>
                  </a:lnTo>
                  <a:lnTo>
                    <a:pt x="656" y="2080"/>
                  </a:lnTo>
                  <a:lnTo>
                    <a:pt x="646" y="2078"/>
                  </a:lnTo>
                  <a:lnTo>
                    <a:pt x="636" y="2076"/>
                  </a:lnTo>
                  <a:lnTo>
                    <a:pt x="636" y="2076"/>
                  </a:lnTo>
                  <a:lnTo>
                    <a:pt x="627" y="2078"/>
                  </a:lnTo>
                  <a:lnTo>
                    <a:pt x="618" y="2080"/>
                  </a:lnTo>
                  <a:lnTo>
                    <a:pt x="611" y="2084"/>
                  </a:lnTo>
                  <a:lnTo>
                    <a:pt x="606" y="2090"/>
                  </a:lnTo>
                  <a:lnTo>
                    <a:pt x="601" y="2096"/>
                  </a:lnTo>
                  <a:lnTo>
                    <a:pt x="599" y="2105"/>
                  </a:lnTo>
                  <a:lnTo>
                    <a:pt x="597" y="2116"/>
                  </a:lnTo>
                  <a:lnTo>
                    <a:pt x="596" y="2128"/>
                  </a:lnTo>
                  <a:lnTo>
                    <a:pt x="596" y="2249"/>
                  </a:lnTo>
                  <a:lnTo>
                    <a:pt x="542" y="2249"/>
                  </a:lnTo>
                  <a:lnTo>
                    <a:pt x="542" y="2027"/>
                  </a:lnTo>
                  <a:lnTo>
                    <a:pt x="596" y="2027"/>
                  </a:lnTo>
                  <a:lnTo>
                    <a:pt x="596" y="2046"/>
                  </a:lnTo>
                  <a:lnTo>
                    <a:pt x="596" y="2046"/>
                  </a:lnTo>
                  <a:lnTo>
                    <a:pt x="601" y="2040"/>
                  </a:lnTo>
                  <a:lnTo>
                    <a:pt x="607" y="2035"/>
                  </a:lnTo>
                  <a:lnTo>
                    <a:pt x="613" y="2031"/>
                  </a:lnTo>
                  <a:lnTo>
                    <a:pt x="619" y="2028"/>
                  </a:lnTo>
                  <a:lnTo>
                    <a:pt x="625" y="2025"/>
                  </a:lnTo>
                  <a:lnTo>
                    <a:pt x="631" y="2024"/>
                  </a:lnTo>
                  <a:lnTo>
                    <a:pt x="639" y="2022"/>
                  </a:lnTo>
                  <a:lnTo>
                    <a:pt x="646" y="2021"/>
                  </a:lnTo>
                  <a:lnTo>
                    <a:pt x="646" y="2021"/>
                  </a:lnTo>
                  <a:lnTo>
                    <a:pt x="657" y="2022"/>
                  </a:lnTo>
                  <a:lnTo>
                    <a:pt x="668" y="2026"/>
                  </a:lnTo>
                  <a:lnTo>
                    <a:pt x="679" y="2030"/>
                  </a:lnTo>
                  <a:lnTo>
                    <a:pt x="688" y="2036"/>
                  </a:lnTo>
                  <a:lnTo>
                    <a:pt x="672" y="2089"/>
                  </a:lnTo>
                  <a:close/>
                  <a:moveTo>
                    <a:pt x="241" y="2027"/>
                  </a:moveTo>
                  <a:lnTo>
                    <a:pt x="295" y="2027"/>
                  </a:lnTo>
                  <a:lnTo>
                    <a:pt x="232" y="2249"/>
                  </a:lnTo>
                  <a:lnTo>
                    <a:pt x="184" y="2249"/>
                  </a:lnTo>
                  <a:lnTo>
                    <a:pt x="160" y="2157"/>
                  </a:lnTo>
                  <a:lnTo>
                    <a:pt x="160" y="2157"/>
                  </a:lnTo>
                  <a:lnTo>
                    <a:pt x="148" y="2108"/>
                  </a:lnTo>
                  <a:lnTo>
                    <a:pt x="148" y="2108"/>
                  </a:lnTo>
                  <a:lnTo>
                    <a:pt x="142" y="2132"/>
                  </a:lnTo>
                  <a:lnTo>
                    <a:pt x="136" y="2158"/>
                  </a:lnTo>
                  <a:lnTo>
                    <a:pt x="110" y="2249"/>
                  </a:lnTo>
                  <a:lnTo>
                    <a:pt x="63" y="2249"/>
                  </a:lnTo>
                  <a:lnTo>
                    <a:pt x="63" y="2247"/>
                  </a:lnTo>
                  <a:lnTo>
                    <a:pt x="0" y="2027"/>
                  </a:lnTo>
                  <a:lnTo>
                    <a:pt x="57" y="2027"/>
                  </a:lnTo>
                  <a:lnTo>
                    <a:pt x="77" y="2110"/>
                  </a:lnTo>
                  <a:lnTo>
                    <a:pt x="77" y="2110"/>
                  </a:lnTo>
                  <a:lnTo>
                    <a:pt x="83" y="2136"/>
                  </a:lnTo>
                  <a:lnTo>
                    <a:pt x="88" y="2164"/>
                  </a:lnTo>
                  <a:lnTo>
                    <a:pt x="88" y="2164"/>
                  </a:lnTo>
                  <a:lnTo>
                    <a:pt x="95" y="2136"/>
                  </a:lnTo>
                  <a:lnTo>
                    <a:pt x="102" y="2108"/>
                  </a:lnTo>
                  <a:lnTo>
                    <a:pt x="125" y="2027"/>
                  </a:lnTo>
                  <a:lnTo>
                    <a:pt x="172" y="2027"/>
                  </a:lnTo>
                  <a:lnTo>
                    <a:pt x="195" y="2108"/>
                  </a:lnTo>
                  <a:lnTo>
                    <a:pt x="195" y="2108"/>
                  </a:lnTo>
                  <a:lnTo>
                    <a:pt x="202" y="2135"/>
                  </a:lnTo>
                  <a:lnTo>
                    <a:pt x="209" y="2165"/>
                  </a:lnTo>
                  <a:lnTo>
                    <a:pt x="209" y="2165"/>
                  </a:lnTo>
                  <a:lnTo>
                    <a:pt x="213" y="2139"/>
                  </a:lnTo>
                  <a:lnTo>
                    <a:pt x="220" y="2108"/>
                  </a:lnTo>
                  <a:lnTo>
                    <a:pt x="241" y="2027"/>
                  </a:lnTo>
                  <a:close/>
                  <a:moveTo>
                    <a:pt x="406" y="2021"/>
                  </a:moveTo>
                  <a:lnTo>
                    <a:pt x="406" y="2021"/>
                  </a:lnTo>
                  <a:lnTo>
                    <a:pt x="396" y="2022"/>
                  </a:lnTo>
                  <a:lnTo>
                    <a:pt x="385" y="2024"/>
                  </a:lnTo>
                  <a:lnTo>
                    <a:pt x="375" y="2027"/>
                  </a:lnTo>
                  <a:lnTo>
                    <a:pt x="366" y="2030"/>
                  </a:lnTo>
                  <a:lnTo>
                    <a:pt x="358" y="2035"/>
                  </a:lnTo>
                  <a:lnTo>
                    <a:pt x="349" y="2040"/>
                  </a:lnTo>
                  <a:lnTo>
                    <a:pt x="341" y="2047"/>
                  </a:lnTo>
                  <a:lnTo>
                    <a:pt x="334" y="2054"/>
                  </a:lnTo>
                  <a:lnTo>
                    <a:pt x="328" y="2062"/>
                  </a:lnTo>
                  <a:lnTo>
                    <a:pt x="322" y="2071"/>
                  </a:lnTo>
                  <a:lnTo>
                    <a:pt x="317" y="2081"/>
                  </a:lnTo>
                  <a:lnTo>
                    <a:pt x="313" y="2091"/>
                  </a:lnTo>
                  <a:lnTo>
                    <a:pt x="310" y="2102"/>
                  </a:lnTo>
                  <a:lnTo>
                    <a:pt x="308" y="2113"/>
                  </a:lnTo>
                  <a:lnTo>
                    <a:pt x="306" y="2125"/>
                  </a:lnTo>
                  <a:lnTo>
                    <a:pt x="306" y="2138"/>
                  </a:lnTo>
                  <a:lnTo>
                    <a:pt x="306" y="2138"/>
                  </a:lnTo>
                  <a:lnTo>
                    <a:pt x="306" y="2150"/>
                  </a:lnTo>
                  <a:lnTo>
                    <a:pt x="308" y="2163"/>
                  </a:lnTo>
                  <a:lnTo>
                    <a:pt x="310" y="2174"/>
                  </a:lnTo>
                  <a:lnTo>
                    <a:pt x="313" y="2185"/>
                  </a:lnTo>
                  <a:lnTo>
                    <a:pt x="317" y="2194"/>
                  </a:lnTo>
                  <a:lnTo>
                    <a:pt x="322" y="2204"/>
                  </a:lnTo>
                  <a:lnTo>
                    <a:pt x="328" y="2213"/>
                  </a:lnTo>
                  <a:lnTo>
                    <a:pt x="334" y="2221"/>
                  </a:lnTo>
                  <a:lnTo>
                    <a:pt x="341" y="2229"/>
                  </a:lnTo>
                  <a:lnTo>
                    <a:pt x="349" y="2235"/>
                  </a:lnTo>
                  <a:lnTo>
                    <a:pt x="358" y="2241"/>
                  </a:lnTo>
                  <a:lnTo>
                    <a:pt x="366" y="2245"/>
                  </a:lnTo>
                  <a:lnTo>
                    <a:pt x="375" y="2249"/>
                  </a:lnTo>
                  <a:lnTo>
                    <a:pt x="385" y="2252"/>
                  </a:lnTo>
                  <a:lnTo>
                    <a:pt x="396" y="2253"/>
                  </a:lnTo>
                  <a:lnTo>
                    <a:pt x="406" y="2254"/>
                  </a:lnTo>
                  <a:lnTo>
                    <a:pt x="406" y="2254"/>
                  </a:lnTo>
                  <a:lnTo>
                    <a:pt x="417" y="2253"/>
                  </a:lnTo>
                  <a:lnTo>
                    <a:pt x="428" y="2252"/>
                  </a:lnTo>
                  <a:lnTo>
                    <a:pt x="438" y="2249"/>
                  </a:lnTo>
                  <a:lnTo>
                    <a:pt x="447" y="2245"/>
                  </a:lnTo>
                  <a:lnTo>
                    <a:pt x="456" y="2241"/>
                  </a:lnTo>
                  <a:lnTo>
                    <a:pt x="465" y="2235"/>
                  </a:lnTo>
                  <a:lnTo>
                    <a:pt x="472" y="2229"/>
                  </a:lnTo>
                  <a:lnTo>
                    <a:pt x="479" y="2221"/>
                  </a:lnTo>
                  <a:lnTo>
                    <a:pt x="486" y="2213"/>
                  </a:lnTo>
                  <a:lnTo>
                    <a:pt x="491" y="2204"/>
                  </a:lnTo>
                  <a:lnTo>
                    <a:pt x="496" y="2194"/>
                  </a:lnTo>
                  <a:lnTo>
                    <a:pt x="500" y="2185"/>
                  </a:lnTo>
                  <a:lnTo>
                    <a:pt x="503" y="2174"/>
                  </a:lnTo>
                  <a:lnTo>
                    <a:pt x="505" y="2163"/>
                  </a:lnTo>
                  <a:lnTo>
                    <a:pt x="508" y="2150"/>
                  </a:lnTo>
                  <a:lnTo>
                    <a:pt x="508" y="2138"/>
                  </a:lnTo>
                  <a:lnTo>
                    <a:pt x="508" y="2138"/>
                  </a:lnTo>
                  <a:lnTo>
                    <a:pt x="508" y="2125"/>
                  </a:lnTo>
                  <a:lnTo>
                    <a:pt x="505" y="2113"/>
                  </a:lnTo>
                  <a:lnTo>
                    <a:pt x="503" y="2102"/>
                  </a:lnTo>
                  <a:lnTo>
                    <a:pt x="500" y="2091"/>
                  </a:lnTo>
                  <a:lnTo>
                    <a:pt x="496" y="2081"/>
                  </a:lnTo>
                  <a:lnTo>
                    <a:pt x="491" y="2071"/>
                  </a:lnTo>
                  <a:lnTo>
                    <a:pt x="486" y="2062"/>
                  </a:lnTo>
                  <a:lnTo>
                    <a:pt x="479" y="2054"/>
                  </a:lnTo>
                  <a:lnTo>
                    <a:pt x="472" y="2047"/>
                  </a:lnTo>
                  <a:lnTo>
                    <a:pt x="465" y="2040"/>
                  </a:lnTo>
                  <a:lnTo>
                    <a:pt x="456" y="2035"/>
                  </a:lnTo>
                  <a:lnTo>
                    <a:pt x="447" y="2030"/>
                  </a:lnTo>
                  <a:lnTo>
                    <a:pt x="438" y="2027"/>
                  </a:lnTo>
                  <a:lnTo>
                    <a:pt x="428" y="2024"/>
                  </a:lnTo>
                  <a:lnTo>
                    <a:pt x="417" y="2022"/>
                  </a:lnTo>
                  <a:lnTo>
                    <a:pt x="406" y="2021"/>
                  </a:lnTo>
                  <a:lnTo>
                    <a:pt x="406" y="2021"/>
                  </a:lnTo>
                  <a:close/>
                  <a:moveTo>
                    <a:pt x="406" y="2202"/>
                  </a:moveTo>
                  <a:lnTo>
                    <a:pt x="406" y="2202"/>
                  </a:lnTo>
                  <a:lnTo>
                    <a:pt x="396" y="2201"/>
                  </a:lnTo>
                  <a:lnTo>
                    <a:pt x="387" y="2198"/>
                  </a:lnTo>
                  <a:lnTo>
                    <a:pt x="381" y="2192"/>
                  </a:lnTo>
                  <a:lnTo>
                    <a:pt x="374" y="2185"/>
                  </a:lnTo>
                  <a:lnTo>
                    <a:pt x="369" y="2176"/>
                  </a:lnTo>
                  <a:lnTo>
                    <a:pt x="364" y="2165"/>
                  </a:lnTo>
                  <a:lnTo>
                    <a:pt x="362" y="2151"/>
                  </a:lnTo>
                  <a:lnTo>
                    <a:pt x="362" y="2138"/>
                  </a:lnTo>
                  <a:lnTo>
                    <a:pt x="362" y="2138"/>
                  </a:lnTo>
                  <a:lnTo>
                    <a:pt x="362" y="2124"/>
                  </a:lnTo>
                  <a:lnTo>
                    <a:pt x="364" y="2111"/>
                  </a:lnTo>
                  <a:lnTo>
                    <a:pt x="369" y="2101"/>
                  </a:lnTo>
                  <a:lnTo>
                    <a:pt x="374" y="2091"/>
                  </a:lnTo>
                  <a:lnTo>
                    <a:pt x="381" y="2083"/>
                  </a:lnTo>
                  <a:lnTo>
                    <a:pt x="387" y="2078"/>
                  </a:lnTo>
                  <a:lnTo>
                    <a:pt x="396" y="2074"/>
                  </a:lnTo>
                  <a:lnTo>
                    <a:pt x="406" y="2073"/>
                  </a:lnTo>
                  <a:lnTo>
                    <a:pt x="406" y="2073"/>
                  </a:lnTo>
                  <a:lnTo>
                    <a:pt x="416" y="2074"/>
                  </a:lnTo>
                  <a:lnTo>
                    <a:pt x="425" y="2078"/>
                  </a:lnTo>
                  <a:lnTo>
                    <a:pt x="433" y="2083"/>
                  </a:lnTo>
                  <a:lnTo>
                    <a:pt x="439" y="2091"/>
                  </a:lnTo>
                  <a:lnTo>
                    <a:pt x="445" y="2101"/>
                  </a:lnTo>
                  <a:lnTo>
                    <a:pt x="448" y="2111"/>
                  </a:lnTo>
                  <a:lnTo>
                    <a:pt x="450" y="2124"/>
                  </a:lnTo>
                  <a:lnTo>
                    <a:pt x="451" y="2138"/>
                  </a:lnTo>
                  <a:lnTo>
                    <a:pt x="451" y="2138"/>
                  </a:lnTo>
                  <a:lnTo>
                    <a:pt x="450" y="2151"/>
                  </a:lnTo>
                  <a:lnTo>
                    <a:pt x="448" y="2165"/>
                  </a:lnTo>
                  <a:lnTo>
                    <a:pt x="445" y="2176"/>
                  </a:lnTo>
                  <a:lnTo>
                    <a:pt x="439" y="2185"/>
                  </a:lnTo>
                  <a:lnTo>
                    <a:pt x="433" y="2192"/>
                  </a:lnTo>
                  <a:lnTo>
                    <a:pt x="425" y="2198"/>
                  </a:lnTo>
                  <a:lnTo>
                    <a:pt x="416" y="2201"/>
                  </a:lnTo>
                  <a:lnTo>
                    <a:pt x="406" y="2202"/>
                  </a:lnTo>
                  <a:lnTo>
                    <a:pt x="406" y="2202"/>
                  </a:lnTo>
                  <a:close/>
                  <a:moveTo>
                    <a:pt x="2269" y="2089"/>
                  </a:moveTo>
                  <a:lnTo>
                    <a:pt x="2269" y="2089"/>
                  </a:lnTo>
                  <a:lnTo>
                    <a:pt x="2260" y="2084"/>
                  </a:lnTo>
                  <a:lnTo>
                    <a:pt x="2251" y="2080"/>
                  </a:lnTo>
                  <a:lnTo>
                    <a:pt x="2242" y="2078"/>
                  </a:lnTo>
                  <a:lnTo>
                    <a:pt x="2233" y="2076"/>
                  </a:lnTo>
                  <a:lnTo>
                    <a:pt x="2233" y="2076"/>
                  </a:lnTo>
                  <a:lnTo>
                    <a:pt x="2223" y="2078"/>
                  </a:lnTo>
                  <a:lnTo>
                    <a:pt x="2215" y="2080"/>
                  </a:lnTo>
                  <a:lnTo>
                    <a:pt x="2208" y="2084"/>
                  </a:lnTo>
                  <a:lnTo>
                    <a:pt x="2203" y="2090"/>
                  </a:lnTo>
                  <a:lnTo>
                    <a:pt x="2198" y="2096"/>
                  </a:lnTo>
                  <a:lnTo>
                    <a:pt x="2195" y="2105"/>
                  </a:lnTo>
                  <a:lnTo>
                    <a:pt x="2193" y="2116"/>
                  </a:lnTo>
                  <a:lnTo>
                    <a:pt x="2193" y="2128"/>
                  </a:lnTo>
                  <a:lnTo>
                    <a:pt x="2193" y="2249"/>
                  </a:lnTo>
                  <a:lnTo>
                    <a:pt x="2138" y="2249"/>
                  </a:lnTo>
                  <a:lnTo>
                    <a:pt x="2138" y="2027"/>
                  </a:lnTo>
                  <a:lnTo>
                    <a:pt x="2193" y="2027"/>
                  </a:lnTo>
                  <a:lnTo>
                    <a:pt x="2193" y="2046"/>
                  </a:lnTo>
                  <a:lnTo>
                    <a:pt x="2193" y="2046"/>
                  </a:lnTo>
                  <a:lnTo>
                    <a:pt x="2197" y="2040"/>
                  </a:lnTo>
                  <a:lnTo>
                    <a:pt x="2203" y="2035"/>
                  </a:lnTo>
                  <a:lnTo>
                    <a:pt x="2208" y="2031"/>
                  </a:lnTo>
                  <a:lnTo>
                    <a:pt x="2215" y="2028"/>
                  </a:lnTo>
                  <a:lnTo>
                    <a:pt x="2222" y="2025"/>
                  </a:lnTo>
                  <a:lnTo>
                    <a:pt x="2228" y="2024"/>
                  </a:lnTo>
                  <a:lnTo>
                    <a:pt x="2235" y="2022"/>
                  </a:lnTo>
                  <a:lnTo>
                    <a:pt x="2242" y="2021"/>
                  </a:lnTo>
                  <a:lnTo>
                    <a:pt x="2242" y="2021"/>
                  </a:lnTo>
                  <a:lnTo>
                    <a:pt x="2253" y="2022"/>
                  </a:lnTo>
                  <a:lnTo>
                    <a:pt x="2264" y="2026"/>
                  </a:lnTo>
                  <a:lnTo>
                    <a:pt x="2275" y="2030"/>
                  </a:lnTo>
                  <a:lnTo>
                    <a:pt x="2283" y="2036"/>
                  </a:lnTo>
                  <a:lnTo>
                    <a:pt x="2269" y="2089"/>
                  </a:lnTo>
                  <a:close/>
                  <a:moveTo>
                    <a:pt x="1836" y="2027"/>
                  </a:moveTo>
                  <a:lnTo>
                    <a:pt x="1891" y="2027"/>
                  </a:lnTo>
                  <a:lnTo>
                    <a:pt x="1828" y="2249"/>
                  </a:lnTo>
                  <a:lnTo>
                    <a:pt x="1780" y="2249"/>
                  </a:lnTo>
                  <a:lnTo>
                    <a:pt x="1756" y="2157"/>
                  </a:lnTo>
                  <a:lnTo>
                    <a:pt x="1756" y="2157"/>
                  </a:lnTo>
                  <a:lnTo>
                    <a:pt x="1744" y="2108"/>
                  </a:lnTo>
                  <a:lnTo>
                    <a:pt x="1744" y="2108"/>
                  </a:lnTo>
                  <a:lnTo>
                    <a:pt x="1738" y="2132"/>
                  </a:lnTo>
                  <a:lnTo>
                    <a:pt x="1732" y="2158"/>
                  </a:lnTo>
                  <a:lnTo>
                    <a:pt x="1707" y="2249"/>
                  </a:lnTo>
                  <a:lnTo>
                    <a:pt x="1660" y="2249"/>
                  </a:lnTo>
                  <a:lnTo>
                    <a:pt x="1659" y="2247"/>
                  </a:lnTo>
                  <a:lnTo>
                    <a:pt x="1597" y="2027"/>
                  </a:lnTo>
                  <a:lnTo>
                    <a:pt x="1653" y="2027"/>
                  </a:lnTo>
                  <a:lnTo>
                    <a:pt x="1674" y="2110"/>
                  </a:lnTo>
                  <a:lnTo>
                    <a:pt x="1674" y="2110"/>
                  </a:lnTo>
                  <a:lnTo>
                    <a:pt x="1680" y="2136"/>
                  </a:lnTo>
                  <a:lnTo>
                    <a:pt x="1685" y="2164"/>
                  </a:lnTo>
                  <a:lnTo>
                    <a:pt x="1685" y="2164"/>
                  </a:lnTo>
                  <a:lnTo>
                    <a:pt x="1691" y="2136"/>
                  </a:lnTo>
                  <a:lnTo>
                    <a:pt x="1699" y="2108"/>
                  </a:lnTo>
                  <a:lnTo>
                    <a:pt x="1722" y="2027"/>
                  </a:lnTo>
                  <a:lnTo>
                    <a:pt x="1768" y="2027"/>
                  </a:lnTo>
                  <a:lnTo>
                    <a:pt x="1791" y="2108"/>
                  </a:lnTo>
                  <a:lnTo>
                    <a:pt x="1791" y="2108"/>
                  </a:lnTo>
                  <a:lnTo>
                    <a:pt x="1798" y="2135"/>
                  </a:lnTo>
                  <a:lnTo>
                    <a:pt x="1804" y="2165"/>
                  </a:lnTo>
                  <a:lnTo>
                    <a:pt x="1804" y="2165"/>
                  </a:lnTo>
                  <a:lnTo>
                    <a:pt x="1810" y="2139"/>
                  </a:lnTo>
                  <a:lnTo>
                    <a:pt x="1817" y="2108"/>
                  </a:lnTo>
                  <a:lnTo>
                    <a:pt x="1836" y="2027"/>
                  </a:lnTo>
                  <a:close/>
                  <a:moveTo>
                    <a:pt x="2002" y="2021"/>
                  </a:moveTo>
                  <a:lnTo>
                    <a:pt x="2002" y="2021"/>
                  </a:lnTo>
                  <a:lnTo>
                    <a:pt x="1992" y="2022"/>
                  </a:lnTo>
                  <a:lnTo>
                    <a:pt x="1981" y="2024"/>
                  </a:lnTo>
                  <a:lnTo>
                    <a:pt x="1971" y="2027"/>
                  </a:lnTo>
                  <a:lnTo>
                    <a:pt x="1962" y="2030"/>
                  </a:lnTo>
                  <a:lnTo>
                    <a:pt x="1953" y="2035"/>
                  </a:lnTo>
                  <a:lnTo>
                    <a:pt x="1945" y="2041"/>
                  </a:lnTo>
                  <a:lnTo>
                    <a:pt x="1937" y="2047"/>
                  </a:lnTo>
                  <a:lnTo>
                    <a:pt x="1930" y="2054"/>
                  </a:lnTo>
                  <a:lnTo>
                    <a:pt x="1924" y="2062"/>
                  </a:lnTo>
                  <a:lnTo>
                    <a:pt x="1918" y="2071"/>
                  </a:lnTo>
                  <a:lnTo>
                    <a:pt x="1913" y="2081"/>
                  </a:lnTo>
                  <a:lnTo>
                    <a:pt x="1909" y="2091"/>
                  </a:lnTo>
                  <a:lnTo>
                    <a:pt x="1906" y="2102"/>
                  </a:lnTo>
                  <a:lnTo>
                    <a:pt x="1903" y="2114"/>
                  </a:lnTo>
                  <a:lnTo>
                    <a:pt x="1902" y="2125"/>
                  </a:lnTo>
                  <a:lnTo>
                    <a:pt x="1902" y="2138"/>
                  </a:lnTo>
                  <a:lnTo>
                    <a:pt x="1902" y="2138"/>
                  </a:lnTo>
                  <a:lnTo>
                    <a:pt x="1902" y="2150"/>
                  </a:lnTo>
                  <a:lnTo>
                    <a:pt x="1903" y="2163"/>
                  </a:lnTo>
                  <a:lnTo>
                    <a:pt x="1906" y="2174"/>
                  </a:lnTo>
                  <a:lnTo>
                    <a:pt x="1909" y="2185"/>
                  </a:lnTo>
                  <a:lnTo>
                    <a:pt x="1913" y="2194"/>
                  </a:lnTo>
                  <a:lnTo>
                    <a:pt x="1918" y="2204"/>
                  </a:lnTo>
                  <a:lnTo>
                    <a:pt x="1924" y="2213"/>
                  </a:lnTo>
                  <a:lnTo>
                    <a:pt x="1930" y="2221"/>
                  </a:lnTo>
                  <a:lnTo>
                    <a:pt x="1937" y="2229"/>
                  </a:lnTo>
                  <a:lnTo>
                    <a:pt x="1945" y="2235"/>
                  </a:lnTo>
                  <a:lnTo>
                    <a:pt x="1953" y="2241"/>
                  </a:lnTo>
                  <a:lnTo>
                    <a:pt x="1962" y="2245"/>
                  </a:lnTo>
                  <a:lnTo>
                    <a:pt x="1971" y="2249"/>
                  </a:lnTo>
                  <a:lnTo>
                    <a:pt x="1981" y="2252"/>
                  </a:lnTo>
                  <a:lnTo>
                    <a:pt x="1992" y="2253"/>
                  </a:lnTo>
                  <a:lnTo>
                    <a:pt x="2002" y="2254"/>
                  </a:lnTo>
                  <a:lnTo>
                    <a:pt x="2002" y="2254"/>
                  </a:lnTo>
                  <a:lnTo>
                    <a:pt x="2013" y="2253"/>
                  </a:lnTo>
                  <a:lnTo>
                    <a:pt x="2024" y="2252"/>
                  </a:lnTo>
                  <a:lnTo>
                    <a:pt x="2034" y="2249"/>
                  </a:lnTo>
                  <a:lnTo>
                    <a:pt x="2043" y="2245"/>
                  </a:lnTo>
                  <a:lnTo>
                    <a:pt x="2052" y="2241"/>
                  </a:lnTo>
                  <a:lnTo>
                    <a:pt x="2061" y="2235"/>
                  </a:lnTo>
                  <a:lnTo>
                    <a:pt x="2068" y="2229"/>
                  </a:lnTo>
                  <a:lnTo>
                    <a:pt x="2075" y="2221"/>
                  </a:lnTo>
                  <a:lnTo>
                    <a:pt x="2081" y="2213"/>
                  </a:lnTo>
                  <a:lnTo>
                    <a:pt x="2087" y="2204"/>
                  </a:lnTo>
                  <a:lnTo>
                    <a:pt x="2091" y="2194"/>
                  </a:lnTo>
                  <a:lnTo>
                    <a:pt x="2096" y="2185"/>
                  </a:lnTo>
                  <a:lnTo>
                    <a:pt x="2099" y="2174"/>
                  </a:lnTo>
                  <a:lnTo>
                    <a:pt x="2101" y="2163"/>
                  </a:lnTo>
                  <a:lnTo>
                    <a:pt x="2104" y="2150"/>
                  </a:lnTo>
                  <a:lnTo>
                    <a:pt x="2104" y="2138"/>
                  </a:lnTo>
                  <a:lnTo>
                    <a:pt x="2104" y="2138"/>
                  </a:lnTo>
                  <a:lnTo>
                    <a:pt x="2104" y="2125"/>
                  </a:lnTo>
                  <a:lnTo>
                    <a:pt x="2101" y="2114"/>
                  </a:lnTo>
                  <a:lnTo>
                    <a:pt x="2099" y="2102"/>
                  </a:lnTo>
                  <a:lnTo>
                    <a:pt x="2096" y="2091"/>
                  </a:lnTo>
                  <a:lnTo>
                    <a:pt x="2091" y="2081"/>
                  </a:lnTo>
                  <a:lnTo>
                    <a:pt x="2087" y="2071"/>
                  </a:lnTo>
                  <a:lnTo>
                    <a:pt x="2081" y="2062"/>
                  </a:lnTo>
                  <a:lnTo>
                    <a:pt x="2075" y="2054"/>
                  </a:lnTo>
                  <a:lnTo>
                    <a:pt x="2068" y="2047"/>
                  </a:lnTo>
                  <a:lnTo>
                    <a:pt x="2061" y="2041"/>
                  </a:lnTo>
                  <a:lnTo>
                    <a:pt x="2052" y="2035"/>
                  </a:lnTo>
                  <a:lnTo>
                    <a:pt x="2043" y="2030"/>
                  </a:lnTo>
                  <a:lnTo>
                    <a:pt x="2034" y="2027"/>
                  </a:lnTo>
                  <a:lnTo>
                    <a:pt x="2024" y="2024"/>
                  </a:lnTo>
                  <a:lnTo>
                    <a:pt x="2013" y="2022"/>
                  </a:lnTo>
                  <a:lnTo>
                    <a:pt x="2002" y="2021"/>
                  </a:lnTo>
                  <a:lnTo>
                    <a:pt x="2002" y="2021"/>
                  </a:lnTo>
                  <a:close/>
                  <a:moveTo>
                    <a:pt x="2002" y="2202"/>
                  </a:moveTo>
                  <a:lnTo>
                    <a:pt x="2002" y="2202"/>
                  </a:lnTo>
                  <a:lnTo>
                    <a:pt x="1992" y="2201"/>
                  </a:lnTo>
                  <a:lnTo>
                    <a:pt x="1984" y="2198"/>
                  </a:lnTo>
                  <a:lnTo>
                    <a:pt x="1977" y="2192"/>
                  </a:lnTo>
                  <a:lnTo>
                    <a:pt x="1970" y="2185"/>
                  </a:lnTo>
                  <a:lnTo>
                    <a:pt x="1964" y="2176"/>
                  </a:lnTo>
                  <a:lnTo>
                    <a:pt x="1960" y="2165"/>
                  </a:lnTo>
                  <a:lnTo>
                    <a:pt x="1958" y="2151"/>
                  </a:lnTo>
                  <a:lnTo>
                    <a:pt x="1958" y="2138"/>
                  </a:lnTo>
                  <a:lnTo>
                    <a:pt x="1958" y="2138"/>
                  </a:lnTo>
                  <a:lnTo>
                    <a:pt x="1958" y="2124"/>
                  </a:lnTo>
                  <a:lnTo>
                    <a:pt x="1960" y="2112"/>
                  </a:lnTo>
                  <a:lnTo>
                    <a:pt x="1964" y="2101"/>
                  </a:lnTo>
                  <a:lnTo>
                    <a:pt x="1970" y="2091"/>
                  </a:lnTo>
                  <a:lnTo>
                    <a:pt x="1977" y="2083"/>
                  </a:lnTo>
                  <a:lnTo>
                    <a:pt x="1984" y="2078"/>
                  </a:lnTo>
                  <a:lnTo>
                    <a:pt x="1992" y="2074"/>
                  </a:lnTo>
                  <a:lnTo>
                    <a:pt x="2002" y="2073"/>
                  </a:lnTo>
                  <a:lnTo>
                    <a:pt x="2002" y="2073"/>
                  </a:lnTo>
                  <a:lnTo>
                    <a:pt x="2012" y="2074"/>
                  </a:lnTo>
                  <a:lnTo>
                    <a:pt x="2021" y="2078"/>
                  </a:lnTo>
                  <a:lnTo>
                    <a:pt x="2029" y="2083"/>
                  </a:lnTo>
                  <a:lnTo>
                    <a:pt x="2035" y="2091"/>
                  </a:lnTo>
                  <a:lnTo>
                    <a:pt x="2041" y="2101"/>
                  </a:lnTo>
                  <a:lnTo>
                    <a:pt x="2044" y="2112"/>
                  </a:lnTo>
                  <a:lnTo>
                    <a:pt x="2046" y="2124"/>
                  </a:lnTo>
                  <a:lnTo>
                    <a:pt x="2047" y="2138"/>
                  </a:lnTo>
                  <a:lnTo>
                    <a:pt x="2047" y="2138"/>
                  </a:lnTo>
                  <a:lnTo>
                    <a:pt x="2046" y="2151"/>
                  </a:lnTo>
                  <a:lnTo>
                    <a:pt x="2044" y="2165"/>
                  </a:lnTo>
                  <a:lnTo>
                    <a:pt x="2041" y="2176"/>
                  </a:lnTo>
                  <a:lnTo>
                    <a:pt x="2035" y="2185"/>
                  </a:lnTo>
                  <a:lnTo>
                    <a:pt x="2029" y="2192"/>
                  </a:lnTo>
                  <a:lnTo>
                    <a:pt x="2021" y="2198"/>
                  </a:lnTo>
                  <a:lnTo>
                    <a:pt x="2012" y="2201"/>
                  </a:lnTo>
                  <a:lnTo>
                    <a:pt x="2002" y="2202"/>
                  </a:lnTo>
                  <a:lnTo>
                    <a:pt x="2002" y="2202"/>
                  </a:lnTo>
                  <a:close/>
                  <a:moveTo>
                    <a:pt x="837" y="2100"/>
                  </a:moveTo>
                  <a:lnTo>
                    <a:pt x="904" y="2249"/>
                  </a:lnTo>
                  <a:lnTo>
                    <a:pt x="843" y="2249"/>
                  </a:lnTo>
                  <a:lnTo>
                    <a:pt x="797" y="2146"/>
                  </a:lnTo>
                  <a:lnTo>
                    <a:pt x="767" y="2182"/>
                  </a:lnTo>
                  <a:lnTo>
                    <a:pt x="767" y="2249"/>
                  </a:lnTo>
                  <a:lnTo>
                    <a:pt x="713" y="2249"/>
                  </a:lnTo>
                  <a:lnTo>
                    <a:pt x="713" y="1962"/>
                  </a:lnTo>
                  <a:lnTo>
                    <a:pt x="767" y="1934"/>
                  </a:lnTo>
                  <a:lnTo>
                    <a:pt x="767" y="2112"/>
                  </a:lnTo>
                  <a:lnTo>
                    <a:pt x="767" y="2112"/>
                  </a:lnTo>
                  <a:lnTo>
                    <a:pt x="788" y="2083"/>
                  </a:lnTo>
                  <a:lnTo>
                    <a:pt x="832" y="2027"/>
                  </a:lnTo>
                  <a:lnTo>
                    <a:pt x="896" y="2027"/>
                  </a:lnTo>
                  <a:lnTo>
                    <a:pt x="837" y="2100"/>
                  </a:lnTo>
                  <a:close/>
                  <a:moveTo>
                    <a:pt x="1097" y="2249"/>
                  </a:moveTo>
                  <a:lnTo>
                    <a:pt x="1042" y="2249"/>
                  </a:lnTo>
                  <a:lnTo>
                    <a:pt x="1042" y="2027"/>
                  </a:lnTo>
                  <a:lnTo>
                    <a:pt x="1097" y="2027"/>
                  </a:lnTo>
                  <a:lnTo>
                    <a:pt x="1097" y="2046"/>
                  </a:lnTo>
                  <a:lnTo>
                    <a:pt x="1097" y="2046"/>
                  </a:lnTo>
                  <a:lnTo>
                    <a:pt x="1103" y="2040"/>
                  </a:lnTo>
                  <a:lnTo>
                    <a:pt x="1108" y="2036"/>
                  </a:lnTo>
                  <a:lnTo>
                    <a:pt x="1115" y="2031"/>
                  </a:lnTo>
                  <a:lnTo>
                    <a:pt x="1121" y="2028"/>
                  </a:lnTo>
                  <a:lnTo>
                    <a:pt x="1129" y="2026"/>
                  </a:lnTo>
                  <a:lnTo>
                    <a:pt x="1137" y="2024"/>
                  </a:lnTo>
                  <a:lnTo>
                    <a:pt x="1144" y="2022"/>
                  </a:lnTo>
                  <a:lnTo>
                    <a:pt x="1153" y="2021"/>
                  </a:lnTo>
                  <a:lnTo>
                    <a:pt x="1153" y="2021"/>
                  </a:lnTo>
                  <a:lnTo>
                    <a:pt x="1163" y="2022"/>
                  </a:lnTo>
                  <a:lnTo>
                    <a:pt x="1172" y="2024"/>
                  </a:lnTo>
                  <a:lnTo>
                    <a:pt x="1180" y="2026"/>
                  </a:lnTo>
                  <a:lnTo>
                    <a:pt x="1189" y="2028"/>
                  </a:lnTo>
                  <a:lnTo>
                    <a:pt x="1195" y="2032"/>
                  </a:lnTo>
                  <a:lnTo>
                    <a:pt x="1202" y="2037"/>
                  </a:lnTo>
                  <a:lnTo>
                    <a:pt x="1208" y="2041"/>
                  </a:lnTo>
                  <a:lnTo>
                    <a:pt x="1214" y="2048"/>
                  </a:lnTo>
                  <a:lnTo>
                    <a:pt x="1218" y="2054"/>
                  </a:lnTo>
                  <a:lnTo>
                    <a:pt x="1223" y="2062"/>
                  </a:lnTo>
                  <a:lnTo>
                    <a:pt x="1226" y="2070"/>
                  </a:lnTo>
                  <a:lnTo>
                    <a:pt x="1229" y="2080"/>
                  </a:lnTo>
                  <a:lnTo>
                    <a:pt x="1232" y="2090"/>
                  </a:lnTo>
                  <a:lnTo>
                    <a:pt x="1233" y="2100"/>
                  </a:lnTo>
                  <a:lnTo>
                    <a:pt x="1234" y="2111"/>
                  </a:lnTo>
                  <a:lnTo>
                    <a:pt x="1235" y="2123"/>
                  </a:lnTo>
                  <a:lnTo>
                    <a:pt x="1235" y="2249"/>
                  </a:lnTo>
                  <a:lnTo>
                    <a:pt x="1180" y="2249"/>
                  </a:lnTo>
                  <a:lnTo>
                    <a:pt x="1180" y="2126"/>
                  </a:lnTo>
                  <a:lnTo>
                    <a:pt x="1180" y="2126"/>
                  </a:lnTo>
                  <a:lnTo>
                    <a:pt x="1179" y="2114"/>
                  </a:lnTo>
                  <a:lnTo>
                    <a:pt x="1178" y="2102"/>
                  </a:lnTo>
                  <a:lnTo>
                    <a:pt x="1174" y="2093"/>
                  </a:lnTo>
                  <a:lnTo>
                    <a:pt x="1170" y="2085"/>
                  </a:lnTo>
                  <a:lnTo>
                    <a:pt x="1164" y="2080"/>
                  </a:lnTo>
                  <a:lnTo>
                    <a:pt x="1158" y="2075"/>
                  </a:lnTo>
                  <a:lnTo>
                    <a:pt x="1149" y="2073"/>
                  </a:lnTo>
                  <a:lnTo>
                    <a:pt x="1139" y="2072"/>
                  </a:lnTo>
                  <a:lnTo>
                    <a:pt x="1139" y="2072"/>
                  </a:lnTo>
                  <a:lnTo>
                    <a:pt x="1130" y="2073"/>
                  </a:lnTo>
                  <a:lnTo>
                    <a:pt x="1121" y="2075"/>
                  </a:lnTo>
                  <a:lnTo>
                    <a:pt x="1114" y="2080"/>
                  </a:lnTo>
                  <a:lnTo>
                    <a:pt x="1108" y="2086"/>
                  </a:lnTo>
                  <a:lnTo>
                    <a:pt x="1104" y="2093"/>
                  </a:lnTo>
                  <a:lnTo>
                    <a:pt x="1100" y="2103"/>
                  </a:lnTo>
                  <a:lnTo>
                    <a:pt x="1098" y="2114"/>
                  </a:lnTo>
                  <a:lnTo>
                    <a:pt x="1097" y="2126"/>
                  </a:lnTo>
                  <a:lnTo>
                    <a:pt x="1097" y="2249"/>
                  </a:lnTo>
                  <a:close/>
                  <a:moveTo>
                    <a:pt x="1408" y="2042"/>
                  </a:moveTo>
                  <a:lnTo>
                    <a:pt x="1408" y="2042"/>
                  </a:lnTo>
                  <a:lnTo>
                    <a:pt x="1403" y="2038"/>
                  </a:lnTo>
                  <a:lnTo>
                    <a:pt x="1397" y="2033"/>
                  </a:lnTo>
                  <a:lnTo>
                    <a:pt x="1392" y="2030"/>
                  </a:lnTo>
                  <a:lnTo>
                    <a:pt x="1385" y="2027"/>
                  </a:lnTo>
                  <a:lnTo>
                    <a:pt x="1378" y="2025"/>
                  </a:lnTo>
                  <a:lnTo>
                    <a:pt x="1372" y="2024"/>
                  </a:lnTo>
                  <a:lnTo>
                    <a:pt x="1365" y="2022"/>
                  </a:lnTo>
                  <a:lnTo>
                    <a:pt x="1359" y="2021"/>
                  </a:lnTo>
                  <a:lnTo>
                    <a:pt x="1359" y="2021"/>
                  </a:lnTo>
                  <a:lnTo>
                    <a:pt x="1349" y="2022"/>
                  </a:lnTo>
                  <a:lnTo>
                    <a:pt x="1340" y="2024"/>
                  </a:lnTo>
                  <a:lnTo>
                    <a:pt x="1331" y="2026"/>
                  </a:lnTo>
                  <a:lnTo>
                    <a:pt x="1322" y="2030"/>
                  </a:lnTo>
                  <a:lnTo>
                    <a:pt x="1314" y="2033"/>
                  </a:lnTo>
                  <a:lnTo>
                    <a:pt x="1308" y="2039"/>
                  </a:lnTo>
                  <a:lnTo>
                    <a:pt x="1301" y="2046"/>
                  </a:lnTo>
                  <a:lnTo>
                    <a:pt x="1295" y="2052"/>
                  </a:lnTo>
                  <a:lnTo>
                    <a:pt x="1289" y="2060"/>
                  </a:lnTo>
                  <a:lnTo>
                    <a:pt x="1285" y="2069"/>
                  </a:lnTo>
                  <a:lnTo>
                    <a:pt x="1280" y="2078"/>
                  </a:lnTo>
                  <a:lnTo>
                    <a:pt x="1277" y="2089"/>
                  </a:lnTo>
                  <a:lnTo>
                    <a:pt x="1275" y="2099"/>
                  </a:lnTo>
                  <a:lnTo>
                    <a:pt x="1273" y="2111"/>
                  </a:lnTo>
                  <a:lnTo>
                    <a:pt x="1271" y="2123"/>
                  </a:lnTo>
                  <a:lnTo>
                    <a:pt x="1271" y="2135"/>
                  </a:lnTo>
                  <a:lnTo>
                    <a:pt x="1271" y="2135"/>
                  </a:lnTo>
                  <a:lnTo>
                    <a:pt x="1271" y="2149"/>
                  </a:lnTo>
                  <a:lnTo>
                    <a:pt x="1273" y="2161"/>
                  </a:lnTo>
                  <a:lnTo>
                    <a:pt x="1275" y="2174"/>
                  </a:lnTo>
                  <a:lnTo>
                    <a:pt x="1277" y="2186"/>
                  </a:lnTo>
                  <a:lnTo>
                    <a:pt x="1280" y="2196"/>
                  </a:lnTo>
                  <a:lnTo>
                    <a:pt x="1285" y="2206"/>
                  </a:lnTo>
                  <a:lnTo>
                    <a:pt x="1289" y="2214"/>
                  </a:lnTo>
                  <a:lnTo>
                    <a:pt x="1295" y="2222"/>
                  </a:lnTo>
                  <a:lnTo>
                    <a:pt x="1300" y="2230"/>
                  </a:lnTo>
                  <a:lnTo>
                    <a:pt x="1307" y="2235"/>
                  </a:lnTo>
                  <a:lnTo>
                    <a:pt x="1313" y="2241"/>
                  </a:lnTo>
                  <a:lnTo>
                    <a:pt x="1321" y="2245"/>
                  </a:lnTo>
                  <a:lnTo>
                    <a:pt x="1330" y="2249"/>
                  </a:lnTo>
                  <a:lnTo>
                    <a:pt x="1339" y="2252"/>
                  </a:lnTo>
                  <a:lnTo>
                    <a:pt x="1348" y="2253"/>
                  </a:lnTo>
                  <a:lnTo>
                    <a:pt x="1357" y="2254"/>
                  </a:lnTo>
                  <a:lnTo>
                    <a:pt x="1357" y="2254"/>
                  </a:lnTo>
                  <a:lnTo>
                    <a:pt x="1364" y="2253"/>
                  </a:lnTo>
                  <a:lnTo>
                    <a:pt x="1372" y="2252"/>
                  </a:lnTo>
                  <a:lnTo>
                    <a:pt x="1378" y="2251"/>
                  </a:lnTo>
                  <a:lnTo>
                    <a:pt x="1385" y="2249"/>
                  </a:lnTo>
                  <a:lnTo>
                    <a:pt x="1391" y="2245"/>
                  </a:lnTo>
                  <a:lnTo>
                    <a:pt x="1397" y="2242"/>
                  </a:lnTo>
                  <a:lnTo>
                    <a:pt x="1403" y="2238"/>
                  </a:lnTo>
                  <a:lnTo>
                    <a:pt x="1408" y="2232"/>
                  </a:lnTo>
                  <a:lnTo>
                    <a:pt x="1408" y="2238"/>
                  </a:lnTo>
                  <a:lnTo>
                    <a:pt x="1408" y="2238"/>
                  </a:lnTo>
                  <a:lnTo>
                    <a:pt x="1408" y="2246"/>
                  </a:lnTo>
                  <a:lnTo>
                    <a:pt x="1407" y="2256"/>
                  </a:lnTo>
                  <a:lnTo>
                    <a:pt x="1404" y="2266"/>
                  </a:lnTo>
                  <a:lnTo>
                    <a:pt x="1402" y="2271"/>
                  </a:lnTo>
                  <a:lnTo>
                    <a:pt x="1399" y="2275"/>
                  </a:lnTo>
                  <a:lnTo>
                    <a:pt x="1395" y="2279"/>
                  </a:lnTo>
                  <a:lnTo>
                    <a:pt x="1391" y="2284"/>
                  </a:lnTo>
                  <a:lnTo>
                    <a:pt x="1385" y="2287"/>
                  </a:lnTo>
                  <a:lnTo>
                    <a:pt x="1378" y="2290"/>
                  </a:lnTo>
                  <a:lnTo>
                    <a:pt x="1370" y="2293"/>
                  </a:lnTo>
                  <a:lnTo>
                    <a:pt x="1361" y="2295"/>
                  </a:lnTo>
                  <a:lnTo>
                    <a:pt x="1350" y="2296"/>
                  </a:lnTo>
                  <a:lnTo>
                    <a:pt x="1337" y="2296"/>
                  </a:lnTo>
                  <a:lnTo>
                    <a:pt x="1334" y="2296"/>
                  </a:lnTo>
                  <a:lnTo>
                    <a:pt x="1354" y="2339"/>
                  </a:lnTo>
                  <a:lnTo>
                    <a:pt x="1355" y="2339"/>
                  </a:lnTo>
                  <a:lnTo>
                    <a:pt x="1355" y="2339"/>
                  </a:lnTo>
                  <a:lnTo>
                    <a:pt x="1369" y="2339"/>
                  </a:lnTo>
                  <a:lnTo>
                    <a:pt x="1381" y="2338"/>
                  </a:lnTo>
                  <a:lnTo>
                    <a:pt x="1392" y="2335"/>
                  </a:lnTo>
                  <a:lnTo>
                    <a:pt x="1403" y="2332"/>
                  </a:lnTo>
                  <a:lnTo>
                    <a:pt x="1413" y="2328"/>
                  </a:lnTo>
                  <a:lnTo>
                    <a:pt x="1421" y="2324"/>
                  </a:lnTo>
                  <a:lnTo>
                    <a:pt x="1429" y="2318"/>
                  </a:lnTo>
                  <a:lnTo>
                    <a:pt x="1436" y="2311"/>
                  </a:lnTo>
                  <a:lnTo>
                    <a:pt x="1442" y="2304"/>
                  </a:lnTo>
                  <a:lnTo>
                    <a:pt x="1448" y="2296"/>
                  </a:lnTo>
                  <a:lnTo>
                    <a:pt x="1452" y="2286"/>
                  </a:lnTo>
                  <a:lnTo>
                    <a:pt x="1456" y="2276"/>
                  </a:lnTo>
                  <a:lnTo>
                    <a:pt x="1459" y="2266"/>
                  </a:lnTo>
                  <a:lnTo>
                    <a:pt x="1461" y="2254"/>
                  </a:lnTo>
                  <a:lnTo>
                    <a:pt x="1462" y="2242"/>
                  </a:lnTo>
                  <a:lnTo>
                    <a:pt x="1462" y="2229"/>
                  </a:lnTo>
                  <a:lnTo>
                    <a:pt x="1462" y="2027"/>
                  </a:lnTo>
                  <a:lnTo>
                    <a:pt x="1408" y="2027"/>
                  </a:lnTo>
                  <a:lnTo>
                    <a:pt x="1408" y="2042"/>
                  </a:lnTo>
                  <a:close/>
                  <a:moveTo>
                    <a:pt x="1408" y="2094"/>
                  </a:moveTo>
                  <a:lnTo>
                    <a:pt x="1408" y="2181"/>
                  </a:lnTo>
                  <a:lnTo>
                    <a:pt x="1408" y="2181"/>
                  </a:lnTo>
                  <a:lnTo>
                    <a:pt x="1401" y="2189"/>
                  </a:lnTo>
                  <a:lnTo>
                    <a:pt x="1393" y="2197"/>
                  </a:lnTo>
                  <a:lnTo>
                    <a:pt x="1387" y="2199"/>
                  </a:lnTo>
                  <a:lnTo>
                    <a:pt x="1382" y="2201"/>
                  </a:lnTo>
                  <a:lnTo>
                    <a:pt x="1376" y="2202"/>
                  </a:lnTo>
                  <a:lnTo>
                    <a:pt x="1369" y="2203"/>
                  </a:lnTo>
                  <a:lnTo>
                    <a:pt x="1369" y="2203"/>
                  </a:lnTo>
                  <a:lnTo>
                    <a:pt x="1362" y="2202"/>
                  </a:lnTo>
                  <a:lnTo>
                    <a:pt x="1354" y="2200"/>
                  </a:lnTo>
                  <a:lnTo>
                    <a:pt x="1348" y="2197"/>
                  </a:lnTo>
                  <a:lnTo>
                    <a:pt x="1341" y="2190"/>
                  </a:lnTo>
                  <a:lnTo>
                    <a:pt x="1335" y="2181"/>
                  </a:lnTo>
                  <a:lnTo>
                    <a:pt x="1331" y="2169"/>
                  </a:lnTo>
                  <a:lnTo>
                    <a:pt x="1329" y="2154"/>
                  </a:lnTo>
                  <a:lnTo>
                    <a:pt x="1328" y="2134"/>
                  </a:lnTo>
                  <a:lnTo>
                    <a:pt x="1328" y="2134"/>
                  </a:lnTo>
                  <a:lnTo>
                    <a:pt x="1329" y="2117"/>
                  </a:lnTo>
                  <a:lnTo>
                    <a:pt x="1331" y="2103"/>
                  </a:lnTo>
                  <a:lnTo>
                    <a:pt x="1335" y="2092"/>
                  </a:lnTo>
                  <a:lnTo>
                    <a:pt x="1341" y="2084"/>
                  </a:lnTo>
                  <a:lnTo>
                    <a:pt x="1348" y="2079"/>
                  </a:lnTo>
                  <a:lnTo>
                    <a:pt x="1354" y="2074"/>
                  </a:lnTo>
                  <a:lnTo>
                    <a:pt x="1362" y="2073"/>
                  </a:lnTo>
                  <a:lnTo>
                    <a:pt x="1369" y="2072"/>
                  </a:lnTo>
                  <a:lnTo>
                    <a:pt x="1369" y="2072"/>
                  </a:lnTo>
                  <a:lnTo>
                    <a:pt x="1376" y="2073"/>
                  </a:lnTo>
                  <a:lnTo>
                    <a:pt x="1383" y="2074"/>
                  </a:lnTo>
                  <a:lnTo>
                    <a:pt x="1388" y="2076"/>
                  </a:lnTo>
                  <a:lnTo>
                    <a:pt x="1394" y="2080"/>
                  </a:lnTo>
                  <a:lnTo>
                    <a:pt x="1398" y="2083"/>
                  </a:lnTo>
                  <a:lnTo>
                    <a:pt x="1402" y="2086"/>
                  </a:lnTo>
                  <a:lnTo>
                    <a:pt x="1408" y="2094"/>
                  </a:lnTo>
                  <a:lnTo>
                    <a:pt x="1408" y="2094"/>
                  </a:lnTo>
                  <a:close/>
                  <a:moveTo>
                    <a:pt x="938" y="2027"/>
                  </a:moveTo>
                  <a:lnTo>
                    <a:pt x="993" y="2027"/>
                  </a:lnTo>
                  <a:lnTo>
                    <a:pt x="993" y="2123"/>
                  </a:lnTo>
                  <a:lnTo>
                    <a:pt x="993" y="2249"/>
                  </a:lnTo>
                  <a:lnTo>
                    <a:pt x="938" y="2249"/>
                  </a:lnTo>
                  <a:lnTo>
                    <a:pt x="938" y="2027"/>
                  </a:lnTo>
                  <a:close/>
                  <a:moveTo>
                    <a:pt x="993" y="1967"/>
                  </a:moveTo>
                  <a:lnTo>
                    <a:pt x="993" y="1995"/>
                  </a:lnTo>
                  <a:lnTo>
                    <a:pt x="938" y="1995"/>
                  </a:lnTo>
                  <a:lnTo>
                    <a:pt x="938" y="1940"/>
                  </a:lnTo>
                  <a:lnTo>
                    <a:pt x="993" y="1940"/>
                  </a:lnTo>
                  <a:lnTo>
                    <a:pt x="993" y="1967"/>
                  </a:lnTo>
                  <a:close/>
                  <a:moveTo>
                    <a:pt x="2309" y="1962"/>
                  </a:moveTo>
                  <a:lnTo>
                    <a:pt x="2364" y="1934"/>
                  </a:lnTo>
                  <a:lnTo>
                    <a:pt x="2364" y="2127"/>
                  </a:lnTo>
                  <a:lnTo>
                    <a:pt x="2364" y="2249"/>
                  </a:lnTo>
                  <a:lnTo>
                    <a:pt x="2309" y="2249"/>
                  </a:lnTo>
                  <a:lnTo>
                    <a:pt x="2309" y="1962"/>
                  </a:lnTo>
                  <a:close/>
                  <a:moveTo>
                    <a:pt x="397" y="757"/>
                  </a:moveTo>
                  <a:lnTo>
                    <a:pt x="850" y="757"/>
                  </a:lnTo>
                  <a:lnTo>
                    <a:pt x="850" y="495"/>
                  </a:lnTo>
                  <a:lnTo>
                    <a:pt x="397" y="495"/>
                  </a:lnTo>
                  <a:lnTo>
                    <a:pt x="397" y="288"/>
                  </a:lnTo>
                  <a:lnTo>
                    <a:pt x="898" y="288"/>
                  </a:lnTo>
                  <a:lnTo>
                    <a:pt x="732" y="0"/>
                  </a:lnTo>
                  <a:lnTo>
                    <a:pt x="22" y="0"/>
                  </a:lnTo>
                  <a:lnTo>
                    <a:pt x="22" y="1251"/>
                  </a:lnTo>
                  <a:lnTo>
                    <a:pt x="1023" y="1251"/>
                  </a:lnTo>
                  <a:lnTo>
                    <a:pt x="1023" y="963"/>
                  </a:lnTo>
                  <a:lnTo>
                    <a:pt x="397" y="963"/>
                  </a:lnTo>
                  <a:lnTo>
                    <a:pt x="397" y="757"/>
                  </a:lnTo>
                  <a:close/>
                  <a:moveTo>
                    <a:pt x="1690" y="0"/>
                  </a:moveTo>
                  <a:lnTo>
                    <a:pt x="1477" y="409"/>
                  </a:lnTo>
                  <a:lnTo>
                    <a:pt x="1265" y="0"/>
                  </a:lnTo>
                  <a:lnTo>
                    <a:pt x="850" y="0"/>
                  </a:lnTo>
                  <a:lnTo>
                    <a:pt x="1287" y="757"/>
                  </a:lnTo>
                  <a:lnTo>
                    <a:pt x="1287" y="1251"/>
                  </a:lnTo>
                  <a:lnTo>
                    <a:pt x="1661" y="1251"/>
                  </a:lnTo>
                  <a:lnTo>
                    <a:pt x="1661" y="757"/>
                  </a:lnTo>
                  <a:lnTo>
                    <a:pt x="2099" y="0"/>
                  </a:lnTo>
                  <a:lnTo>
                    <a:pt x="1690"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29361" eaLnBrk="1" fontAlgn="auto" latinLnBrk="0" hangingPunct="1">
                <a:lnSpc>
                  <a:spcPct val="100000"/>
                </a:lnSpc>
                <a:spcBef>
                  <a:spcPts val="0"/>
                </a:spcBef>
                <a:spcAft>
                  <a:spcPts val="0"/>
                </a:spcAft>
                <a:buClrTx/>
                <a:buSzTx/>
                <a:buFontTx/>
                <a:buNone/>
                <a:tabLst/>
                <a:defRPr/>
              </a:pPr>
              <a:endParaRPr kumimoji="0" lang="en-IN" sz="1633" b="0" i="0" u="none" strike="noStrike" kern="1200" cap="none" spc="0" normalizeH="0" baseline="0" noProof="0">
                <a:ln>
                  <a:noFill/>
                </a:ln>
                <a:solidFill>
                  <a:srgbClr val="2E2E38"/>
                </a:solidFill>
                <a:effectLst/>
                <a:uLnTx/>
                <a:uFillTx/>
                <a:latin typeface="EYInterstate" panose="02000503020000020004" pitchFamily="2" charset="0"/>
                <a:ea typeface="Meiryo UI" panose="020B0604030504040204" pitchFamily="50" charset="-128"/>
              </a:endParaRPr>
            </a:p>
          </p:txBody>
        </p:sp>
      </p:grpSp>
    </p:spTree>
    <p:extLst>
      <p:ext uri="{BB962C8B-B14F-4D97-AF65-F5344CB8AC3E}">
        <p14:creationId xmlns:p14="http://schemas.microsoft.com/office/powerpoint/2010/main" val="1292658716"/>
      </p:ext>
    </p:extLst>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le_3 (White) Long Panel">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D690C839-DE61-4087-9C50-DE0AA3D82CCF}"/>
              </a:ext>
            </a:extLst>
          </p:cNvPr>
          <p:cNvPicPr>
            <a:picLocks noChangeAspect="1"/>
          </p:cNvPicPr>
          <p:nvPr userDrawn="1"/>
        </p:nvPicPr>
        <p:blipFill>
          <a:blip r:embed="rId2"/>
          <a:stretch>
            <a:fillRect/>
          </a:stretch>
        </p:blipFill>
        <p:spPr>
          <a:xfrm>
            <a:off x="517654" y="287509"/>
            <a:ext cx="5817716" cy="3227864"/>
          </a:xfrm>
          <a:prstGeom prst="rect">
            <a:avLst/>
          </a:prstGeom>
        </p:spPr>
      </p:pic>
      <p:sp>
        <p:nvSpPr>
          <p:cNvPr id="32" name="タイトル 14"/>
          <p:cNvSpPr>
            <a:spLocks noGrp="1"/>
          </p:cNvSpPr>
          <p:nvPr>
            <p:ph type="title" hasCustomPrompt="1"/>
          </p:nvPr>
        </p:nvSpPr>
        <p:spPr>
          <a:xfrm>
            <a:off x="734423" y="1816407"/>
            <a:ext cx="5398356" cy="768088"/>
          </a:xfrm>
          <a:prstGeom prst="rect">
            <a:avLst/>
          </a:prstGeom>
        </p:spPr>
        <p:txBody>
          <a:bodyPr lIns="0" tIns="0" rIns="0" bIns="0" anchor="t"/>
          <a:lstStyle>
            <a:lvl1pPr fontAlgn="auto">
              <a:lnSpc>
                <a:spcPct val="100000"/>
              </a:lnSpc>
              <a:spcBef>
                <a:spcPts val="0"/>
              </a:spcBef>
              <a:defRPr sz="1995" b="1" kern="1200" spc="18" baseline="0">
                <a:solidFill>
                  <a:schemeClr val="tx2"/>
                </a:solidFill>
                <a:latin typeface="EYInterstate" panose="02000503020000020004" pitchFamily="2" charset="0"/>
                <a:ea typeface="Meiryo UI" panose="020B0604030504040204" pitchFamily="50" charset="-128"/>
              </a:defRPr>
            </a:lvl1pPr>
          </a:lstStyle>
          <a:p>
            <a:r>
              <a:rPr lang="ja-JP" altLang="en-US"/>
              <a:t>タイトル</a:t>
            </a:r>
          </a:p>
        </p:txBody>
      </p:sp>
      <p:sp>
        <p:nvSpPr>
          <p:cNvPr id="33" name="テキスト プレースホルダ 16"/>
          <p:cNvSpPr>
            <a:spLocks noGrp="1"/>
          </p:cNvSpPr>
          <p:nvPr>
            <p:ph type="body" sz="quarter" idx="10" hasCustomPrompt="1"/>
          </p:nvPr>
        </p:nvSpPr>
        <p:spPr>
          <a:xfrm>
            <a:off x="734423" y="1443528"/>
            <a:ext cx="5398356" cy="217130"/>
          </a:xfrm>
          <a:prstGeom prst="rect">
            <a:avLst/>
          </a:prstGeom>
        </p:spPr>
        <p:txBody>
          <a:bodyPr lIns="0" tIns="0" rIns="0" bIns="0" anchor="t">
            <a:noAutofit/>
          </a:bodyPr>
          <a:lstStyle>
            <a:lvl1pPr marL="0" indent="0" fontAlgn="auto">
              <a:lnSpc>
                <a:spcPct val="100000"/>
              </a:lnSpc>
              <a:spcBef>
                <a:spcPts val="0"/>
              </a:spcBef>
              <a:buNone/>
              <a:defRPr sz="1361" b="0"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 </a:t>
            </a:r>
            <a:r>
              <a:rPr lang="ja-JP" altLang="en-US"/>
              <a:t>御中</a:t>
            </a:r>
          </a:p>
        </p:txBody>
      </p:sp>
      <p:sp>
        <p:nvSpPr>
          <p:cNvPr id="34" name="テキスト プレースホルダ 16"/>
          <p:cNvSpPr>
            <a:spLocks noGrp="1"/>
          </p:cNvSpPr>
          <p:nvPr>
            <p:ph type="body" sz="quarter" idx="11" hasCustomPrompt="1"/>
          </p:nvPr>
        </p:nvSpPr>
        <p:spPr>
          <a:xfrm>
            <a:off x="734422" y="2981363"/>
            <a:ext cx="5395587" cy="239641"/>
          </a:xfrm>
          <a:prstGeom prst="rect">
            <a:avLst/>
          </a:prstGeom>
        </p:spPr>
        <p:txBody>
          <a:bodyPr lIns="0" tIns="0" rIns="0" bIns="0" anchor="b"/>
          <a:lstStyle>
            <a:lvl1pPr marL="0" indent="0" fontAlgn="auto">
              <a:lnSpc>
                <a:spcPct val="100000"/>
              </a:lnSpc>
              <a:spcBef>
                <a:spcPts val="0"/>
              </a:spcBef>
              <a:buNone/>
              <a:defRPr sz="1088"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a:t>
            </a:r>
            <a:r>
              <a:rPr lang="ja-JP" altLang="en-US"/>
              <a:t>年</a:t>
            </a:r>
            <a:r>
              <a:rPr lang="en-US" altLang="ja-JP"/>
              <a:t>XX</a:t>
            </a:r>
            <a:r>
              <a:rPr lang="ja-JP" altLang="en-US"/>
              <a:t>月</a:t>
            </a:r>
            <a:r>
              <a:rPr lang="en-US" altLang="ja-JP"/>
              <a:t>XX</a:t>
            </a:r>
            <a:r>
              <a:rPr lang="ja-JP" altLang="en-US"/>
              <a:t>日</a:t>
            </a:r>
          </a:p>
        </p:txBody>
      </p:sp>
      <p:pic>
        <p:nvPicPr>
          <p:cNvPr id="19" name="Picture 8"/>
          <p:cNvPicPr>
            <a:picLocks noChangeAspect="1"/>
          </p:cNvPicPr>
          <p:nvPr/>
        </p:nvPicPr>
        <p:blipFill>
          <a:blip r:embed="rId3"/>
          <a:stretch>
            <a:fillRect/>
          </a:stretch>
        </p:blipFill>
        <p:spPr>
          <a:xfrm>
            <a:off x="8381012" y="5424186"/>
            <a:ext cx="1002377" cy="1142809"/>
          </a:xfrm>
          <a:prstGeom prst="rect">
            <a:avLst/>
          </a:prstGeom>
        </p:spPr>
      </p:pic>
      <p:sp>
        <p:nvSpPr>
          <p:cNvPr id="25" name="テキスト プレースホルダ 16"/>
          <p:cNvSpPr>
            <a:spLocks noGrp="1"/>
          </p:cNvSpPr>
          <p:nvPr>
            <p:ph type="body" sz="quarter" idx="12" hasCustomPrompt="1"/>
          </p:nvPr>
        </p:nvSpPr>
        <p:spPr>
          <a:xfrm>
            <a:off x="736586" y="2740243"/>
            <a:ext cx="5395587" cy="239641"/>
          </a:xfrm>
          <a:prstGeom prst="rect">
            <a:avLst/>
          </a:prstGeom>
        </p:spPr>
        <p:txBody>
          <a:bodyPr lIns="0" tIns="0" rIns="0" bIns="0" anchor="b"/>
          <a:lstStyle>
            <a:lvl1pPr marL="0" indent="0" fontAlgn="auto">
              <a:lnSpc>
                <a:spcPct val="100000"/>
              </a:lnSpc>
              <a:spcBef>
                <a:spcPts val="0"/>
              </a:spcBef>
              <a:buNone/>
              <a:defRPr sz="1224" spc="18" baseline="0">
                <a:solidFill>
                  <a:schemeClr val="tx2"/>
                </a:solidFill>
                <a:latin typeface="EYInterstate" panose="02000503020000020004" pitchFamily="2" charset="0"/>
                <a:ea typeface="Meiryo UI" panose="020B0604030504040204" pitchFamily="50" charset="-128"/>
              </a:defRPr>
            </a:lvl1pPr>
          </a:lstStyle>
          <a:p>
            <a:pPr lvl="0"/>
            <a:r>
              <a:rPr lang="en-US" altLang="ja-JP"/>
              <a:t>XXXXXXX</a:t>
            </a:r>
            <a:endParaRPr lang="ja-JP" altLang="en-US"/>
          </a:p>
        </p:txBody>
      </p:sp>
    </p:spTree>
    <p:extLst>
      <p:ext uri="{BB962C8B-B14F-4D97-AF65-F5344CB8AC3E}">
        <p14:creationId xmlns:p14="http://schemas.microsoft.com/office/powerpoint/2010/main" val="793467264"/>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Greeting">
    <p:spTree>
      <p:nvGrpSpPr>
        <p:cNvPr id="1" name=""/>
        <p:cNvGrpSpPr/>
        <p:nvPr/>
      </p:nvGrpSpPr>
      <p:grpSpPr>
        <a:xfrm>
          <a:off x="0" y="0"/>
          <a:ext cx="0" cy="0"/>
          <a:chOff x="0" y="0"/>
          <a:chExt cx="0" cy="0"/>
        </a:xfrm>
      </p:grpSpPr>
      <p:sp>
        <p:nvSpPr>
          <p:cNvPr id="9" name="テキスト プレースホルダー 8">
            <a:extLst>
              <a:ext uri="{FF2B5EF4-FFF2-40B4-BE49-F238E27FC236}">
                <a16:creationId xmlns:a16="http://schemas.microsoft.com/office/drawing/2014/main" id="{159795C4-251A-4B95-ACAB-0D4C2FC9D5F9}"/>
              </a:ext>
            </a:extLst>
          </p:cNvPr>
          <p:cNvSpPr>
            <a:spLocks noGrp="1"/>
          </p:cNvSpPr>
          <p:nvPr>
            <p:ph type="body" sz="quarter" idx="10" hasCustomPrompt="1"/>
          </p:nvPr>
        </p:nvSpPr>
        <p:spPr>
          <a:xfrm>
            <a:off x="517653" y="489549"/>
            <a:ext cx="8870694" cy="947420"/>
          </a:xfrm>
          <a:prstGeom prst="rect">
            <a:avLst/>
          </a:prstGeom>
        </p:spPr>
        <p:txBody>
          <a:bodyPr lIns="0" tIns="0" rIns="0" bIns="0" anchor="ctr"/>
          <a:lstStyle>
            <a:lvl1pPr marL="0" indent="0">
              <a:spcBef>
                <a:spcPts val="0"/>
              </a:spcBef>
              <a:buNone/>
              <a:defRPr sz="2177" baseline="0">
                <a:latin typeface="EYInterstate" panose="02000503020000020004" pitchFamily="2" charset="0"/>
                <a:ea typeface="Meiryo UI" panose="020B0604030504040204" pitchFamily="50" charset="-128"/>
              </a:defRPr>
            </a:lvl1pPr>
          </a:lstStyle>
          <a:p>
            <a:pPr lvl="0"/>
            <a:r>
              <a:rPr kumimoji="1" lang="ja-JP" altLang="en-US"/>
              <a:t>はじめにタイトル</a:t>
            </a:r>
          </a:p>
        </p:txBody>
      </p:sp>
    </p:spTree>
    <p:extLst>
      <p:ext uri="{BB962C8B-B14F-4D97-AF65-F5344CB8AC3E}">
        <p14:creationId xmlns:p14="http://schemas.microsoft.com/office/powerpoint/2010/main" val="527757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18" Type="http://schemas.openxmlformats.org/officeDocument/2006/relationships/slideLayout" Target="../slideLayouts/slideLayout23.xml"/><Relationship Id="rId3" Type="http://schemas.openxmlformats.org/officeDocument/2006/relationships/slideLayout" Target="../slideLayouts/slideLayout8.xml"/><Relationship Id="rId21" Type="http://schemas.openxmlformats.org/officeDocument/2006/relationships/theme" Target="../theme/theme2.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 Type="http://schemas.openxmlformats.org/officeDocument/2006/relationships/slideLayout" Target="../slideLayouts/slideLayout7.xml"/><Relationship Id="rId16" Type="http://schemas.openxmlformats.org/officeDocument/2006/relationships/slideLayout" Target="../slideLayouts/slideLayout21.xml"/><Relationship Id="rId20" Type="http://schemas.openxmlformats.org/officeDocument/2006/relationships/slideLayout" Target="../slideLayouts/slideLayout25.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24" Type="http://schemas.openxmlformats.org/officeDocument/2006/relationships/image" Target="../media/image2.emf"/><Relationship Id="rId5" Type="http://schemas.openxmlformats.org/officeDocument/2006/relationships/slideLayout" Target="../slideLayouts/slideLayout10.xml"/><Relationship Id="rId15" Type="http://schemas.openxmlformats.org/officeDocument/2006/relationships/slideLayout" Target="../slideLayouts/slideLayout20.xml"/><Relationship Id="rId23" Type="http://schemas.openxmlformats.org/officeDocument/2006/relationships/oleObject" Target="../embeddings/oleObject5.bin"/><Relationship Id="rId10" Type="http://schemas.openxmlformats.org/officeDocument/2006/relationships/slideLayout" Target="../slideLayouts/slideLayout15.xml"/><Relationship Id="rId19" Type="http://schemas.openxmlformats.org/officeDocument/2006/relationships/slideLayout" Target="../slideLayouts/slideLayout24.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 Id="rId22" Type="http://schemas.openxmlformats.org/officeDocument/2006/relationships/tags" Target="../tags/tag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theme" Target="../theme/theme3.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image" Target="../media/image2.emf"/><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oleObject" Target="../embeddings/oleObject6.bin"/><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7"/>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8" imgW="395" imgH="396" progId="TCLayout.ActiveDocument.1">
                  <p:embed/>
                </p:oleObj>
              </mc:Choice>
              <mc:Fallback>
                <p:oleObj name="think-cellスライド" r:id="rId8"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242563"/>
            <a:ext cx="8883347" cy="1661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4" r:id="rId2"/>
    <p:sldLayoutId id="2147485122" r:id="rId3"/>
    <p:sldLayoutId id="2147485123" r:id="rId4"/>
    <p:sldLayoutId id="2147485125" r:id="rId5"/>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262" userDrawn="1">
          <p15:clr>
            <a:srgbClr val="F26B43"/>
          </p15:clr>
        </p15:guide>
        <p15:guide id="3" pos="4808" userDrawn="1">
          <p15:clr>
            <a:srgbClr val="F26B43"/>
          </p15:clr>
        </p15:guide>
        <p15:guide id="4" orient="horz" pos="388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386389C-1867-7886-C5E2-D87FE43DA861}"/>
              </a:ext>
            </a:extLst>
          </p:cNvPr>
          <p:cNvGraphicFramePr>
            <a:graphicFrameLocks noChangeAspect="1"/>
          </p:cNvGraphicFramePr>
          <p:nvPr userDrawn="1">
            <p:custDataLst>
              <p:tags r:id="rId22"/>
            </p:custDataLst>
            <p:extLst>
              <p:ext uri="{D42A27DB-BD31-4B8C-83A1-F6EECF244321}">
                <p14:modId xmlns:p14="http://schemas.microsoft.com/office/powerpoint/2010/main" val="3031807085"/>
              </p:ext>
            </p:extLst>
          </p:nvPr>
        </p:nvGraphicFramePr>
        <p:xfrm>
          <a:off x="1471" y="1440"/>
          <a:ext cx="1471" cy="1440"/>
        </p:xfrm>
        <a:graphic>
          <a:graphicData uri="http://schemas.openxmlformats.org/presentationml/2006/ole">
            <mc:AlternateContent xmlns:mc="http://schemas.openxmlformats.org/markup-compatibility/2006">
              <mc:Choice xmlns:v="urn:schemas-microsoft-com:vml" Requires="v">
                <p:oleObj name="think-cellスライド" r:id="rId23" imgW="592" imgH="591" progId="TCLayout.ActiveDocument.1">
                  <p:embed/>
                </p:oleObj>
              </mc:Choice>
              <mc:Fallback>
                <p:oleObj name="think-cellスライド" r:id="rId23" imgW="592" imgH="591" progId="TCLayout.ActiveDocument.1">
                  <p:embed/>
                  <p:pic>
                    <p:nvPicPr>
                      <p:cNvPr id="2" name="think-cell data - do not delete" hidden="1">
                        <a:extLst>
                          <a:ext uri="{FF2B5EF4-FFF2-40B4-BE49-F238E27FC236}">
                            <a16:creationId xmlns:a16="http://schemas.microsoft.com/office/drawing/2014/main" id="{A386389C-1867-7886-C5E2-D87FE43DA861}"/>
                          </a:ext>
                        </a:extLst>
                      </p:cNvPr>
                      <p:cNvPicPr/>
                      <p:nvPr/>
                    </p:nvPicPr>
                    <p:blipFill>
                      <a:blip r:embed="rId24"/>
                      <a:stretch>
                        <a:fillRect/>
                      </a:stretch>
                    </p:blipFill>
                    <p:spPr>
                      <a:xfrm>
                        <a:off x="1471" y="1440"/>
                        <a:ext cx="1471" cy="1440"/>
                      </a:xfrm>
                      <a:prstGeom prst="rect">
                        <a:avLst/>
                      </a:prstGeom>
                    </p:spPr>
                  </p:pic>
                </p:oleObj>
              </mc:Fallback>
            </mc:AlternateContent>
          </a:graphicData>
        </a:graphic>
      </p:graphicFrame>
      <p:sp>
        <p:nvSpPr>
          <p:cNvPr id="8" name="テキスト ボックス 7"/>
          <p:cNvSpPr txBox="1"/>
          <p:nvPr/>
        </p:nvSpPr>
        <p:spPr bwMode="auto">
          <a:xfrm>
            <a:off x="6071543" y="-18341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4.15</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9" name="テキスト ボックス 8"/>
          <p:cNvSpPr txBox="1"/>
          <p:nvPr/>
        </p:nvSpPr>
        <p:spPr bwMode="auto">
          <a:xfrm>
            <a:off x="6644785" y="-18341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5.00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0" name="テキスト ボックス 9"/>
          <p:cNvSpPr txBox="1"/>
          <p:nvPr/>
        </p:nvSpPr>
        <p:spPr bwMode="auto">
          <a:xfrm>
            <a:off x="9426917" y="-183415"/>
            <a:ext cx="288541"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13.30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1" name="テキスト ボックス 10"/>
          <p:cNvSpPr txBox="1"/>
          <p:nvPr/>
        </p:nvSpPr>
        <p:spPr bwMode="auto">
          <a:xfrm>
            <a:off x="4962412" y="-18341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0.00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2" name="テキスト ボックス 11"/>
          <p:cNvSpPr txBox="1"/>
          <p:nvPr/>
        </p:nvSpPr>
        <p:spPr bwMode="auto">
          <a:xfrm>
            <a:off x="3601807" y="-18341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4.15</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3" name="テキスト ボックス 12"/>
          <p:cNvSpPr txBox="1"/>
          <p:nvPr/>
        </p:nvSpPr>
        <p:spPr bwMode="auto">
          <a:xfrm>
            <a:off x="3024742" y="-18341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5.00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4" name="テキスト ボックス 13"/>
          <p:cNvSpPr txBox="1"/>
          <p:nvPr/>
        </p:nvSpPr>
        <p:spPr bwMode="auto">
          <a:xfrm>
            <a:off x="176473" y="-183415"/>
            <a:ext cx="288541"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13.30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5" name="テキスト ボックス 14"/>
          <p:cNvSpPr txBox="1"/>
          <p:nvPr userDrawn="1"/>
        </p:nvSpPr>
        <p:spPr bwMode="auto">
          <a:xfrm>
            <a:off x="-579557" y="-183415"/>
            <a:ext cx="421590" cy="125547"/>
          </a:xfrm>
          <a:prstGeom prst="rect">
            <a:avLst/>
          </a:prstGeom>
          <a:noFill/>
        </p:spPr>
        <p:txBody>
          <a:bodyPr wrap="none" lIns="0" tIns="0" rIns="0" bIns="0">
            <a:spAutoFit/>
          </a:bodyPr>
          <a:lstStyle/>
          <a:p>
            <a:pPr>
              <a:defRPr/>
            </a:pPr>
            <a:r>
              <a:rPr lang="ja-JP" altLang="en-US" sz="816" baseline="0">
                <a:solidFill>
                  <a:schemeClr val="tx2"/>
                </a:solidFill>
                <a:latin typeface="EYInterstate" panose="02000503020000020004" pitchFamily="2" charset="0"/>
                <a:ea typeface="Meiryo UI" panose="020B0604030504040204" pitchFamily="50" charset="-128"/>
              </a:rPr>
              <a:t>ガイドの値</a:t>
            </a:r>
          </a:p>
        </p:txBody>
      </p:sp>
      <p:sp>
        <p:nvSpPr>
          <p:cNvPr id="16" name="テキスト ボックス 15"/>
          <p:cNvSpPr txBox="1"/>
          <p:nvPr/>
        </p:nvSpPr>
        <p:spPr bwMode="auto">
          <a:xfrm>
            <a:off x="-402359" y="501867"/>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9.00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23" name="テキスト ボックス 22"/>
          <p:cNvSpPr txBox="1"/>
          <p:nvPr/>
        </p:nvSpPr>
        <p:spPr bwMode="auto">
          <a:xfrm>
            <a:off x="-402359" y="636886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9.00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9" name="テキスト ボックス 18">
            <a:extLst>
              <a:ext uri="{FF2B5EF4-FFF2-40B4-BE49-F238E27FC236}">
                <a16:creationId xmlns:a16="http://schemas.microsoft.com/office/drawing/2014/main" id="{6A4FF860-8FEE-4040-847E-95AB959CB394}"/>
              </a:ext>
            </a:extLst>
          </p:cNvPr>
          <p:cNvSpPr txBox="1"/>
          <p:nvPr/>
        </p:nvSpPr>
        <p:spPr bwMode="auto">
          <a:xfrm>
            <a:off x="-402359" y="1444601"/>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6.10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27" name="テキスト ボックス 26">
            <a:extLst>
              <a:ext uri="{FF2B5EF4-FFF2-40B4-BE49-F238E27FC236}">
                <a16:creationId xmlns:a16="http://schemas.microsoft.com/office/drawing/2014/main" id="{80F7EF49-5185-4031-BD1B-0E8555C78BD3}"/>
              </a:ext>
            </a:extLst>
          </p:cNvPr>
          <p:cNvSpPr txBox="1"/>
          <p:nvPr/>
        </p:nvSpPr>
        <p:spPr bwMode="auto">
          <a:xfrm>
            <a:off x="-402359" y="293797"/>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9.60</a:t>
            </a:r>
            <a:endParaRPr lang="ja-JP" altLang="en-US" sz="816" baseline="0">
              <a:solidFill>
                <a:schemeClr val="tx2"/>
              </a:solidFill>
              <a:latin typeface="EYInterstate" panose="02000503020000020004" pitchFamily="2" charset="0"/>
              <a:ea typeface="Meiryo UI" panose="020B0604030504040204" pitchFamily="50" charset="-128"/>
            </a:endParaRPr>
          </a:p>
        </p:txBody>
      </p:sp>
      <p:cxnSp>
        <p:nvCxnSpPr>
          <p:cNvPr id="18" name="直線コネクタ 17">
            <a:extLst>
              <a:ext uri="{FF2B5EF4-FFF2-40B4-BE49-F238E27FC236}">
                <a16:creationId xmlns:a16="http://schemas.microsoft.com/office/drawing/2014/main" id="{DA971C31-771C-4E16-A7E4-2454A33D205C}"/>
              </a:ext>
            </a:extLst>
          </p:cNvPr>
          <p:cNvCxnSpPr/>
          <p:nvPr/>
        </p:nvCxnSpPr>
        <p:spPr bwMode="auto">
          <a:xfrm>
            <a:off x="0" y="1142809"/>
            <a:ext cx="9904703" cy="0"/>
          </a:xfrm>
          <a:prstGeom prst="line">
            <a:avLst/>
          </a:prstGeom>
          <a:noFill/>
          <a:ln w="19050" cap="flat" cmpd="sng" algn="ctr">
            <a:solidFill>
              <a:schemeClr val="accent2"/>
            </a:solidFill>
            <a:prstDash val="solid"/>
            <a:round/>
            <a:headEnd type="none" w="med" len="med"/>
            <a:tailEnd type="none" w="med" len="med"/>
          </a:ln>
          <a:effectLst/>
        </p:spPr>
      </p:cxnSp>
      <p:sp>
        <p:nvSpPr>
          <p:cNvPr id="20" name="正方形/長方形 19">
            <a:extLst>
              <a:ext uri="{FF2B5EF4-FFF2-40B4-BE49-F238E27FC236}">
                <a16:creationId xmlns:a16="http://schemas.microsoft.com/office/drawing/2014/main" id="{B68E4E56-6253-4EFD-B4B3-0F610E8E806E}"/>
              </a:ext>
            </a:extLst>
          </p:cNvPr>
          <p:cNvSpPr/>
          <p:nvPr/>
        </p:nvSpPr>
        <p:spPr>
          <a:xfrm>
            <a:off x="517653" y="6466231"/>
            <a:ext cx="8504038" cy="97955"/>
          </a:xfrm>
          <a:prstGeom prst="rect">
            <a:avLst/>
          </a:prstGeom>
        </p:spPr>
        <p:txBody>
          <a:bodyPr wrap="none" lIns="0" tIns="0" rIns="0" bIns="0">
            <a:noAutofit/>
          </a:bodyPr>
          <a:lstStyle/>
          <a:p>
            <a:pPr fontAlgn="auto"/>
            <a:r>
              <a:rPr lang="en-US" altLang="ja-JP" sz="635" b="1" baseline="0">
                <a:solidFill>
                  <a:schemeClr val="tx2"/>
                </a:solidFill>
                <a:latin typeface="EYInterstate Light" panose="02000506000000020004" pitchFamily="2" charset="0"/>
                <a:ea typeface="Meiryo UI" panose="020B0604030504040204" pitchFamily="50" charset="-128"/>
              </a:rPr>
              <a:t>Confidential</a:t>
            </a:r>
            <a:r>
              <a:rPr lang="en-US" altLang="ja-JP" sz="635" baseline="0">
                <a:solidFill>
                  <a:schemeClr val="tx2"/>
                </a:solidFill>
                <a:latin typeface="EYInterstate Light" panose="02000506000000020004" pitchFamily="2" charset="0"/>
                <a:ea typeface="Meiryo UI" panose="020B0604030504040204" pitchFamily="50" charset="-128"/>
              </a:rPr>
              <a:t> - All Rights Reserved - EY Strategy and Consulting Co., Ltd.  2025</a:t>
            </a:r>
          </a:p>
        </p:txBody>
      </p:sp>
      <p:sp>
        <p:nvSpPr>
          <p:cNvPr id="25" name="Text Box 13">
            <a:extLst>
              <a:ext uri="{FF2B5EF4-FFF2-40B4-BE49-F238E27FC236}">
                <a16:creationId xmlns:a16="http://schemas.microsoft.com/office/drawing/2014/main" id="{4001F2A1-9E41-4800-A58F-CD71FBEA2C54}"/>
              </a:ext>
            </a:extLst>
          </p:cNvPr>
          <p:cNvSpPr txBox="1">
            <a:spLocks noChangeArrowheads="1"/>
          </p:cNvSpPr>
          <p:nvPr/>
        </p:nvSpPr>
        <p:spPr bwMode="auto">
          <a:xfrm>
            <a:off x="9020696" y="6432954"/>
            <a:ext cx="367651" cy="131317"/>
          </a:xfrm>
          <a:prstGeom prst="rect">
            <a:avLst/>
          </a:prstGeom>
          <a:noFill/>
          <a:ln w="12700">
            <a:noFill/>
            <a:miter lim="800000"/>
            <a:headEnd type="none" w="sm" len="sm"/>
            <a:tailEnd type="none" w="sm" len="sm"/>
          </a:ln>
          <a:effectLst/>
        </p:spPr>
        <p:txBody>
          <a:bodyPr lIns="0" tIns="0" rIns="0" bIns="0" anchor="b"/>
          <a:lstStyle/>
          <a:p>
            <a:pPr marL="0" marR="0" lvl="0" indent="0" algn="r" defTabSz="902794" rtl="0" eaLnBrk="1" fontAlgn="auto" latinLnBrk="0" hangingPunct="1">
              <a:lnSpc>
                <a:spcPct val="100000"/>
              </a:lnSpc>
              <a:spcBef>
                <a:spcPct val="0"/>
              </a:spcBef>
              <a:spcAft>
                <a:spcPct val="0"/>
              </a:spcAft>
              <a:buClrTx/>
              <a:buSzTx/>
              <a:buFontTx/>
              <a:buNone/>
              <a:tabLst/>
              <a:defRPr/>
            </a:pPr>
            <a:fld id="{1F17C079-91D2-41EA-A70C-62ABED709FF5}" type="slidenum">
              <a:rPr kumimoji="0" lang="ja-JP" altLang="en-US" sz="771" b="0" i="0" u="none" strike="noStrike" kern="1200" cap="none" spc="0" normalizeH="0" baseline="0" noProof="0" smtClean="0">
                <a:ln>
                  <a:noFill/>
                </a:ln>
                <a:solidFill>
                  <a:schemeClr val="tx2"/>
                </a:solidFill>
                <a:effectLst/>
                <a:uLnTx/>
                <a:uFillTx/>
                <a:latin typeface="EYInterstate" panose="02000503020000020004" pitchFamily="2" charset="0"/>
                <a:ea typeface="Meiryo UI" panose="020B0604030504040204" pitchFamily="50" charset="-128"/>
                <a:cs typeface="+mn-cs"/>
              </a:rPr>
              <a:pPr marL="0" marR="0" lvl="0" indent="0" algn="r" defTabSz="902794" rtl="0" eaLnBrk="1" fontAlgn="auto" latinLnBrk="0" hangingPunct="1">
                <a:lnSpc>
                  <a:spcPct val="100000"/>
                </a:lnSpc>
                <a:spcBef>
                  <a:spcPct val="0"/>
                </a:spcBef>
                <a:spcAft>
                  <a:spcPct val="0"/>
                </a:spcAft>
                <a:buClrTx/>
                <a:buSzTx/>
                <a:buFontTx/>
                <a:buNone/>
                <a:tabLst/>
                <a:defRPr/>
              </a:pPr>
              <a:t>‹#›</a:t>
            </a:fld>
            <a:endParaRPr kumimoji="0" lang="en-US" altLang="ja-JP" sz="771" b="0" i="0" u="none" strike="noStrike" kern="1200" cap="none" spc="0" normalizeH="0" baseline="0" noProof="0">
              <a:ln>
                <a:noFill/>
              </a:ln>
              <a:solidFill>
                <a:schemeClr val="tx2"/>
              </a:solidFill>
              <a:effectLst/>
              <a:uLnTx/>
              <a:uFillTx/>
              <a:latin typeface="EYInterstate" panose="02000503020000020004" pitchFamily="2" charset="0"/>
              <a:ea typeface="Meiryo UI" panose="020B0604030504040204" pitchFamily="50" charset="-128"/>
              <a:cs typeface="+mn-cs"/>
            </a:endParaRPr>
          </a:p>
        </p:txBody>
      </p:sp>
      <p:sp>
        <p:nvSpPr>
          <p:cNvPr id="28" name="テキスト ボックス 27">
            <a:extLst>
              <a:ext uri="{FF2B5EF4-FFF2-40B4-BE49-F238E27FC236}">
                <a16:creationId xmlns:a16="http://schemas.microsoft.com/office/drawing/2014/main" id="{2A0AA2D7-6095-43BE-98CE-F2FBBA652BEF}"/>
              </a:ext>
            </a:extLst>
          </p:cNvPr>
          <p:cNvSpPr txBox="1"/>
          <p:nvPr/>
        </p:nvSpPr>
        <p:spPr bwMode="auto">
          <a:xfrm>
            <a:off x="-402359" y="6564271"/>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9.60</a:t>
            </a:r>
            <a:endParaRPr lang="ja-JP" altLang="en-US" sz="816" baseline="0">
              <a:solidFill>
                <a:schemeClr val="tx2"/>
              </a:solidFill>
              <a:latin typeface="EYInterstate" panose="02000503020000020004" pitchFamily="2" charset="0"/>
              <a:ea typeface="Meiryo UI" panose="020B0604030504040204" pitchFamily="50" charset="-128"/>
            </a:endParaRPr>
          </a:p>
        </p:txBody>
      </p:sp>
      <p:cxnSp>
        <p:nvCxnSpPr>
          <p:cNvPr id="40" name="直線コネクタ 39">
            <a:extLst>
              <a:ext uri="{FF2B5EF4-FFF2-40B4-BE49-F238E27FC236}">
                <a16:creationId xmlns:a16="http://schemas.microsoft.com/office/drawing/2014/main" id="{BC06DD5C-1AB3-4DDD-89AE-1477C70567A3}"/>
              </a:ext>
            </a:extLst>
          </p:cNvPr>
          <p:cNvCxnSpPr/>
          <p:nvPr/>
        </p:nvCxnSpPr>
        <p:spPr bwMode="auto">
          <a:xfrm>
            <a:off x="0" y="1142809"/>
            <a:ext cx="9904703" cy="0"/>
          </a:xfrm>
          <a:prstGeom prst="line">
            <a:avLst/>
          </a:prstGeom>
          <a:noFill/>
          <a:ln w="19050" cap="flat" cmpd="sng" algn="ctr">
            <a:solidFill>
              <a:schemeClr val="accent2"/>
            </a:solidFill>
            <a:prstDash val="solid"/>
            <a:round/>
            <a:headEnd type="none" w="med" len="med"/>
            <a:tailEnd type="none" w="med" len="med"/>
          </a:ln>
          <a:effectLst/>
        </p:spPr>
      </p:cxnSp>
      <p:sp>
        <p:nvSpPr>
          <p:cNvPr id="42" name="Text Box 13">
            <a:extLst>
              <a:ext uri="{FF2B5EF4-FFF2-40B4-BE49-F238E27FC236}">
                <a16:creationId xmlns:a16="http://schemas.microsoft.com/office/drawing/2014/main" id="{F1C024F1-7772-4A6C-B781-276B641DD06F}"/>
              </a:ext>
            </a:extLst>
          </p:cNvPr>
          <p:cNvSpPr txBox="1">
            <a:spLocks noChangeArrowheads="1"/>
          </p:cNvSpPr>
          <p:nvPr/>
        </p:nvSpPr>
        <p:spPr bwMode="auto">
          <a:xfrm>
            <a:off x="9020696" y="6432954"/>
            <a:ext cx="367651" cy="131317"/>
          </a:xfrm>
          <a:prstGeom prst="rect">
            <a:avLst/>
          </a:prstGeom>
          <a:noFill/>
          <a:ln w="12700">
            <a:noFill/>
            <a:miter lim="800000"/>
            <a:headEnd type="none" w="sm" len="sm"/>
            <a:tailEnd type="none" w="sm" len="sm"/>
          </a:ln>
          <a:effectLst/>
        </p:spPr>
        <p:txBody>
          <a:bodyPr lIns="0" tIns="0" rIns="0" bIns="0" anchor="b"/>
          <a:lstStyle/>
          <a:p>
            <a:pPr marL="0" marR="0" lvl="0" indent="0" algn="r" defTabSz="902794" rtl="0" eaLnBrk="1" fontAlgn="auto" latinLnBrk="0" hangingPunct="1">
              <a:lnSpc>
                <a:spcPct val="100000"/>
              </a:lnSpc>
              <a:spcBef>
                <a:spcPct val="0"/>
              </a:spcBef>
              <a:spcAft>
                <a:spcPct val="0"/>
              </a:spcAft>
              <a:buClrTx/>
              <a:buSzTx/>
              <a:buFontTx/>
              <a:buNone/>
              <a:tabLst/>
              <a:defRPr/>
            </a:pPr>
            <a:fld id="{1F17C079-91D2-41EA-A70C-62ABED709FF5}" type="slidenum">
              <a:rPr kumimoji="0" lang="ja-JP" altLang="en-US" sz="771" b="0" i="0" u="none" strike="noStrike" kern="1200" cap="none" spc="0" normalizeH="0" baseline="0" noProof="0" smtClean="0">
                <a:ln>
                  <a:noFill/>
                </a:ln>
                <a:solidFill>
                  <a:schemeClr val="tx2"/>
                </a:solidFill>
                <a:effectLst/>
                <a:uLnTx/>
                <a:uFillTx/>
                <a:latin typeface="EYInterstate" panose="02000503020000020004" pitchFamily="2" charset="0"/>
                <a:ea typeface="Meiryo UI" panose="020B0604030504040204" pitchFamily="50" charset="-128"/>
                <a:cs typeface="+mn-cs"/>
              </a:rPr>
              <a:pPr marL="0" marR="0" lvl="0" indent="0" algn="r" defTabSz="902794" rtl="0" eaLnBrk="1" fontAlgn="auto" latinLnBrk="0" hangingPunct="1">
                <a:lnSpc>
                  <a:spcPct val="100000"/>
                </a:lnSpc>
                <a:spcBef>
                  <a:spcPct val="0"/>
                </a:spcBef>
                <a:spcAft>
                  <a:spcPct val="0"/>
                </a:spcAft>
                <a:buClrTx/>
                <a:buSzTx/>
                <a:buFontTx/>
                <a:buNone/>
                <a:tabLst/>
                <a:defRPr/>
              </a:pPr>
              <a:t>‹#›</a:t>
            </a:fld>
            <a:endParaRPr kumimoji="0" lang="en-US" altLang="ja-JP" sz="771" b="0" i="0" u="none" strike="noStrike" kern="1200" cap="none" spc="0" normalizeH="0" baseline="0" noProof="0">
              <a:ln>
                <a:noFill/>
              </a:ln>
              <a:solidFill>
                <a:schemeClr val="tx2"/>
              </a:solidFill>
              <a:effectLst/>
              <a:uLnTx/>
              <a:uFillTx/>
              <a:latin typeface="EYInterstate" panose="02000503020000020004" pitchFamily="2" charset="0"/>
              <a:ea typeface="Meiryo UI" panose="020B0604030504040204" pitchFamily="50" charset="-128"/>
              <a:cs typeface="+mn-cs"/>
            </a:endParaRPr>
          </a:p>
        </p:txBody>
      </p:sp>
    </p:spTree>
    <p:extLst>
      <p:ext uri="{BB962C8B-B14F-4D97-AF65-F5344CB8AC3E}">
        <p14:creationId xmlns:p14="http://schemas.microsoft.com/office/powerpoint/2010/main" val="2329731420"/>
      </p:ext>
    </p:extLst>
  </p:cSld>
  <p:clrMap bg1="lt1" tx1="dk1" bg2="lt2" tx2="dk2" accent1="accent1" accent2="accent2" accent3="accent3" accent4="accent4" accent5="accent5" accent6="accent6" hlink="hlink" folHlink="folHlink"/>
  <p:sldLayoutIdLst>
    <p:sldLayoutId id="2147485127" r:id="rId1"/>
    <p:sldLayoutId id="2147485128" r:id="rId2"/>
    <p:sldLayoutId id="2147485129" r:id="rId3"/>
    <p:sldLayoutId id="2147485130" r:id="rId4"/>
    <p:sldLayoutId id="2147485131" r:id="rId5"/>
    <p:sldLayoutId id="2147485132" r:id="rId6"/>
    <p:sldLayoutId id="2147485133" r:id="rId7"/>
    <p:sldLayoutId id="2147485134" r:id="rId8"/>
    <p:sldLayoutId id="2147485135" r:id="rId9"/>
    <p:sldLayoutId id="2147485136" r:id="rId10"/>
    <p:sldLayoutId id="2147485137" r:id="rId11"/>
    <p:sldLayoutId id="2147485138" r:id="rId12"/>
    <p:sldLayoutId id="2147485139" r:id="rId13"/>
    <p:sldLayoutId id="2147485140" r:id="rId14"/>
    <p:sldLayoutId id="2147485141" r:id="rId15"/>
    <p:sldLayoutId id="2147485142" r:id="rId16"/>
    <p:sldLayoutId id="2147485143" r:id="rId17"/>
    <p:sldLayoutId id="2147485144" r:id="rId18"/>
    <p:sldLayoutId id="2147485145" r:id="rId19"/>
    <p:sldLayoutId id="2147485146" r:id="rId20"/>
  </p:sldLayoutIdLst>
  <p:hf sldNum="0" hdr="0" dt="0"/>
  <p:txStyles>
    <p:titleStyle>
      <a:lvl1pPr algn="l" defTabSz="946052" rtl="0" eaLnBrk="1" latinLnBrk="0" hangingPunct="1">
        <a:lnSpc>
          <a:spcPct val="85000"/>
        </a:lnSpc>
        <a:spcBef>
          <a:spcPct val="0"/>
        </a:spcBef>
        <a:buNone/>
        <a:defRPr kumimoji="1" sz="3084" b="1" kern="1200" baseline="0">
          <a:solidFill>
            <a:schemeClr val="accent1"/>
          </a:solidFill>
          <a:latin typeface="EYInterstate" panose="02000503020000020004" pitchFamily="2" charset="0"/>
          <a:ea typeface="ＭＳ Ｐゴシック" panose="020B0600070205080204" pitchFamily="50" charset="-128"/>
          <a:cs typeface="Arial" pitchFamily="34" charset="0"/>
        </a:defRPr>
      </a:lvl1pPr>
    </p:titleStyle>
    <p:bodyStyle>
      <a:lvl1pPr marL="354769" indent="-354769" algn="l" defTabSz="946052" rtl="0" eaLnBrk="1" latinLnBrk="0" hangingPunct="1">
        <a:spcBef>
          <a:spcPct val="20000"/>
        </a:spcBef>
        <a:buClr>
          <a:schemeClr val="accent2"/>
        </a:buClr>
        <a:buSzPct val="70000"/>
        <a:buFont typeface="Arial" pitchFamily="34" charset="0"/>
        <a:buChar char="►"/>
        <a:defRPr kumimoji="1" sz="2449" kern="1200">
          <a:solidFill>
            <a:schemeClr val="tx2"/>
          </a:solidFill>
          <a:latin typeface="+mn-lt"/>
          <a:ea typeface="+mn-ea"/>
          <a:cs typeface="+mn-cs"/>
        </a:defRPr>
      </a:lvl1pPr>
      <a:lvl2pPr marL="734177" indent="-366267" algn="l" defTabSz="946052" rtl="0" eaLnBrk="1" latinLnBrk="0" hangingPunct="1">
        <a:spcBef>
          <a:spcPct val="20000"/>
        </a:spcBef>
        <a:buClr>
          <a:schemeClr val="accent2"/>
        </a:buClr>
        <a:buSzPct val="70000"/>
        <a:buFont typeface="Arial" pitchFamily="34" charset="0"/>
        <a:buChar char="►"/>
        <a:defRPr kumimoji="1" sz="2086" kern="1200">
          <a:solidFill>
            <a:schemeClr val="tx2"/>
          </a:solidFill>
          <a:latin typeface="+mn-lt"/>
          <a:ea typeface="+mn-ea"/>
          <a:cs typeface="+mn-cs"/>
        </a:defRPr>
      </a:lvl2pPr>
      <a:lvl3pPr marL="1115225" indent="-366267" algn="l" defTabSz="946052" rtl="0" eaLnBrk="1" latinLnBrk="0" hangingPunct="1">
        <a:spcBef>
          <a:spcPct val="20000"/>
        </a:spcBef>
        <a:buClr>
          <a:schemeClr val="accent2"/>
        </a:buClr>
        <a:buSzPct val="70000"/>
        <a:buFont typeface="Arial" pitchFamily="34" charset="0"/>
        <a:buChar char="►"/>
        <a:defRPr kumimoji="1" sz="1905" kern="1200">
          <a:solidFill>
            <a:schemeClr val="tx2"/>
          </a:solidFill>
          <a:latin typeface="+mn-lt"/>
          <a:ea typeface="+mn-ea"/>
          <a:cs typeface="+mn-cs"/>
        </a:defRPr>
      </a:lvl3pPr>
      <a:lvl4pPr marL="1483134" indent="-367909" algn="l" defTabSz="946052" rtl="0" eaLnBrk="1" latinLnBrk="0" hangingPunct="1">
        <a:spcBef>
          <a:spcPct val="20000"/>
        </a:spcBef>
        <a:buClr>
          <a:schemeClr val="accent2"/>
        </a:buClr>
        <a:buSzPct val="70000"/>
        <a:buFont typeface="Arial" pitchFamily="34" charset="0"/>
        <a:buChar char="►"/>
        <a:defRPr kumimoji="1" sz="1633" kern="1200">
          <a:solidFill>
            <a:schemeClr val="tx2"/>
          </a:solidFill>
          <a:latin typeface="+mn-lt"/>
          <a:ea typeface="+mn-ea"/>
          <a:cs typeface="+mn-cs"/>
        </a:defRPr>
      </a:lvl4pPr>
      <a:lvl5pPr marL="1849400" indent="-366267" algn="l" defTabSz="946052" rtl="0" eaLnBrk="1" latinLnBrk="0" hangingPunct="1">
        <a:spcBef>
          <a:spcPct val="20000"/>
        </a:spcBef>
        <a:buClr>
          <a:schemeClr val="accent2"/>
        </a:buClr>
        <a:buSzPct val="70000"/>
        <a:buFont typeface="Arial" pitchFamily="34" charset="0"/>
        <a:buChar char="►"/>
        <a:defRPr kumimoji="1" sz="1633" kern="1200">
          <a:solidFill>
            <a:schemeClr val="tx2"/>
          </a:solidFill>
          <a:latin typeface="+mn-lt"/>
          <a:ea typeface="+mn-ea"/>
          <a:cs typeface="+mn-cs"/>
        </a:defRPr>
      </a:lvl5pPr>
      <a:lvl6pPr marL="2601642" indent="-236513" algn="l" defTabSz="946052" rtl="0" eaLnBrk="1" latinLnBrk="0" hangingPunct="1">
        <a:spcBef>
          <a:spcPct val="20000"/>
        </a:spcBef>
        <a:buFont typeface="Arial" pitchFamily="34" charset="0"/>
        <a:buChar char="•"/>
        <a:defRPr kumimoji="1" sz="2086" kern="1200">
          <a:solidFill>
            <a:schemeClr val="tx1"/>
          </a:solidFill>
          <a:latin typeface="+mn-lt"/>
          <a:ea typeface="+mn-ea"/>
          <a:cs typeface="+mn-cs"/>
        </a:defRPr>
      </a:lvl6pPr>
      <a:lvl7pPr marL="3074668" indent="-236513" algn="l" defTabSz="946052" rtl="0" eaLnBrk="1" latinLnBrk="0" hangingPunct="1">
        <a:spcBef>
          <a:spcPct val="20000"/>
        </a:spcBef>
        <a:buFont typeface="Arial" pitchFamily="34" charset="0"/>
        <a:buChar char="•"/>
        <a:defRPr kumimoji="1" sz="2086" kern="1200">
          <a:solidFill>
            <a:schemeClr val="tx1"/>
          </a:solidFill>
          <a:latin typeface="+mn-lt"/>
          <a:ea typeface="+mn-ea"/>
          <a:cs typeface="+mn-cs"/>
        </a:defRPr>
      </a:lvl7pPr>
      <a:lvl8pPr marL="3547694" indent="-236513" algn="l" defTabSz="946052" rtl="0" eaLnBrk="1" latinLnBrk="0" hangingPunct="1">
        <a:spcBef>
          <a:spcPct val="20000"/>
        </a:spcBef>
        <a:buFont typeface="Arial" pitchFamily="34" charset="0"/>
        <a:buChar char="•"/>
        <a:defRPr kumimoji="1" sz="2086" kern="1200">
          <a:solidFill>
            <a:schemeClr val="tx1"/>
          </a:solidFill>
          <a:latin typeface="+mn-lt"/>
          <a:ea typeface="+mn-ea"/>
          <a:cs typeface="+mn-cs"/>
        </a:defRPr>
      </a:lvl8pPr>
      <a:lvl9pPr marL="4020720" indent="-236513" algn="l" defTabSz="946052" rtl="0" eaLnBrk="1" latinLnBrk="0" hangingPunct="1">
        <a:spcBef>
          <a:spcPct val="20000"/>
        </a:spcBef>
        <a:buFont typeface="Arial" pitchFamily="34" charset="0"/>
        <a:buChar char="•"/>
        <a:defRPr kumimoji="1" sz="2086" kern="1200">
          <a:solidFill>
            <a:schemeClr val="tx1"/>
          </a:solidFill>
          <a:latin typeface="+mn-lt"/>
          <a:ea typeface="+mn-ea"/>
          <a:cs typeface="+mn-cs"/>
        </a:defRPr>
      </a:lvl9pPr>
    </p:bodyStyle>
    <p:otherStyle>
      <a:defPPr>
        <a:defRPr lang="en-US"/>
      </a:defPPr>
      <a:lvl1pPr marL="0" algn="l" defTabSz="946052" rtl="0" eaLnBrk="1" latinLnBrk="0" hangingPunct="1">
        <a:defRPr kumimoji="1" sz="1905" kern="1200">
          <a:solidFill>
            <a:schemeClr val="tx1"/>
          </a:solidFill>
          <a:latin typeface="+mn-lt"/>
          <a:ea typeface="+mn-ea"/>
          <a:cs typeface="+mn-cs"/>
        </a:defRPr>
      </a:lvl1pPr>
      <a:lvl2pPr marL="473026" algn="l" defTabSz="946052" rtl="0" eaLnBrk="1" latinLnBrk="0" hangingPunct="1">
        <a:defRPr kumimoji="1" sz="1905" kern="1200">
          <a:solidFill>
            <a:schemeClr val="tx1"/>
          </a:solidFill>
          <a:latin typeface="+mn-lt"/>
          <a:ea typeface="+mn-ea"/>
          <a:cs typeface="+mn-cs"/>
        </a:defRPr>
      </a:lvl2pPr>
      <a:lvl3pPr marL="946052" algn="l" defTabSz="946052" rtl="0" eaLnBrk="1" latinLnBrk="0" hangingPunct="1">
        <a:defRPr kumimoji="1" sz="1905" kern="1200">
          <a:solidFill>
            <a:schemeClr val="tx1"/>
          </a:solidFill>
          <a:latin typeface="+mn-lt"/>
          <a:ea typeface="+mn-ea"/>
          <a:cs typeface="+mn-cs"/>
        </a:defRPr>
      </a:lvl3pPr>
      <a:lvl4pPr marL="1419078" algn="l" defTabSz="946052" rtl="0" eaLnBrk="1" latinLnBrk="0" hangingPunct="1">
        <a:defRPr kumimoji="1" sz="1905" kern="1200">
          <a:solidFill>
            <a:schemeClr val="tx1"/>
          </a:solidFill>
          <a:latin typeface="+mn-lt"/>
          <a:ea typeface="+mn-ea"/>
          <a:cs typeface="+mn-cs"/>
        </a:defRPr>
      </a:lvl4pPr>
      <a:lvl5pPr marL="1892104" algn="l" defTabSz="946052" rtl="0" eaLnBrk="1" latinLnBrk="0" hangingPunct="1">
        <a:defRPr kumimoji="1" sz="1905" kern="1200">
          <a:solidFill>
            <a:schemeClr val="tx1"/>
          </a:solidFill>
          <a:latin typeface="+mn-lt"/>
          <a:ea typeface="+mn-ea"/>
          <a:cs typeface="+mn-cs"/>
        </a:defRPr>
      </a:lvl5pPr>
      <a:lvl6pPr marL="2365129" algn="l" defTabSz="946052" rtl="0" eaLnBrk="1" latinLnBrk="0" hangingPunct="1">
        <a:defRPr kumimoji="1" sz="1905" kern="1200">
          <a:solidFill>
            <a:schemeClr val="tx1"/>
          </a:solidFill>
          <a:latin typeface="+mn-lt"/>
          <a:ea typeface="+mn-ea"/>
          <a:cs typeface="+mn-cs"/>
        </a:defRPr>
      </a:lvl6pPr>
      <a:lvl7pPr marL="2838155" algn="l" defTabSz="946052" rtl="0" eaLnBrk="1" latinLnBrk="0" hangingPunct="1">
        <a:defRPr kumimoji="1" sz="1905" kern="1200">
          <a:solidFill>
            <a:schemeClr val="tx1"/>
          </a:solidFill>
          <a:latin typeface="+mn-lt"/>
          <a:ea typeface="+mn-ea"/>
          <a:cs typeface="+mn-cs"/>
        </a:defRPr>
      </a:lvl7pPr>
      <a:lvl8pPr marL="3311181" algn="l" defTabSz="946052" rtl="0" eaLnBrk="1" latinLnBrk="0" hangingPunct="1">
        <a:defRPr kumimoji="1" sz="1905" kern="1200">
          <a:solidFill>
            <a:schemeClr val="tx1"/>
          </a:solidFill>
          <a:latin typeface="+mn-lt"/>
          <a:ea typeface="+mn-ea"/>
          <a:cs typeface="+mn-cs"/>
        </a:defRPr>
      </a:lvl8pPr>
      <a:lvl9pPr marL="3784207" algn="l" defTabSz="946052" rtl="0" eaLnBrk="1" latinLnBrk="0" hangingPunct="1">
        <a:defRPr kumimoji="1" sz="1905" kern="1200">
          <a:solidFill>
            <a:schemeClr val="tx1"/>
          </a:solidFill>
          <a:latin typeface="+mn-lt"/>
          <a:ea typeface="+mn-ea"/>
          <a:cs typeface="+mn-cs"/>
        </a:defRPr>
      </a:lvl9pPr>
    </p:otherStyle>
  </p:txStyles>
  <p:extLst>
    <p:ext uri="{27BBF7A9-308A-43DC-89C8-2F10F3537804}">
      <p15:sldGuideLst xmlns:p15="http://schemas.microsoft.com/office/powerpoint/2012/main">
        <p15:guide id="7" pos="352">
          <p15:clr>
            <a:srgbClr val="F26B43"/>
          </p15:clr>
        </p15:guide>
        <p15:guide id="8" pos="6384">
          <p15:clr>
            <a:srgbClr val="F26B43"/>
          </p15:clr>
        </p15:guide>
        <p15:guide id="11" orient="horz" pos="4423">
          <p15:clr>
            <a:srgbClr val="F26B43"/>
          </p15:clr>
        </p15:guide>
        <p15:guide id="20" orient="horz" pos="340">
          <p15:clr>
            <a:srgbClr val="F26B43"/>
          </p15:clr>
        </p15:guide>
        <p15:guide id="21" pos="3368">
          <p15:clr>
            <a:srgbClr val="F26B43"/>
          </p15:clr>
        </p15:guide>
        <p15:guide id="22" pos="2427">
          <p15:clr>
            <a:srgbClr val="F26B43"/>
          </p15:clr>
        </p15:guide>
        <p15:guide id="23" pos="4308">
          <p15:clr>
            <a:srgbClr val="F26B43"/>
          </p15:clr>
        </p15:guide>
        <p15:guide id="24" pos="4502">
          <p15:clr>
            <a:srgbClr val="F26B43"/>
          </p15:clr>
        </p15:guide>
        <p15:guide id="25" pos="2234">
          <p15:clr>
            <a:srgbClr val="F26B43"/>
          </p15:clr>
        </p15:guide>
        <p15:guide id="26" orient="horz" pos="998">
          <p15:clr>
            <a:srgbClr val="F26B43"/>
          </p15:clr>
        </p15:guide>
        <p15:guide id="27" orient="horz" pos="4559">
          <p15:clr>
            <a:srgbClr val="F26B43"/>
          </p15:clr>
        </p15:guide>
        <p15:guide id="28" orient="horz" pos="20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386389C-1867-7886-C5E2-D87FE43DA861}"/>
              </a:ext>
            </a:extLst>
          </p:cNvPr>
          <p:cNvGraphicFramePr>
            <a:graphicFrameLocks noChangeAspect="1"/>
          </p:cNvGraphicFramePr>
          <p:nvPr userDrawn="1">
            <p:custDataLst>
              <p:tags r:id="rId22"/>
            </p:custDataLst>
            <p:extLst>
              <p:ext uri="{D42A27DB-BD31-4B8C-83A1-F6EECF244321}">
                <p14:modId xmlns:p14="http://schemas.microsoft.com/office/powerpoint/2010/main" val="2902292845"/>
              </p:ext>
            </p:extLst>
          </p:nvPr>
        </p:nvGraphicFramePr>
        <p:xfrm>
          <a:off x="1471" y="1440"/>
          <a:ext cx="1471" cy="1440"/>
        </p:xfrm>
        <a:graphic>
          <a:graphicData uri="http://schemas.openxmlformats.org/presentationml/2006/ole">
            <mc:AlternateContent xmlns:mc="http://schemas.openxmlformats.org/markup-compatibility/2006">
              <mc:Choice xmlns:v="urn:schemas-microsoft-com:vml" Requires="v">
                <p:oleObj name="think-cellスライド" r:id="rId23" imgW="592" imgH="591" progId="TCLayout.ActiveDocument.1">
                  <p:embed/>
                </p:oleObj>
              </mc:Choice>
              <mc:Fallback>
                <p:oleObj name="think-cellスライド" r:id="rId23" imgW="592" imgH="591" progId="TCLayout.ActiveDocument.1">
                  <p:embed/>
                  <p:pic>
                    <p:nvPicPr>
                      <p:cNvPr id="2" name="think-cell data - do not delete" hidden="1">
                        <a:extLst>
                          <a:ext uri="{FF2B5EF4-FFF2-40B4-BE49-F238E27FC236}">
                            <a16:creationId xmlns:a16="http://schemas.microsoft.com/office/drawing/2014/main" id="{A386389C-1867-7886-C5E2-D87FE43DA861}"/>
                          </a:ext>
                        </a:extLst>
                      </p:cNvPr>
                      <p:cNvPicPr/>
                      <p:nvPr/>
                    </p:nvPicPr>
                    <p:blipFill>
                      <a:blip r:embed="rId24"/>
                      <a:stretch>
                        <a:fillRect/>
                      </a:stretch>
                    </p:blipFill>
                    <p:spPr>
                      <a:xfrm>
                        <a:off x="1471" y="1440"/>
                        <a:ext cx="1471" cy="1440"/>
                      </a:xfrm>
                      <a:prstGeom prst="rect">
                        <a:avLst/>
                      </a:prstGeom>
                    </p:spPr>
                  </p:pic>
                </p:oleObj>
              </mc:Fallback>
            </mc:AlternateContent>
          </a:graphicData>
        </a:graphic>
      </p:graphicFrame>
      <p:sp>
        <p:nvSpPr>
          <p:cNvPr id="8" name="テキスト ボックス 7"/>
          <p:cNvSpPr txBox="1"/>
          <p:nvPr/>
        </p:nvSpPr>
        <p:spPr bwMode="auto">
          <a:xfrm>
            <a:off x="6071543" y="-18341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4.15</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9" name="テキスト ボックス 8"/>
          <p:cNvSpPr txBox="1"/>
          <p:nvPr/>
        </p:nvSpPr>
        <p:spPr bwMode="auto">
          <a:xfrm>
            <a:off x="6644785" y="-18341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5.00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0" name="テキスト ボックス 9"/>
          <p:cNvSpPr txBox="1"/>
          <p:nvPr/>
        </p:nvSpPr>
        <p:spPr bwMode="auto">
          <a:xfrm>
            <a:off x="9426917" y="-183415"/>
            <a:ext cx="288541"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13.30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1" name="テキスト ボックス 10"/>
          <p:cNvSpPr txBox="1"/>
          <p:nvPr/>
        </p:nvSpPr>
        <p:spPr bwMode="auto">
          <a:xfrm>
            <a:off x="4962412" y="-18341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0.00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2" name="テキスト ボックス 11"/>
          <p:cNvSpPr txBox="1"/>
          <p:nvPr/>
        </p:nvSpPr>
        <p:spPr bwMode="auto">
          <a:xfrm>
            <a:off x="3601807" y="-18341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4.15</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3" name="テキスト ボックス 12"/>
          <p:cNvSpPr txBox="1"/>
          <p:nvPr/>
        </p:nvSpPr>
        <p:spPr bwMode="auto">
          <a:xfrm>
            <a:off x="3024742" y="-18341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5.00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4" name="テキスト ボックス 13"/>
          <p:cNvSpPr txBox="1"/>
          <p:nvPr/>
        </p:nvSpPr>
        <p:spPr bwMode="auto">
          <a:xfrm>
            <a:off x="176473" y="-183415"/>
            <a:ext cx="288541"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13.30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5" name="テキスト ボックス 14"/>
          <p:cNvSpPr txBox="1"/>
          <p:nvPr userDrawn="1"/>
        </p:nvSpPr>
        <p:spPr bwMode="auto">
          <a:xfrm>
            <a:off x="-579557" y="-183415"/>
            <a:ext cx="421590" cy="125547"/>
          </a:xfrm>
          <a:prstGeom prst="rect">
            <a:avLst/>
          </a:prstGeom>
          <a:noFill/>
        </p:spPr>
        <p:txBody>
          <a:bodyPr wrap="none" lIns="0" tIns="0" rIns="0" bIns="0">
            <a:spAutoFit/>
          </a:bodyPr>
          <a:lstStyle/>
          <a:p>
            <a:pPr>
              <a:defRPr/>
            </a:pPr>
            <a:r>
              <a:rPr lang="ja-JP" altLang="en-US" sz="816" baseline="0">
                <a:solidFill>
                  <a:schemeClr val="tx2"/>
                </a:solidFill>
                <a:latin typeface="EYInterstate" panose="02000503020000020004" pitchFamily="2" charset="0"/>
                <a:ea typeface="Meiryo UI" panose="020B0604030504040204" pitchFamily="50" charset="-128"/>
              </a:rPr>
              <a:t>ガイドの値</a:t>
            </a:r>
          </a:p>
        </p:txBody>
      </p:sp>
      <p:sp>
        <p:nvSpPr>
          <p:cNvPr id="16" name="テキスト ボックス 15"/>
          <p:cNvSpPr txBox="1"/>
          <p:nvPr/>
        </p:nvSpPr>
        <p:spPr bwMode="auto">
          <a:xfrm>
            <a:off x="-402359" y="501867"/>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9.00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23" name="テキスト ボックス 22"/>
          <p:cNvSpPr txBox="1"/>
          <p:nvPr/>
        </p:nvSpPr>
        <p:spPr bwMode="auto">
          <a:xfrm>
            <a:off x="-402359" y="6368865"/>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9.00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19" name="テキスト ボックス 18">
            <a:extLst>
              <a:ext uri="{FF2B5EF4-FFF2-40B4-BE49-F238E27FC236}">
                <a16:creationId xmlns:a16="http://schemas.microsoft.com/office/drawing/2014/main" id="{6A4FF860-8FEE-4040-847E-95AB959CB394}"/>
              </a:ext>
            </a:extLst>
          </p:cNvPr>
          <p:cNvSpPr txBox="1"/>
          <p:nvPr/>
        </p:nvSpPr>
        <p:spPr bwMode="auto">
          <a:xfrm>
            <a:off x="-402359" y="1444601"/>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6.10</a:t>
            </a:r>
            <a:endParaRPr lang="ja-JP" altLang="en-US" sz="816" baseline="0">
              <a:solidFill>
                <a:schemeClr val="tx2"/>
              </a:solidFill>
              <a:latin typeface="EYInterstate" panose="02000503020000020004" pitchFamily="2" charset="0"/>
              <a:ea typeface="Meiryo UI" panose="020B0604030504040204" pitchFamily="50" charset="-128"/>
            </a:endParaRPr>
          </a:p>
        </p:txBody>
      </p:sp>
      <p:sp>
        <p:nvSpPr>
          <p:cNvPr id="27" name="テキスト ボックス 26">
            <a:extLst>
              <a:ext uri="{FF2B5EF4-FFF2-40B4-BE49-F238E27FC236}">
                <a16:creationId xmlns:a16="http://schemas.microsoft.com/office/drawing/2014/main" id="{80F7EF49-5185-4031-BD1B-0E8555C78BD3}"/>
              </a:ext>
            </a:extLst>
          </p:cNvPr>
          <p:cNvSpPr txBox="1"/>
          <p:nvPr/>
        </p:nvSpPr>
        <p:spPr bwMode="auto">
          <a:xfrm>
            <a:off x="-402359" y="293797"/>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9.60</a:t>
            </a:r>
            <a:endParaRPr lang="ja-JP" altLang="en-US" sz="816" baseline="0">
              <a:solidFill>
                <a:schemeClr val="tx2"/>
              </a:solidFill>
              <a:latin typeface="EYInterstate" panose="02000503020000020004" pitchFamily="2" charset="0"/>
              <a:ea typeface="Meiryo UI" panose="020B0604030504040204" pitchFamily="50" charset="-128"/>
            </a:endParaRPr>
          </a:p>
        </p:txBody>
      </p:sp>
      <p:cxnSp>
        <p:nvCxnSpPr>
          <p:cNvPr id="18" name="直線コネクタ 17">
            <a:extLst>
              <a:ext uri="{FF2B5EF4-FFF2-40B4-BE49-F238E27FC236}">
                <a16:creationId xmlns:a16="http://schemas.microsoft.com/office/drawing/2014/main" id="{DA971C31-771C-4E16-A7E4-2454A33D205C}"/>
              </a:ext>
            </a:extLst>
          </p:cNvPr>
          <p:cNvCxnSpPr/>
          <p:nvPr/>
        </p:nvCxnSpPr>
        <p:spPr bwMode="auto">
          <a:xfrm>
            <a:off x="0" y="1142809"/>
            <a:ext cx="9904703" cy="0"/>
          </a:xfrm>
          <a:prstGeom prst="line">
            <a:avLst/>
          </a:prstGeom>
          <a:noFill/>
          <a:ln w="19050" cap="flat" cmpd="sng" algn="ctr">
            <a:solidFill>
              <a:schemeClr val="accent2"/>
            </a:solidFill>
            <a:prstDash val="solid"/>
            <a:round/>
            <a:headEnd type="none" w="med" len="med"/>
            <a:tailEnd type="none" w="med" len="med"/>
          </a:ln>
          <a:effectLst/>
        </p:spPr>
      </p:cxnSp>
      <p:sp>
        <p:nvSpPr>
          <p:cNvPr id="20" name="正方形/長方形 19">
            <a:extLst>
              <a:ext uri="{FF2B5EF4-FFF2-40B4-BE49-F238E27FC236}">
                <a16:creationId xmlns:a16="http://schemas.microsoft.com/office/drawing/2014/main" id="{B68E4E56-6253-4EFD-B4B3-0F610E8E806E}"/>
              </a:ext>
            </a:extLst>
          </p:cNvPr>
          <p:cNvSpPr/>
          <p:nvPr/>
        </p:nvSpPr>
        <p:spPr>
          <a:xfrm>
            <a:off x="517653" y="6466231"/>
            <a:ext cx="8504038" cy="97955"/>
          </a:xfrm>
          <a:prstGeom prst="rect">
            <a:avLst/>
          </a:prstGeom>
        </p:spPr>
        <p:txBody>
          <a:bodyPr wrap="none" lIns="0" tIns="0" rIns="0" bIns="0">
            <a:noAutofit/>
          </a:bodyPr>
          <a:lstStyle/>
          <a:p>
            <a:pPr fontAlgn="auto"/>
            <a:r>
              <a:rPr lang="en-US" altLang="ja-JP" sz="635" b="1" baseline="0">
                <a:solidFill>
                  <a:schemeClr val="tx2"/>
                </a:solidFill>
                <a:latin typeface="EYInterstate Light" panose="02000506000000020004" pitchFamily="2" charset="0"/>
                <a:ea typeface="Meiryo UI" panose="020B0604030504040204" pitchFamily="50" charset="-128"/>
              </a:rPr>
              <a:t>Confidential</a:t>
            </a:r>
            <a:r>
              <a:rPr lang="en-US" altLang="ja-JP" sz="635" baseline="0">
                <a:solidFill>
                  <a:schemeClr val="tx2"/>
                </a:solidFill>
                <a:latin typeface="EYInterstate Light" panose="02000506000000020004" pitchFamily="2" charset="0"/>
                <a:ea typeface="Meiryo UI" panose="020B0604030504040204" pitchFamily="50" charset="-128"/>
              </a:rPr>
              <a:t> - All Rights Reserved - EY Strategy and Consulting Co., Ltd.  2025</a:t>
            </a:r>
          </a:p>
        </p:txBody>
      </p:sp>
      <p:sp>
        <p:nvSpPr>
          <p:cNvPr id="25" name="Text Box 13">
            <a:extLst>
              <a:ext uri="{FF2B5EF4-FFF2-40B4-BE49-F238E27FC236}">
                <a16:creationId xmlns:a16="http://schemas.microsoft.com/office/drawing/2014/main" id="{4001F2A1-9E41-4800-A58F-CD71FBEA2C54}"/>
              </a:ext>
            </a:extLst>
          </p:cNvPr>
          <p:cNvSpPr txBox="1">
            <a:spLocks noChangeArrowheads="1"/>
          </p:cNvSpPr>
          <p:nvPr/>
        </p:nvSpPr>
        <p:spPr bwMode="auto">
          <a:xfrm>
            <a:off x="9020696" y="6432954"/>
            <a:ext cx="367651" cy="131317"/>
          </a:xfrm>
          <a:prstGeom prst="rect">
            <a:avLst/>
          </a:prstGeom>
          <a:noFill/>
          <a:ln w="12700">
            <a:noFill/>
            <a:miter lim="800000"/>
            <a:headEnd type="none" w="sm" len="sm"/>
            <a:tailEnd type="none" w="sm" len="sm"/>
          </a:ln>
          <a:effectLst/>
        </p:spPr>
        <p:txBody>
          <a:bodyPr lIns="0" tIns="0" rIns="0" bIns="0" anchor="b"/>
          <a:lstStyle/>
          <a:p>
            <a:pPr marL="0" marR="0" lvl="0" indent="0" algn="r" defTabSz="902794" rtl="0" eaLnBrk="1" fontAlgn="auto" latinLnBrk="0" hangingPunct="1">
              <a:lnSpc>
                <a:spcPct val="100000"/>
              </a:lnSpc>
              <a:spcBef>
                <a:spcPct val="0"/>
              </a:spcBef>
              <a:spcAft>
                <a:spcPct val="0"/>
              </a:spcAft>
              <a:buClrTx/>
              <a:buSzTx/>
              <a:buFontTx/>
              <a:buNone/>
              <a:tabLst/>
              <a:defRPr/>
            </a:pPr>
            <a:fld id="{1F17C079-91D2-41EA-A70C-62ABED709FF5}" type="slidenum">
              <a:rPr kumimoji="0" lang="ja-JP" altLang="en-US" sz="771" b="0" i="0" u="none" strike="noStrike" kern="1200" cap="none" spc="0" normalizeH="0" baseline="0" noProof="0" smtClean="0">
                <a:ln>
                  <a:noFill/>
                </a:ln>
                <a:solidFill>
                  <a:schemeClr val="tx2"/>
                </a:solidFill>
                <a:effectLst/>
                <a:uLnTx/>
                <a:uFillTx/>
                <a:latin typeface="EYInterstate" panose="02000503020000020004" pitchFamily="2" charset="0"/>
                <a:ea typeface="Meiryo UI" panose="020B0604030504040204" pitchFamily="50" charset="-128"/>
                <a:cs typeface="+mn-cs"/>
              </a:rPr>
              <a:pPr marL="0" marR="0" lvl="0" indent="0" algn="r" defTabSz="902794" rtl="0" eaLnBrk="1" fontAlgn="auto" latinLnBrk="0" hangingPunct="1">
                <a:lnSpc>
                  <a:spcPct val="100000"/>
                </a:lnSpc>
                <a:spcBef>
                  <a:spcPct val="0"/>
                </a:spcBef>
                <a:spcAft>
                  <a:spcPct val="0"/>
                </a:spcAft>
                <a:buClrTx/>
                <a:buSzTx/>
                <a:buFontTx/>
                <a:buNone/>
                <a:tabLst/>
                <a:defRPr/>
              </a:pPr>
              <a:t>‹#›</a:t>
            </a:fld>
            <a:endParaRPr kumimoji="0" lang="en-US" altLang="ja-JP" sz="771" b="0" i="0" u="none" strike="noStrike" kern="1200" cap="none" spc="0" normalizeH="0" baseline="0" noProof="0">
              <a:ln>
                <a:noFill/>
              </a:ln>
              <a:solidFill>
                <a:schemeClr val="tx2"/>
              </a:solidFill>
              <a:effectLst/>
              <a:uLnTx/>
              <a:uFillTx/>
              <a:latin typeface="EYInterstate" panose="02000503020000020004" pitchFamily="2" charset="0"/>
              <a:ea typeface="Meiryo UI" panose="020B0604030504040204" pitchFamily="50" charset="-128"/>
              <a:cs typeface="+mn-cs"/>
            </a:endParaRPr>
          </a:p>
        </p:txBody>
      </p:sp>
      <p:sp>
        <p:nvSpPr>
          <p:cNvPr id="28" name="テキスト ボックス 27">
            <a:extLst>
              <a:ext uri="{FF2B5EF4-FFF2-40B4-BE49-F238E27FC236}">
                <a16:creationId xmlns:a16="http://schemas.microsoft.com/office/drawing/2014/main" id="{2A0AA2D7-6095-43BE-98CE-F2FBBA652BEF}"/>
              </a:ext>
            </a:extLst>
          </p:cNvPr>
          <p:cNvSpPr txBox="1"/>
          <p:nvPr/>
        </p:nvSpPr>
        <p:spPr bwMode="auto">
          <a:xfrm>
            <a:off x="-402359" y="6564271"/>
            <a:ext cx="224420" cy="125547"/>
          </a:xfrm>
          <a:prstGeom prst="rect">
            <a:avLst/>
          </a:prstGeom>
          <a:noFill/>
        </p:spPr>
        <p:txBody>
          <a:bodyPr wrap="none" lIns="0" tIns="0" rIns="0" bIns="0">
            <a:spAutoFit/>
          </a:bodyPr>
          <a:lstStyle/>
          <a:p>
            <a:pPr>
              <a:defRPr/>
            </a:pPr>
            <a:r>
              <a:rPr lang="en-US" altLang="ja-JP" sz="816" baseline="0">
                <a:solidFill>
                  <a:schemeClr val="tx2"/>
                </a:solidFill>
                <a:latin typeface="EYInterstate" panose="02000503020000020004" pitchFamily="2" charset="0"/>
                <a:ea typeface="Meiryo UI" panose="020B0604030504040204" pitchFamily="50" charset="-128"/>
              </a:rPr>
              <a:t>9.60</a:t>
            </a:r>
            <a:endParaRPr lang="ja-JP" altLang="en-US" sz="816" baseline="0">
              <a:solidFill>
                <a:schemeClr val="tx2"/>
              </a:solidFill>
              <a:latin typeface="EYInterstate" panose="02000503020000020004" pitchFamily="2" charset="0"/>
              <a:ea typeface="Meiryo UI" panose="020B0604030504040204" pitchFamily="50" charset="-128"/>
            </a:endParaRPr>
          </a:p>
        </p:txBody>
      </p:sp>
      <p:cxnSp>
        <p:nvCxnSpPr>
          <p:cNvPr id="40" name="直線コネクタ 39">
            <a:extLst>
              <a:ext uri="{FF2B5EF4-FFF2-40B4-BE49-F238E27FC236}">
                <a16:creationId xmlns:a16="http://schemas.microsoft.com/office/drawing/2014/main" id="{BC06DD5C-1AB3-4DDD-89AE-1477C70567A3}"/>
              </a:ext>
            </a:extLst>
          </p:cNvPr>
          <p:cNvCxnSpPr/>
          <p:nvPr/>
        </p:nvCxnSpPr>
        <p:spPr bwMode="auto">
          <a:xfrm>
            <a:off x="0" y="1142809"/>
            <a:ext cx="9904703" cy="0"/>
          </a:xfrm>
          <a:prstGeom prst="line">
            <a:avLst/>
          </a:prstGeom>
          <a:noFill/>
          <a:ln w="19050" cap="flat" cmpd="sng" algn="ctr">
            <a:solidFill>
              <a:schemeClr val="accent2"/>
            </a:solidFill>
            <a:prstDash val="solid"/>
            <a:round/>
            <a:headEnd type="none" w="med" len="med"/>
            <a:tailEnd type="none" w="med" len="med"/>
          </a:ln>
          <a:effectLst/>
        </p:spPr>
      </p:cxnSp>
      <p:sp>
        <p:nvSpPr>
          <p:cNvPr id="42" name="Text Box 13">
            <a:extLst>
              <a:ext uri="{FF2B5EF4-FFF2-40B4-BE49-F238E27FC236}">
                <a16:creationId xmlns:a16="http://schemas.microsoft.com/office/drawing/2014/main" id="{F1C024F1-7772-4A6C-B781-276B641DD06F}"/>
              </a:ext>
            </a:extLst>
          </p:cNvPr>
          <p:cNvSpPr txBox="1">
            <a:spLocks noChangeArrowheads="1"/>
          </p:cNvSpPr>
          <p:nvPr/>
        </p:nvSpPr>
        <p:spPr bwMode="auto">
          <a:xfrm>
            <a:off x="9020696" y="6432954"/>
            <a:ext cx="367651" cy="131317"/>
          </a:xfrm>
          <a:prstGeom prst="rect">
            <a:avLst/>
          </a:prstGeom>
          <a:noFill/>
          <a:ln w="12700">
            <a:noFill/>
            <a:miter lim="800000"/>
            <a:headEnd type="none" w="sm" len="sm"/>
            <a:tailEnd type="none" w="sm" len="sm"/>
          </a:ln>
          <a:effectLst/>
        </p:spPr>
        <p:txBody>
          <a:bodyPr lIns="0" tIns="0" rIns="0" bIns="0" anchor="b"/>
          <a:lstStyle/>
          <a:p>
            <a:pPr marL="0" marR="0" lvl="0" indent="0" algn="r" defTabSz="902794" rtl="0" eaLnBrk="1" fontAlgn="auto" latinLnBrk="0" hangingPunct="1">
              <a:lnSpc>
                <a:spcPct val="100000"/>
              </a:lnSpc>
              <a:spcBef>
                <a:spcPct val="0"/>
              </a:spcBef>
              <a:spcAft>
                <a:spcPct val="0"/>
              </a:spcAft>
              <a:buClrTx/>
              <a:buSzTx/>
              <a:buFontTx/>
              <a:buNone/>
              <a:tabLst/>
              <a:defRPr/>
            </a:pPr>
            <a:fld id="{1F17C079-91D2-41EA-A70C-62ABED709FF5}" type="slidenum">
              <a:rPr kumimoji="0" lang="ja-JP" altLang="en-US" sz="771" b="0" i="0" u="none" strike="noStrike" kern="1200" cap="none" spc="0" normalizeH="0" baseline="0" noProof="0" smtClean="0">
                <a:ln>
                  <a:noFill/>
                </a:ln>
                <a:solidFill>
                  <a:schemeClr val="tx2"/>
                </a:solidFill>
                <a:effectLst/>
                <a:uLnTx/>
                <a:uFillTx/>
                <a:latin typeface="EYInterstate" panose="02000503020000020004" pitchFamily="2" charset="0"/>
                <a:ea typeface="Meiryo UI" panose="020B0604030504040204" pitchFamily="50" charset="-128"/>
                <a:cs typeface="+mn-cs"/>
              </a:rPr>
              <a:pPr marL="0" marR="0" lvl="0" indent="0" algn="r" defTabSz="902794" rtl="0" eaLnBrk="1" fontAlgn="auto" latinLnBrk="0" hangingPunct="1">
                <a:lnSpc>
                  <a:spcPct val="100000"/>
                </a:lnSpc>
                <a:spcBef>
                  <a:spcPct val="0"/>
                </a:spcBef>
                <a:spcAft>
                  <a:spcPct val="0"/>
                </a:spcAft>
                <a:buClrTx/>
                <a:buSzTx/>
                <a:buFontTx/>
                <a:buNone/>
                <a:tabLst/>
                <a:defRPr/>
              </a:pPr>
              <a:t>‹#›</a:t>
            </a:fld>
            <a:endParaRPr kumimoji="0" lang="en-US" altLang="ja-JP" sz="771" b="0" i="0" u="none" strike="noStrike" kern="1200" cap="none" spc="0" normalizeH="0" baseline="0" noProof="0">
              <a:ln>
                <a:noFill/>
              </a:ln>
              <a:solidFill>
                <a:schemeClr val="tx2"/>
              </a:solidFill>
              <a:effectLst/>
              <a:uLnTx/>
              <a:uFillTx/>
              <a:latin typeface="EYInterstate" panose="02000503020000020004" pitchFamily="2" charset="0"/>
              <a:ea typeface="Meiryo UI" panose="020B0604030504040204" pitchFamily="50" charset="-128"/>
              <a:cs typeface="+mn-cs"/>
            </a:endParaRPr>
          </a:p>
        </p:txBody>
      </p:sp>
    </p:spTree>
    <p:extLst>
      <p:ext uri="{BB962C8B-B14F-4D97-AF65-F5344CB8AC3E}">
        <p14:creationId xmlns:p14="http://schemas.microsoft.com/office/powerpoint/2010/main" val="1276295949"/>
      </p:ext>
    </p:extLst>
  </p:cSld>
  <p:clrMap bg1="lt1" tx1="dk1" bg2="lt2" tx2="dk2" accent1="accent1" accent2="accent2" accent3="accent3" accent4="accent4" accent5="accent5" accent6="accent6" hlink="hlink" folHlink="folHlink"/>
  <p:sldLayoutIdLst>
    <p:sldLayoutId id="2147485148" r:id="rId1"/>
    <p:sldLayoutId id="2147485149" r:id="rId2"/>
    <p:sldLayoutId id="2147485150" r:id="rId3"/>
    <p:sldLayoutId id="2147485151" r:id="rId4"/>
    <p:sldLayoutId id="2147485152" r:id="rId5"/>
    <p:sldLayoutId id="2147485153" r:id="rId6"/>
    <p:sldLayoutId id="2147485154" r:id="rId7"/>
    <p:sldLayoutId id="2147485155" r:id="rId8"/>
    <p:sldLayoutId id="2147485156" r:id="rId9"/>
    <p:sldLayoutId id="2147485157" r:id="rId10"/>
    <p:sldLayoutId id="2147485158" r:id="rId11"/>
    <p:sldLayoutId id="2147485159" r:id="rId12"/>
    <p:sldLayoutId id="2147485160" r:id="rId13"/>
    <p:sldLayoutId id="2147485161" r:id="rId14"/>
    <p:sldLayoutId id="2147485162" r:id="rId15"/>
    <p:sldLayoutId id="2147485163" r:id="rId16"/>
    <p:sldLayoutId id="2147485164" r:id="rId17"/>
    <p:sldLayoutId id="2147485165" r:id="rId18"/>
    <p:sldLayoutId id="2147485166" r:id="rId19"/>
    <p:sldLayoutId id="2147485167" r:id="rId20"/>
  </p:sldLayoutIdLst>
  <p:hf sldNum="0" hdr="0" dt="0"/>
  <p:txStyles>
    <p:titleStyle>
      <a:lvl1pPr algn="l" defTabSz="946052" rtl="0" eaLnBrk="1" latinLnBrk="0" hangingPunct="1">
        <a:lnSpc>
          <a:spcPct val="85000"/>
        </a:lnSpc>
        <a:spcBef>
          <a:spcPct val="0"/>
        </a:spcBef>
        <a:buNone/>
        <a:defRPr kumimoji="1" sz="3084" b="1" kern="1200" baseline="0">
          <a:solidFill>
            <a:schemeClr val="accent1"/>
          </a:solidFill>
          <a:latin typeface="EYInterstate" panose="02000503020000020004" pitchFamily="2" charset="0"/>
          <a:ea typeface="ＭＳ Ｐゴシック" panose="020B0600070205080204" pitchFamily="50" charset="-128"/>
          <a:cs typeface="Arial" pitchFamily="34" charset="0"/>
        </a:defRPr>
      </a:lvl1pPr>
    </p:titleStyle>
    <p:bodyStyle>
      <a:lvl1pPr marL="354769" indent="-354769" algn="l" defTabSz="946052" rtl="0" eaLnBrk="1" latinLnBrk="0" hangingPunct="1">
        <a:spcBef>
          <a:spcPct val="20000"/>
        </a:spcBef>
        <a:buClr>
          <a:schemeClr val="accent2"/>
        </a:buClr>
        <a:buSzPct val="70000"/>
        <a:buFont typeface="Arial" pitchFamily="34" charset="0"/>
        <a:buChar char="►"/>
        <a:defRPr kumimoji="1" sz="2449" kern="1200">
          <a:solidFill>
            <a:schemeClr val="tx2"/>
          </a:solidFill>
          <a:latin typeface="+mn-lt"/>
          <a:ea typeface="+mn-ea"/>
          <a:cs typeface="+mn-cs"/>
        </a:defRPr>
      </a:lvl1pPr>
      <a:lvl2pPr marL="734177" indent="-366267" algn="l" defTabSz="946052" rtl="0" eaLnBrk="1" latinLnBrk="0" hangingPunct="1">
        <a:spcBef>
          <a:spcPct val="20000"/>
        </a:spcBef>
        <a:buClr>
          <a:schemeClr val="accent2"/>
        </a:buClr>
        <a:buSzPct val="70000"/>
        <a:buFont typeface="Arial" pitchFamily="34" charset="0"/>
        <a:buChar char="►"/>
        <a:defRPr kumimoji="1" sz="2086" kern="1200">
          <a:solidFill>
            <a:schemeClr val="tx2"/>
          </a:solidFill>
          <a:latin typeface="+mn-lt"/>
          <a:ea typeface="+mn-ea"/>
          <a:cs typeface="+mn-cs"/>
        </a:defRPr>
      </a:lvl2pPr>
      <a:lvl3pPr marL="1115225" indent="-366267" algn="l" defTabSz="946052" rtl="0" eaLnBrk="1" latinLnBrk="0" hangingPunct="1">
        <a:spcBef>
          <a:spcPct val="20000"/>
        </a:spcBef>
        <a:buClr>
          <a:schemeClr val="accent2"/>
        </a:buClr>
        <a:buSzPct val="70000"/>
        <a:buFont typeface="Arial" pitchFamily="34" charset="0"/>
        <a:buChar char="►"/>
        <a:defRPr kumimoji="1" sz="1905" kern="1200">
          <a:solidFill>
            <a:schemeClr val="tx2"/>
          </a:solidFill>
          <a:latin typeface="+mn-lt"/>
          <a:ea typeface="+mn-ea"/>
          <a:cs typeface="+mn-cs"/>
        </a:defRPr>
      </a:lvl3pPr>
      <a:lvl4pPr marL="1483134" indent="-367909" algn="l" defTabSz="946052" rtl="0" eaLnBrk="1" latinLnBrk="0" hangingPunct="1">
        <a:spcBef>
          <a:spcPct val="20000"/>
        </a:spcBef>
        <a:buClr>
          <a:schemeClr val="accent2"/>
        </a:buClr>
        <a:buSzPct val="70000"/>
        <a:buFont typeface="Arial" pitchFamily="34" charset="0"/>
        <a:buChar char="►"/>
        <a:defRPr kumimoji="1" sz="1633" kern="1200">
          <a:solidFill>
            <a:schemeClr val="tx2"/>
          </a:solidFill>
          <a:latin typeface="+mn-lt"/>
          <a:ea typeface="+mn-ea"/>
          <a:cs typeface="+mn-cs"/>
        </a:defRPr>
      </a:lvl4pPr>
      <a:lvl5pPr marL="1849400" indent="-366267" algn="l" defTabSz="946052" rtl="0" eaLnBrk="1" latinLnBrk="0" hangingPunct="1">
        <a:spcBef>
          <a:spcPct val="20000"/>
        </a:spcBef>
        <a:buClr>
          <a:schemeClr val="accent2"/>
        </a:buClr>
        <a:buSzPct val="70000"/>
        <a:buFont typeface="Arial" pitchFamily="34" charset="0"/>
        <a:buChar char="►"/>
        <a:defRPr kumimoji="1" sz="1633" kern="1200">
          <a:solidFill>
            <a:schemeClr val="tx2"/>
          </a:solidFill>
          <a:latin typeface="+mn-lt"/>
          <a:ea typeface="+mn-ea"/>
          <a:cs typeface="+mn-cs"/>
        </a:defRPr>
      </a:lvl5pPr>
      <a:lvl6pPr marL="2601642" indent="-236513" algn="l" defTabSz="946052" rtl="0" eaLnBrk="1" latinLnBrk="0" hangingPunct="1">
        <a:spcBef>
          <a:spcPct val="20000"/>
        </a:spcBef>
        <a:buFont typeface="Arial" pitchFamily="34" charset="0"/>
        <a:buChar char="•"/>
        <a:defRPr kumimoji="1" sz="2086" kern="1200">
          <a:solidFill>
            <a:schemeClr val="tx1"/>
          </a:solidFill>
          <a:latin typeface="+mn-lt"/>
          <a:ea typeface="+mn-ea"/>
          <a:cs typeface="+mn-cs"/>
        </a:defRPr>
      </a:lvl6pPr>
      <a:lvl7pPr marL="3074668" indent="-236513" algn="l" defTabSz="946052" rtl="0" eaLnBrk="1" latinLnBrk="0" hangingPunct="1">
        <a:spcBef>
          <a:spcPct val="20000"/>
        </a:spcBef>
        <a:buFont typeface="Arial" pitchFamily="34" charset="0"/>
        <a:buChar char="•"/>
        <a:defRPr kumimoji="1" sz="2086" kern="1200">
          <a:solidFill>
            <a:schemeClr val="tx1"/>
          </a:solidFill>
          <a:latin typeface="+mn-lt"/>
          <a:ea typeface="+mn-ea"/>
          <a:cs typeface="+mn-cs"/>
        </a:defRPr>
      </a:lvl7pPr>
      <a:lvl8pPr marL="3547694" indent="-236513" algn="l" defTabSz="946052" rtl="0" eaLnBrk="1" latinLnBrk="0" hangingPunct="1">
        <a:spcBef>
          <a:spcPct val="20000"/>
        </a:spcBef>
        <a:buFont typeface="Arial" pitchFamily="34" charset="0"/>
        <a:buChar char="•"/>
        <a:defRPr kumimoji="1" sz="2086" kern="1200">
          <a:solidFill>
            <a:schemeClr val="tx1"/>
          </a:solidFill>
          <a:latin typeface="+mn-lt"/>
          <a:ea typeface="+mn-ea"/>
          <a:cs typeface="+mn-cs"/>
        </a:defRPr>
      </a:lvl8pPr>
      <a:lvl9pPr marL="4020720" indent="-236513" algn="l" defTabSz="946052" rtl="0" eaLnBrk="1" latinLnBrk="0" hangingPunct="1">
        <a:spcBef>
          <a:spcPct val="20000"/>
        </a:spcBef>
        <a:buFont typeface="Arial" pitchFamily="34" charset="0"/>
        <a:buChar char="•"/>
        <a:defRPr kumimoji="1" sz="2086" kern="1200">
          <a:solidFill>
            <a:schemeClr val="tx1"/>
          </a:solidFill>
          <a:latin typeface="+mn-lt"/>
          <a:ea typeface="+mn-ea"/>
          <a:cs typeface="+mn-cs"/>
        </a:defRPr>
      </a:lvl9pPr>
    </p:bodyStyle>
    <p:otherStyle>
      <a:defPPr>
        <a:defRPr lang="en-US"/>
      </a:defPPr>
      <a:lvl1pPr marL="0" algn="l" defTabSz="946052" rtl="0" eaLnBrk="1" latinLnBrk="0" hangingPunct="1">
        <a:defRPr kumimoji="1" sz="1905" kern="1200">
          <a:solidFill>
            <a:schemeClr val="tx1"/>
          </a:solidFill>
          <a:latin typeface="+mn-lt"/>
          <a:ea typeface="+mn-ea"/>
          <a:cs typeface="+mn-cs"/>
        </a:defRPr>
      </a:lvl1pPr>
      <a:lvl2pPr marL="473026" algn="l" defTabSz="946052" rtl="0" eaLnBrk="1" latinLnBrk="0" hangingPunct="1">
        <a:defRPr kumimoji="1" sz="1905" kern="1200">
          <a:solidFill>
            <a:schemeClr val="tx1"/>
          </a:solidFill>
          <a:latin typeface="+mn-lt"/>
          <a:ea typeface="+mn-ea"/>
          <a:cs typeface="+mn-cs"/>
        </a:defRPr>
      </a:lvl2pPr>
      <a:lvl3pPr marL="946052" algn="l" defTabSz="946052" rtl="0" eaLnBrk="1" latinLnBrk="0" hangingPunct="1">
        <a:defRPr kumimoji="1" sz="1905" kern="1200">
          <a:solidFill>
            <a:schemeClr val="tx1"/>
          </a:solidFill>
          <a:latin typeface="+mn-lt"/>
          <a:ea typeface="+mn-ea"/>
          <a:cs typeface="+mn-cs"/>
        </a:defRPr>
      </a:lvl3pPr>
      <a:lvl4pPr marL="1419078" algn="l" defTabSz="946052" rtl="0" eaLnBrk="1" latinLnBrk="0" hangingPunct="1">
        <a:defRPr kumimoji="1" sz="1905" kern="1200">
          <a:solidFill>
            <a:schemeClr val="tx1"/>
          </a:solidFill>
          <a:latin typeface="+mn-lt"/>
          <a:ea typeface="+mn-ea"/>
          <a:cs typeface="+mn-cs"/>
        </a:defRPr>
      </a:lvl4pPr>
      <a:lvl5pPr marL="1892104" algn="l" defTabSz="946052" rtl="0" eaLnBrk="1" latinLnBrk="0" hangingPunct="1">
        <a:defRPr kumimoji="1" sz="1905" kern="1200">
          <a:solidFill>
            <a:schemeClr val="tx1"/>
          </a:solidFill>
          <a:latin typeface="+mn-lt"/>
          <a:ea typeface="+mn-ea"/>
          <a:cs typeface="+mn-cs"/>
        </a:defRPr>
      </a:lvl5pPr>
      <a:lvl6pPr marL="2365129" algn="l" defTabSz="946052" rtl="0" eaLnBrk="1" latinLnBrk="0" hangingPunct="1">
        <a:defRPr kumimoji="1" sz="1905" kern="1200">
          <a:solidFill>
            <a:schemeClr val="tx1"/>
          </a:solidFill>
          <a:latin typeface="+mn-lt"/>
          <a:ea typeface="+mn-ea"/>
          <a:cs typeface="+mn-cs"/>
        </a:defRPr>
      </a:lvl6pPr>
      <a:lvl7pPr marL="2838155" algn="l" defTabSz="946052" rtl="0" eaLnBrk="1" latinLnBrk="0" hangingPunct="1">
        <a:defRPr kumimoji="1" sz="1905" kern="1200">
          <a:solidFill>
            <a:schemeClr val="tx1"/>
          </a:solidFill>
          <a:latin typeface="+mn-lt"/>
          <a:ea typeface="+mn-ea"/>
          <a:cs typeface="+mn-cs"/>
        </a:defRPr>
      </a:lvl7pPr>
      <a:lvl8pPr marL="3311181" algn="l" defTabSz="946052" rtl="0" eaLnBrk="1" latinLnBrk="0" hangingPunct="1">
        <a:defRPr kumimoji="1" sz="1905" kern="1200">
          <a:solidFill>
            <a:schemeClr val="tx1"/>
          </a:solidFill>
          <a:latin typeface="+mn-lt"/>
          <a:ea typeface="+mn-ea"/>
          <a:cs typeface="+mn-cs"/>
        </a:defRPr>
      </a:lvl8pPr>
      <a:lvl9pPr marL="3784207" algn="l" defTabSz="946052" rtl="0" eaLnBrk="1" latinLnBrk="0" hangingPunct="1">
        <a:defRPr kumimoji="1" sz="1905" kern="1200">
          <a:solidFill>
            <a:schemeClr val="tx1"/>
          </a:solidFill>
          <a:latin typeface="+mn-lt"/>
          <a:ea typeface="+mn-ea"/>
          <a:cs typeface="+mn-cs"/>
        </a:defRPr>
      </a:lvl9pPr>
    </p:otherStyle>
  </p:txStyles>
  <p:extLst>
    <p:ext uri="{27BBF7A9-308A-43DC-89C8-2F10F3537804}">
      <p15:sldGuideLst xmlns:p15="http://schemas.microsoft.com/office/powerpoint/2012/main">
        <p15:guide id="7" pos="352">
          <p15:clr>
            <a:srgbClr val="F26B43"/>
          </p15:clr>
        </p15:guide>
        <p15:guide id="8" pos="6384">
          <p15:clr>
            <a:srgbClr val="F26B43"/>
          </p15:clr>
        </p15:guide>
        <p15:guide id="11" orient="horz" pos="4423">
          <p15:clr>
            <a:srgbClr val="F26B43"/>
          </p15:clr>
        </p15:guide>
        <p15:guide id="20" orient="horz" pos="340">
          <p15:clr>
            <a:srgbClr val="F26B43"/>
          </p15:clr>
        </p15:guide>
        <p15:guide id="21" pos="3368">
          <p15:clr>
            <a:srgbClr val="F26B43"/>
          </p15:clr>
        </p15:guide>
        <p15:guide id="22" pos="2427">
          <p15:clr>
            <a:srgbClr val="F26B43"/>
          </p15:clr>
        </p15:guide>
        <p15:guide id="23" pos="4308">
          <p15:clr>
            <a:srgbClr val="F26B43"/>
          </p15:clr>
        </p15:guide>
        <p15:guide id="24" pos="4502">
          <p15:clr>
            <a:srgbClr val="F26B43"/>
          </p15:clr>
        </p15:guide>
        <p15:guide id="25" pos="2234">
          <p15:clr>
            <a:srgbClr val="F26B43"/>
          </p15:clr>
        </p15:guide>
        <p15:guide id="26" orient="horz" pos="998">
          <p15:clr>
            <a:srgbClr val="F26B43"/>
          </p15:clr>
        </p15:guide>
        <p15:guide id="27" orient="horz" pos="4559">
          <p15:clr>
            <a:srgbClr val="F26B43"/>
          </p15:clr>
        </p15:guide>
        <p15:guide id="28" orient="horz" pos="20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1364E919-C0EA-0F4A-2842-1AA6A3E3D00F}"/>
              </a:ext>
            </a:extLst>
          </p:cNvPr>
          <p:cNvSpPr/>
          <p:nvPr/>
        </p:nvSpPr>
        <p:spPr>
          <a:xfrm>
            <a:off x="0" y="0"/>
            <a:ext cx="9906000" cy="627681"/>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b="1">
                <a:solidFill>
                  <a:schemeClr val="bg1"/>
                </a:solidFill>
                <a:latin typeface="Meiryo UI" panose="020B0604030504040204" pitchFamily="50" charset="-128"/>
                <a:ea typeface="Meiryo UI" panose="020B0604030504040204" pitchFamily="50" charset="-128"/>
              </a:rPr>
              <a:t>更新履歴</a:t>
            </a:r>
            <a:r>
              <a:rPr kumimoji="1" lang="en-US" altLang="ja-JP" b="1">
                <a:solidFill>
                  <a:schemeClr val="bg1"/>
                </a:solidFill>
                <a:latin typeface="Meiryo UI" panose="020B0604030504040204" pitchFamily="50" charset="-128"/>
                <a:ea typeface="Meiryo UI" panose="020B0604030504040204" pitchFamily="50" charset="-128"/>
              </a:rPr>
              <a:t>【</a:t>
            </a:r>
            <a:r>
              <a:rPr kumimoji="1" lang="ja-JP" altLang="en-US" b="1">
                <a:solidFill>
                  <a:srgbClr val="FFFF00"/>
                </a:solidFill>
                <a:latin typeface="Meiryo UI" panose="020B0604030504040204" pitchFamily="50" charset="-128"/>
                <a:ea typeface="Meiryo UI" panose="020B0604030504040204" pitchFamily="50" charset="-128"/>
              </a:rPr>
              <a:t>本スライドは提出前に削除してください</a:t>
            </a:r>
            <a:r>
              <a:rPr kumimoji="1" lang="en-US" altLang="ja-JP" b="1">
                <a:solidFill>
                  <a:schemeClr val="bg1"/>
                </a:solidFill>
                <a:latin typeface="Meiryo UI" panose="020B0604030504040204" pitchFamily="50" charset="-128"/>
                <a:ea typeface="Meiryo UI" panose="020B0604030504040204" pitchFamily="50" charset="-128"/>
              </a:rPr>
              <a:t>】</a:t>
            </a:r>
          </a:p>
        </p:txBody>
      </p:sp>
      <p:sp>
        <p:nvSpPr>
          <p:cNvPr id="5"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300445" y="1077380"/>
            <a:ext cx="9348651" cy="5567254"/>
          </a:xfrm>
          <a:prstGeom prst="rect">
            <a:avLst/>
          </a:prstGeom>
        </p:spPr>
        <p:txBody>
          <a:bodyPr lIns="91440" tIns="45720" rIns="91440" bIns="45720" anchor="t"/>
          <a:lst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130" indent="-278130">
              <a:lnSpc>
                <a:spcPct val="100000"/>
              </a:lnSpc>
              <a:spcBef>
                <a:spcPts val="0"/>
              </a:spcBef>
              <a:spcAft>
                <a:spcPts val="600"/>
              </a:spcAft>
              <a:buFont typeface="Arial" panose="020B0604020202020204" pitchFamily="34" charset="0"/>
              <a:buChar char="•"/>
            </a:pPr>
            <a:r>
              <a:rPr kumimoji="1" lang="en-US" altLang="ja-JP" sz="1600" b="1" u="sng">
                <a:latin typeface="Meiryo UI"/>
                <a:ea typeface="Meiryo UI"/>
              </a:rPr>
              <a:t>2024/6/26</a:t>
            </a:r>
            <a:r>
              <a:rPr kumimoji="1" lang="ja-JP" altLang="en-US" sz="1600" b="1" u="sng">
                <a:latin typeface="Meiryo UI"/>
                <a:ea typeface="Meiryo UI"/>
              </a:rPr>
              <a:t>更新</a:t>
            </a:r>
            <a:endParaRPr kumimoji="1" lang="en-US" altLang="ja-JP" sz="1600" b="1" u="sng">
              <a:latin typeface="Meiryo UI"/>
              <a:ea typeface="Meiryo UI"/>
            </a:endParaRPr>
          </a:p>
          <a:p>
            <a:pPr marL="509681" lvl="1" indent="-278606" defTabSz="490538">
              <a:lnSpc>
                <a:spcPct val="100000"/>
              </a:lnSpc>
              <a:spcAft>
                <a:spcPts val="0"/>
              </a:spcAft>
            </a:pPr>
            <a:r>
              <a:rPr kumimoji="1" lang="ja-JP" altLang="en-US" sz="1600"/>
              <a:t>２次公募用に全体更新</a:t>
            </a:r>
            <a:endParaRPr kumimoji="1" lang="en-US" altLang="ja-JP" sz="1600"/>
          </a:p>
          <a:p>
            <a:pPr marL="278130" indent="-278130">
              <a:lnSpc>
                <a:spcPct val="100000"/>
              </a:lnSpc>
              <a:spcBef>
                <a:spcPts val="0"/>
              </a:spcBef>
              <a:spcAft>
                <a:spcPts val="600"/>
              </a:spcAft>
              <a:buFont typeface="Arial" panose="020B0604020202020204" pitchFamily="34" charset="0"/>
              <a:buChar char="•"/>
            </a:pPr>
            <a:endParaRPr kumimoji="1" lang="en-US" altLang="ja-JP" sz="1600" b="1" u="sng">
              <a:latin typeface="Meiryo UI"/>
              <a:ea typeface="Meiryo UI"/>
            </a:endParaRPr>
          </a:p>
          <a:p>
            <a:pPr marL="278130" indent="-278130">
              <a:lnSpc>
                <a:spcPct val="100000"/>
              </a:lnSpc>
              <a:spcBef>
                <a:spcPts val="0"/>
              </a:spcBef>
              <a:spcAft>
                <a:spcPts val="600"/>
              </a:spcAft>
              <a:buFont typeface="Arial" panose="020B0604020202020204" pitchFamily="34" charset="0"/>
              <a:buChar char="•"/>
            </a:pPr>
            <a:r>
              <a:rPr kumimoji="1" lang="en-US" altLang="ja-JP" sz="1600" b="1" u="sng">
                <a:latin typeface="Meiryo UI"/>
                <a:ea typeface="Meiryo UI"/>
              </a:rPr>
              <a:t>2024/7/30</a:t>
            </a:r>
            <a:r>
              <a:rPr kumimoji="1" lang="ja-JP" altLang="en-US" sz="1600" b="1" u="sng">
                <a:latin typeface="Meiryo UI"/>
                <a:ea typeface="Meiryo UI"/>
              </a:rPr>
              <a:t>更新</a:t>
            </a:r>
            <a:endParaRPr lang="ja-JP" altLang="ja-JP">
              <a:latin typeface="Meiryo UI"/>
              <a:ea typeface="Meiryo UI"/>
            </a:endParaRPr>
          </a:p>
          <a:p>
            <a:pPr marL="509681" lvl="1" indent="-278606" defTabSz="490538">
              <a:lnSpc>
                <a:spcPct val="100000"/>
              </a:lnSpc>
              <a:spcAft>
                <a:spcPts val="0"/>
              </a:spcAft>
            </a:pPr>
            <a:r>
              <a:rPr kumimoji="1" lang="en-US" altLang="ja-JP" sz="1600"/>
              <a:t>P12</a:t>
            </a:r>
            <a:r>
              <a:rPr kumimoji="1" lang="ja-JP" altLang="en-US" sz="1600"/>
              <a:t>：役員給与支給総額に関するコメントを追記</a:t>
            </a:r>
            <a:endParaRPr kumimoji="1" lang="en-US" altLang="ja-JP" sz="1600"/>
          </a:p>
          <a:p>
            <a:pPr marL="509681" lvl="1" indent="-278606" defTabSz="490538">
              <a:lnSpc>
                <a:spcPct val="100000"/>
              </a:lnSpc>
              <a:spcAft>
                <a:spcPts val="0"/>
              </a:spcAft>
            </a:pPr>
            <a:endParaRPr kumimoji="1" lang="en-US" altLang="ja-JP" sz="1600"/>
          </a:p>
          <a:p>
            <a:pPr marL="278130" indent="-278130">
              <a:lnSpc>
                <a:spcPct val="100000"/>
              </a:lnSpc>
              <a:spcBef>
                <a:spcPts val="0"/>
              </a:spcBef>
              <a:spcAft>
                <a:spcPts val="600"/>
              </a:spcAft>
              <a:buFont typeface="Arial" panose="020B0604020202020204" pitchFamily="34" charset="0"/>
              <a:buChar char="•"/>
            </a:pPr>
            <a:r>
              <a:rPr kumimoji="1" lang="en-US" altLang="ja-JP" sz="1600" b="1" u="sng">
                <a:latin typeface="Meiryo UI"/>
                <a:ea typeface="Meiryo UI"/>
              </a:rPr>
              <a:t>2024/8/2</a:t>
            </a:r>
            <a:r>
              <a:rPr kumimoji="1" lang="ja-JP" altLang="en-US" sz="1600" b="1" u="sng">
                <a:latin typeface="Meiryo UI"/>
                <a:ea typeface="Meiryo UI"/>
              </a:rPr>
              <a:t>更新</a:t>
            </a:r>
            <a:endParaRPr lang="ja-JP" altLang="ja-JP">
              <a:latin typeface="Meiryo UI"/>
              <a:ea typeface="Meiryo UI"/>
            </a:endParaRPr>
          </a:p>
          <a:p>
            <a:pPr marL="509681" lvl="1" indent="-278606" defTabSz="490538">
              <a:lnSpc>
                <a:spcPct val="100000"/>
              </a:lnSpc>
              <a:spcAft>
                <a:spcPts val="0"/>
              </a:spcAft>
            </a:pPr>
            <a:r>
              <a:rPr kumimoji="1" lang="en-US" altLang="ja-JP" sz="1600"/>
              <a:t>P12</a:t>
            </a:r>
            <a:r>
              <a:rPr kumimoji="1" lang="ja-JP" altLang="en-US" sz="1600"/>
              <a:t>：事業費に関するコメントを追記</a:t>
            </a:r>
            <a:endParaRPr kumimoji="1" lang="en-US" altLang="ja-JP" sz="1600"/>
          </a:p>
          <a:p>
            <a:pPr marL="278130" indent="-278130">
              <a:lnSpc>
                <a:spcPct val="100000"/>
              </a:lnSpc>
              <a:spcBef>
                <a:spcPts val="0"/>
              </a:spcBef>
              <a:spcAft>
                <a:spcPts val="600"/>
              </a:spcAft>
              <a:buFont typeface="Arial" panose="020B0604020202020204" pitchFamily="34" charset="0"/>
              <a:buChar char="•"/>
            </a:pPr>
            <a:endParaRPr kumimoji="1" lang="en-US" altLang="ja-JP" sz="1600" b="1" u="sng">
              <a:latin typeface="Meiryo UI"/>
              <a:ea typeface="Meiryo UI"/>
            </a:endParaRPr>
          </a:p>
          <a:p>
            <a:pPr marL="278130" indent="-278130">
              <a:lnSpc>
                <a:spcPct val="100000"/>
              </a:lnSpc>
              <a:spcBef>
                <a:spcPts val="0"/>
              </a:spcBef>
              <a:spcAft>
                <a:spcPts val="600"/>
              </a:spcAft>
              <a:buFont typeface="Arial" panose="020B0604020202020204" pitchFamily="34" charset="0"/>
              <a:buChar char="•"/>
            </a:pPr>
            <a:r>
              <a:rPr kumimoji="1" lang="en-US" altLang="ja-JP" sz="1600" b="1" u="sng">
                <a:latin typeface="Meiryo UI"/>
                <a:ea typeface="Meiryo UI"/>
              </a:rPr>
              <a:t>2025/3/14</a:t>
            </a:r>
            <a:r>
              <a:rPr kumimoji="1" lang="ja-JP" altLang="en-US" sz="1600" b="1" u="sng">
                <a:latin typeface="Meiryo UI"/>
                <a:ea typeface="Meiryo UI"/>
              </a:rPr>
              <a:t>更新</a:t>
            </a:r>
            <a:endParaRPr kumimoji="1" lang="en-US" altLang="ja-JP" sz="1600" b="1" u="sng">
              <a:latin typeface="Meiryo UI"/>
              <a:ea typeface="Meiryo UI"/>
            </a:endParaRPr>
          </a:p>
          <a:p>
            <a:pPr marL="509681" lvl="1" indent="-278606" defTabSz="490538">
              <a:lnSpc>
                <a:spcPct val="100000"/>
              </a:lnSpc>
              <a:spcAft>
                <a:spcPts val="0"/>
              </a:spcAft>
            </a:pPr>
            <a:r>
              <a:rPr kumimoji="1" lang="ja-JP" altLang="en-US" sz="1600"/>
              <a:t>３次公募用に全体更新</a:t>
            </a:r>
            <a:endParaRPr kumimoji="1" lang="en-US" altLang="ja-JP" sz="1600"/>
          </a:p>
          <a:p>
            <a:pPr marL="509681" lvl="1" indent="-278606" defTabSz="490538">
              <a:lnSpc>
                <a:spcPct val="100000"/>
              </a:lnSpc>
              <a:spcAft>
                <a:spcPts val="0"/>
              </a:spcAft>
            </a:pPr>
            <a:endParaRPr kumimoji="1" lang="en-US" altLang="ja-JP" sz="1600"/>
          </a:p>
          <a:p>
            <a:pPr marL="278130" indent="-278130">
              <a:lnSpc>
                <a:spcPct val="100000"/>
              </a:lnSpc>
              <a:spcBef>
                <a:spcPts val="0"/>
              </a:spcBef>
              <a:spcAft>
                <a:spcPts val="600"/>
              </a:spcAft>
              <a:buFont typeface="Arial" panose="020B0604020202020204" pitchFamily="34" charset="0"/>
              <a:buChar char="•"/>
            </a:pPr>
            <a:r>
              <a:rPr kumimoji="1" lang="en-US" altLang="ja-JP" sz="1600" b="1" u="sng"/>
              <a:t>2025/3/24</a:t>
            </a:r>
            <a:r>
              <a:rPr kumimoji="1" lang="ja-JP" altLang="en-US" sz="1600" b="1" u="sng"/>
              <a:t>更新</a:t>
            </a:r>
            <a:endParaRPr kumimoji="1" lang="en-US" altLang="ja-JP" sz="1600" b="1" u="sng"/>
          </a:p>
          <a:p>
            <a:pPr marL="509681" lvl="1" indent="-278606" defTabSz="490538">
              <a:lnSpc>
                <a:spcPct val="100000"/>
              </a:lnSpc>
              <a:spcAft>
                <a:spcPts val="0"/>
              </a:spcAft>
            </a:pPr>
            <a:r>
              <a:rPr kumimoji="1" lang="en-US" altLang="ja-JP" sz="1600"/>
              <a:t>P12 </a:t>
            </a:r>
            <a:r>
              <a:rPr kumimoji="1" lang="ja-JP" altLang="en-US" sz="1600"/>
              <a:t>事業費</a:t>
            </a:r>
            <a:r>
              <a:rPr kumimoji="1" lang="en-US" altLang="ja-JP" sz="1600"/>
              <a:t>(</a:t>
            </a:r>
            <a:r>
              <a:rPr kumimoji="1" lang="ja-JP" altLang="en-US" sz="1600"/>
              <a:t>補助額</a:t>
            </a:r>
            <a:r>
              <a:rPr kumimoji="1" lang="en-US" altLang="ja-JP" sz="1600"/>
              <a:t>)</a:t>
            </a:r>
            <a:r>
              <a:rPr kumimoji="1" lang="ja-JP" altLang="en-US" sz="1600"/>
              <a:t>に関するコメントを追記</a:t>
            </a:r>
            <a:endParaRPr kumimoji="1" lang="en-US" altLang="ja-JP" sz="1600"/>
          </a:p>
          <a:p>
            <a:pPr>
              <a:lnSpc>
                <a:spcPct val="100000"/>
              </a:lnSpc>
              <a:spcBef>
                <a:spcPts val="0"/>
              </a:spcBef>
              <a:spcAft>
                <a:spcPts val="600"/>
              </a:spcAft>
              <a:buNone/>
            </a:pPr>
            <a:endParaRPr kumimoji="1" lang="en-US" altLang="ja-JP" sz="1600" b="1" u="sng">
              <a:highlight>
                <a:srgbClr val="FFFF00"/>
              </a:highlight>
              <a:latin typeface="Meiryo UI"/>
              <a:ea typeface="Meiryo UI"/>
            </a:endParaRPr>
          </a:p>
          <a:p>
            <a:pPr marL="278130" indent="-278130">
              <a:lnSpc>
                <a:spcPct val="100000"/>
              </a:lnSpc>
              <a:spcBef>
                <a:spcPts val="0"/>
              </a:spcBef>
              <a:spcAft>
                <a:spcPts val="600"/>
              </a:spcAft>
              <a:buFont typeface="Arial" panose="020B0604020202020204" pitchFamily="34" charset="0"/>
              <a:buChar char="•"/>
            </a:pPr>
            <a:r>
              <a:rPr kumimoji="1" lang="en-US" altLang="ja-JP" sz="1600" b="1" u="sng">
                <a:latin typeface="Meiryo UI"/>
                <a:ea typeface="Meiryo UI"/>
              </a:rPr>
              <a:t>2025/7/7</a:t>
            </a:r>
            <a:r>
              <a:rPr kumimoji="1" lang="ja-JP" altLang="en-US" sz="1600" b="1" u="sng">
                <a:latin typeface="Meiryo UI"/>
                <a:ea typeface="Meiryo UI"/>
              </a:rPr>
              <a:t>更新</a:t>
            </a:r>
            <a:endParaRPr kumimoji="1" lang="en-US" altLang="ja-JP" sz="1600" b="1" u="sng">
              <a:latin typeface="Meiryo UI"/>
              <a:ea typeface="Meiryo UI"/>
            </a:endParaRPr>
          </a:p>
          <a:p>
            <a:pPr marL="509681" lvl="1" indent="-278606" defTabSz="490538">
              <a:lnSpc>
                <a:spcPct val="100000"/>
              </a:lnSpc>
              <a:spcAft>
                <a:spcPts val="0"/>
              </a:spcAft>
            </a:pPr>
            <a:r>
              <a:rPr kumimoji="1" lang="en-US" altLang="ja-JP" sz="1600"/>
              <a:t>4</a:t>
            </a:r>
            <a:r>
              <a:rPr kumimoji="1" lang="ja-JP" altLang="en-US" sz="1600"/>
              <a:t>次公募用に全体更新</a:t>
            </a:r>
            <a:endParaRPr kumimoji="1" lang="en-US" altLang="ja-JP" sz="1600"/>
          </a:p>
          <a:p>
            <a:pPr marL="509681" lvl="1" indent="-278606" defTabSz="490538">
              <a:lnSpc>
                <a:spcPct val="100000"/>
              </a:lnSpc>
              <a:spcAft>
                <a:spcPts val="0"/>
              </a:spcAft>
            </a:pPr>
            <a:endParaRPr kumimoji="1" lang="en-US" altLang="ja-JP" sz="1600"/>
          </a:p>
          <a:p>
            <a:pPr marL="278130" indent="-278130">
              <a:lnSpc>
                <a:spcPct val="100000"/>
              </a:lnSpc>
              <a:spcBef>
                <a:spcPts val="0"/>
              </a:spcBef>
              <a:spcAft>
                <a:spcPts val="600"/>
              </a:spcAft>
              <a:buFont typeface="Arial" panose="020B0604020202020204" pitchFamily="34" charset="0"/>
              <a:buChar char="•"/>
            </a:pPr>
            <a:r>
              <a:rPr kumimoji="1" lang="en-US" altLang="ja-JP" sz="1600" b="1" u="sng">
                <a:latin typeface="Meiryo UI"/>
                <a:ea typeface="Meiryo UI"/>
              </a:rPr>
              <a:t>2025/7/25</a:t>
            </a:r>
            <a:r>
              <a:rPr kumimoji="1" lang="ja-JP" altLang="en-US" sz="1600" b="1" u="sng">
                <a:latin typeface="Meiryo UI"/>
                <a:ea typeface="Meiryo UI"/>
              </a:rPr>
              <a:t>更新</a:t>
            </a:r>
            <a:endParaRPr kumimoji="1" lang="en-US" altLang="ja-JP" sz="1600" b="1" u="sng">
              <a:latin typeface="Meiryo UI"/>
              <a:ea typeface="Meiryo UI"/>
            </a:endParaRPr>
          </a:p>
          <a:p>
            <a:pPr marL="509681" lvl="1" indent="-278606" defTabSz="490538">
              <a:lnSpc>
                <a:spcPct val="100000"/>
              </a:lnSpc>
              <a:spcAft>
                <a:spcPts val="0"/>
              </a:spcAft>
            </a:pPr>
            <a:r>
              <a:rPr kumimoji="1" lang="en-US" altLang="ja-JP" sz="1600"/>
              <a:t>P19</a:t>
            </a:r>
            <a:r>
              <a:rPr kumimoji="1" lang="ja-JP" altLang="en-US" sz="1600"/>
              <a:t>にスライドを追加</a:t>
            </a:r>
            <a:endParaRPr kumimoji="1" lang="en-US" altLang="ja-JP" sz="1600"/>
          </a:p>
          <a:p>
            <a:pPr lvl="1" indent="0" defTabSz="490538">
              <a:lnSpc>
                <a:spcPct val="100000"/>
              </a:lnSpc>
              <a:spcAft>
                <a:spcPts val="0"/>
              </a:spcAft>
              <a:buNone/>
            </a:pPr>
            <a:endParaRPr kumimoji="1" lang="en-US" altLang="ja-JP" sz="1600"/>
          </a:p>
          <a:p>
            <a:pPr marL="509681" lvl="1" indent="-278606" defTabSz="490538">
              <a:lnSpc>
                <a:spcPct val="100000"/>
              </a:lnSpc>
              <a:spcAft>
                <a:spcPts val="0"/>
              </a:spcAft>
            </a:pPr>
            <a:endParaRPr kumimoji="1" lang="en-US" altLang="ja-JP" sz="1600"/>
          </a:p>
        </p:txBody>
      </p:sp>
      <p:sp>
        <p:nvSpPr>
          <p:cNvPr id="2" name="正方形/長方形 1">
            <a:extLst>
              <a:ext uri="{FF2B5EF4-FFF2-40B4-BE49-F238E27FC236}">
                <a16:creationId xmlns:a16="http://schemas.microsoft.com/office/drawing/2014/main" id="{21937D38-8BCF-E4F0-723D-F01ACF27887D}"/>
              </a:ext>
            </a:extLst>
          </p:cNvPr>
          <p:cNvSpPr/>
          <p:nvPr/>
        </p:nvSpPr>
        <p:spPr>
          <a:xfrm>
            <a:off x="300445" y="661132"/>
            <a:ext cx="9348651" cy="399470"/>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ja-JP" altLang="en-US" sz="1600">
                <a:solidFill>
                  <a:schemeClr val="tx1"/>
                </a:solidFill>
                <a:latin typeface="Meiryo UI" panose="020B0604030504040204" pitchFamily="50" charset="-128"/>
                <a:ea typeface="Meiryo UI" panose="020B0604030504040204" pitchFamily="50" charset="-128"/>
              </a:rPr>
              <a:t>次の項目に更新があるためご確認お願いいたします</a:t>
            </a:r>
            <a:endParaRPr kumimoji="1" lang="en-US" altLang="ja-JP" sz="16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7910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BF1BF-2EB9-0296-78EC-800CA707B04A}"/>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EDF2AA72-121A-AD67-758A-84D360AD3D2F}"/>
              </a:ext>
            </a:extLst>
          </p:cNvPr>
          <p:cNvSpPr>
            <a:spLocks noGrp="1"/>
          </p:cNvSpPr>
          <p:nvPr>
            <p:ph type="title"/>
          </p:nvPr>
        </p:nvSpPr>
        <p:spPr>
          <a:xfrm>
            <a:off x="511875" y="239100"/>
            <a:ext cx="8883347" cy="166199"/>
          </a:xfrm>
        </p:spPr>
        <p:txBody>
          <a:bodyPr vert="horz"/>
          <a:lstStyle/>
          <a:p>
            <a:r>
              <a:rPr lang="en-US" altLang="ja-JP" sz="1200"/>
              <a:t>4.</a:t>
            </a:r>
            <a:r>
              <a:rPr lang="ja-JP" altLang="en-US" sz="1200"/>
              <a:t>事業戦略</a:t>
            </a:r>
            <a:endParaRPr lang="ja-JP" altLang="en-US"/>
          </a:p>
        </p:txBody>
      </p:sp>
      <p:sp>
        <p:nvSpPr>
          <p:cNvPr id="24" name="テキスト プレースホルダー 23">
            <a:extLst>
              <a:ext uri="{FF2B5EF4-FFF2-40B4-BE49-F238E27FC236}">
                <a16:creationId xmlns:a16="http://schemas.microsoft.com/office/drawing/2014/main" id="{081B5BD1-4A8F-3B20-0DD4-F7C9845C388E}"/>
              </a:ext>
            </a:extLst>
          </p:cNvPr>
          <p:cNvSpPr>
            <a:spLocks noGrp="1"/>
          </p:cNvSpPr>
          <p:nvPr>
            <p:ph type="body" sz="quarter" idx="15"/>
          </p:nvPr>
        </p:nvSpPr>
        <p:spPr/>
        <p:txBody>
          <a:bodyPr/>
          <a:lstStyle/>
          <a:p>
            <a:endParaRPr lang="ja-JP" altLang="en-US"/>
          </a:p>
        </p:txBody>
      </p:sp>
      <p:sp>
        <p:nvSpPr>
          <p:cNvPr id="16" name="フリーフォーム: 図形 15">
            <a:extLst>
              <a:ext uri="{FF2B5EF4-FFF2-40B4-BE49-F238E27FC236}">
                <a16:creationId xmlns:a16="http://schemas.microsoft.com/office/drawing/2014/main" id="{5A714035-6287-6AE5-E291-FA3735655BE6}"/>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7" name="フリーフォーム: 図形 16">
            <a:extLst>
              <a:ext uri="{FF2B5EF4-FFF2-40B4-BE49-F238E27FC236}">
                <a16:creationId xmlns:a16="http://schemas.microsoft.com/office/drawing/2014/main" id="{D55306DE-5B25-945E-D4B7-06610B0A2F9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8" name="フリーフォーム: 図形 17">
            <a:extLst>
              <a:ext uri="{FF2B5EF4-FFF2-40B4-BE49-F238E27FC236}">
                <a16:creationId xmlns:a16="http://schemas.microsoft.com/office/drawing/2014/main" id="{402DD3B2-6C6B-79DA-2F2E-135E68EC891B}"/>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9" name="フリーフォーム: 図形 18">
            <a:extLst>
              <a:ext uri="{FF2B5EF4-FFF2-40B4-BE49-F238E27FC236}">
                <a16:creationId xmlns:a16="http://schemas.microsoft.com/office/drawing/2014/main" id="{FA02BDBA-3FE0-175C-38A4-4DAAEB07574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40" name="Rectangle 68">
            <a:extLst>
              <a:ext uri="{FF2B5EF4-FFF2-40B4-BE49-F238E27FC236}">
                <a16:creationId xmlns:a16="http://schemas.microsoft.com/office/drawing/2014/main" id="{498BD8C1-09DC-EAC1-6B93-7459D048E2A6}"/>
              </a:ext>
            </a:extLst>
          </p:cNvPr>
          <p:cNvSpPr/>
          <p:nvPr/>
        </p:nvSpPr>
        <p:spPr>
          <a:xfrm>
            <a:off x="613024" y="32673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endParaRPr>
          </a:p>
        </p:txBody>
      </p:sp>
      <p:cxnSp>
        <p:nvCxnSpPr>
          <p:cNvPr id="55" name="Straight Connector 138">
            <a:extLst>
              <a:ext uri="{FF2B5EF4-FFF2-40B4-BE49-F238E27FC236}">
                <a16:creationId xmlns:a16="http://schemas.microsoft.com/office/drawing/2014/main" id="{1267B265-65A5-7436-5A59-77AF5F7B71C8}"/>
              </a:ext>
            </a:extLst>
          </p:cNvPr>
          <p:cNvCxnSpPr/>
          <p:nvPr/>
        </p:nvCxnSpPr>
        <p:spPr>
          <a:xfrm>
            <a:off x="590136" y="5546861"/>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TextBox 140" descr="ｔ">
            <a:extLst>
              <a:ext uri="{FF2B5EF4-FFF2-40B4-BE49-F238E27FC236}">
                <a16:creationId xmlns:a16="http://schemas.microsoft.com/office/drawing/2014/main" id="{C1A5DD69-1DD1-722E-9886-0BE4B517E3E1}"/>
              </a:ext>
            </a:extLst>
          </p:cNvPr>
          <p:cNvSpPr txBox="1"/>
          <p:nvPr/>
        </p:nvSpPr>
        <p:spPr>
          <a:xfrm>
            <a:off x="258616" y="3890512"/>
            <a:ext cx="343542" cy="80239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市場成長率（％）</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7" name="TextBox 141">
            <a:extLst>
              <a:ext uri="{FF2B5EF4-FFF2-40B4-BE49-F238E27FC236}">
                <a16:creationId xmlns:a16="http://schemas.microsoft.com/office/drawing/2014/main" id="{C4B7E086-7823-AEDE-3EE9-AE0727F491A9}"/>
              </a:ext>
            </a:extLst>
          </p:cNvPr>
          <p:cNvSpPr txBox="1"/>
          <p:nvPr/>
        </p:nvSpPr>
        <p:spPr>
          <a:xfrm>
            <a:off x="1342881" y="5564612"/>
            <a:ext cx="2041234"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市場シェア率（％）</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2" name="TextBox 160">
            <a:extLst>
              <a:ext uri="{FF2B5EF4-FFF2-40B4-BE49-F238E27FC236}">
                <a16:creationId xmlns:a16="http://schemas.microsoft.com/office/drawing/2014/main" id="{CDD2A875-C59D-82B7-534D-D2F3FA9B922C}"/>
              </a:ext>
            </a:extLst>
          </p:cNvPr>
          <p:cNvSpPr txBox="1"/>
          <p:nvPr/>
        </p:nvSpPr>
        <p:spPr>
          <a:xfrm>
            <a:off x="3200582" y="3598856"/>
            <a:ext cx="674410" cy="649578"/>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1"/>
                </a:solidFill>
                <a:latin typeface="Meiryo UI" panose="020B0604030504040204" pitchFamily="50" charset="-128"/>
                <a:ea typeface="Meiryo UI" panose="020B0604030504040204" pitchFamily="50" charset="-128"/>
              </a:rPr>
              <a:t>C</a:t>
            </a:r>
            <a:r>
              <a:rPr kumimoji="1" lang="ja-JP" altLang="en-US" sz="900">
                <a:solidFill>
                  <a:schemeClr val="tx1"/>
                </a:solidFill>
                <a:latin typeface="Meiryo UI" panose="020B0604030504040204" pitchFamily="50" charset="-128"/>
                <a:ea typeface="Meiryo UI" panose="020B0604030504040204" pitchFamily="50" charset="-128"/>
              </a:rPr>
              <a:t>事業</a:t>
            </a:r>
          </a:p>
          <a:p>
            <a:pPr algn="ctr"/>
            <a:r>
              <a:rPr kumimoji="1" lang="en-US" altLang="ja-JP" sz="900">
                <a:solidFill>
                  <a:schemeClr val="tx1"/>
                </a:solidFill>
                <a:latin typeface="Meiryo UI" panose="020B0604030504040204" pitchFamily="50" charset="-128"/>
                <a:ea typeface="Meiryo UI" panose="020B0604030504040204" pitchFamily="50" charset="-128"/>
              </a:rPr>
              <a:t>X</a:t>
            </a: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a:t>
            </a:r>
            <a:br>
              <a:rPr kumimoji="1" lang="en-US" altLang="ja-JP" sz="900">
                <a:solidFill>
                  <a:schemeClr val="tx1"/>
                </a:solidFill>
                <a:latin typeface="Meiryo UI" panose="020B0604030504040204" pitchFamily="50" charset="-128"/>
                <a:ea typeface="Meiryo UI" panose="020B0604030504040204" pitchFamily="50" charset="-128"/>
              </a:rPr>
            </a:br>
            <a:r>
              <a:rPr kumimoji="1" lang="en-US" altLang="ja-JP" sz="900">
                <a:solidFill>
                  <a:schemeClr val="tx1"/>
                </a:solidFill>
                <a:latin typeface="Meiryo UI" panose="020B0604030504040204" pitchFamily="50" charset="-128"/>
                <a:ea typeface="Meiryo UI" panose="020B0604030504040204" pitchFamily="50" charset="-128"/>
              </a:rPr>
              <a:t>X%</a:t>
            </a:r>
          </a:p>
        </p:txBody>
      </p:sp>
      <p:cxnSp>
        <p:nvCxnSpPr>
          <p:cNvPr id="63" name="Straight Connector 57">
            <a:extLst>
              <a:ext uri="{FF2B5EF4-FFF2-40B4-BE49-F238E27FC236}">
                <a16:creationId xmlns:a16="http://schemas.microsoft.com/office/drawing/2014/main" id="{DC67D3D3-D788-C0BA-7058-679825AEA00B}"/>
              </a:ext>
            </a:extLst>
          </p:cNvPr>
          <p:cNvCxnSpPr>
            <a:cxnSpLocks/>
          </p:cNvCxnSpPr>
          <p:nvPr/>
        </p:nvCxnSpPr>
        <p:spPr>
          <a:xfrm flipV="1">
            <a:off x="590136" y="3027344"/>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Connector 59">
            <a:extLst>
              <a:ext uri="{FF2B5EF4-FFF2-40B4-BE49-F238E27FC236}">
                <a16:creationId xmlns:a16="http://schemas.microsoft.com/office/drawing/2014/main" id="{EE8F441C-D084-DE23-1077-719A10619B7F}"/>
              </a:ext>
            </a:extLst>
          </p:cNvPr>
          <p:cNvCxnSpPr>
            <a:cxnSpLocks/>
          </p:cNvCxnSpPr>
          <p:nvPr/>
        </p:nvCxnSpPr>
        <p:spPr>
          <a:xfrm flipV="1">
            <a:off x="2249766" y="3062602"/>
            <a:ext cx="0" cy="2484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0">
            <a:extLst>
              <a:ext uri="{FF2B5EF4-FFF2-40B4-BE49-F238E27FC236}">
                <a16:creationId xmlns:a16="http://schemas.microsoft.com/office/drawing/2014/main" id="{BC1D0905-D1B5-44BF-1B8A-A2349A3E5997}"/>
              </a:ext>
            </a:extLst>
          </p:cNvPr>
          <p:cNvCxnSpPr/>
          <p:nvPr/>
        </p:nvCxnSpPr>
        <p:spPr>
          <a:xfrm>
            <a:off x="613024" y="4357939"/>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TextBox 157">
            <a:extLst>
              <a:ext uri="{FF2B5EF4-FFF2-40B4-BE49-F238E27FC236}">
                <a16:creationId xmlns:a16="http://schemas.microsoft.com/office/drawing/2014/main" id="{1A445AB0-1663-FF48-749F-A5936888CDFB}"/>
              </a:ext>
            </a:extLst>
          </p:cNvPr>
          <p:cNvSpPr txBox="1"/>
          <p:nvPr/>
        </p:nvSpPr>
        <p:spPr>
          <a:xfrm>
            <a:off x="2864152" y="4397653"/>
            <a:ext cx="919372" cy="873401"/>
          </a:xfrm>
          <a:prstGeom prst="ellipse">
            <a:avLst/>
          </a:prstGeom>
          <a:solidFill>
            <a:srgbClr val="DBEEF4"/>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defRPr lang="en-US"/>
            </a:defPPr>
            <a:lvl1pPr algn="ctr">
              <a:defRPr kumimoji="1" sz="900">
                <a:solidFill>
                  <a:schemeClr val="tx1"/>
                </a:solidFill>
                <a:latin typeface="Meiryo UI" panose="020B0604030504040204" pitchFamily="50" charset="-128"/>
                <a:ea typeface="Meiryo UI" panose="020B0604030504040204" pitchFamily="50" charset="-128"/>
              </a:defRPr>
            </a:lvl1pPr>
          </a:lstStyle>
          <a:p>
            <a:r>
              <a:rPr lang="en-US" altLang="ja-JP"/>
              <a:t>A</a:t>
            </a:r>
            <a:r>
              <a:rPr lang="ja-JP" altLang="en-US"/>
              <a:t>事業</a:t>
            </a:r>
            <a:br>
              <a:rPr lang="en-US" altLang="ja-JP"/>
            </a:br>
            <a:r>
              <a:rPr lang="ja-JP" altLang="en-US"/>
              <a:t>（主要事業）</a:t>
            </a:r>
            <a:endParaRPr lang="en-US" altLang="ja-JP"/>
          </a:p>
          <a:p>
            <a:r>
              <a:rPr lang="en-US" altLang="ja-JP"/>
              <a:t>X</a:t>
            </a:r>
            <a:r>
              <a:rPr lang="ja-JP" altLang="en-US"/>
              <a:t>％</a:t>
            </a:r>
            <a:r>
              <a:rPr lang="en-US" altLang="ja-JP"/>
              <a:t>/</a:t>
            </a:r>
            <a:br>
              <a:rPr lang="en-US" altLang="ja-JP"/>
            </a:br>
            <a:r>
              <a:rPr lang="en-US" altLang="ja-JP"/>
              <a:t>X%</a:t>
            </a:r>
          </a:p>
        </p:txBody>
      </p:sp>
      <p:sp>
        <p:nvSpPr>
          <p:cNvPr id="72" name="TextBox 155">
            <a:extLst>
              <a:ext uri="{FF2B5EF4-FFF2-40B4-BE49-F238E27FC236}">
                <a16:creationId xmlns:a16="http://schemas.microsoft.com/office/drawing/2014/main" id="{275EAEAC-75FA-268C-8092-74171C550EED}"/>
              </a:ext>
            </a:extLst>
          </p:cNvPr>
          <p:cNvSpPr txBox="1"/>
          <p:nvPr/>
        </p:nvSpPr>
        <p:spPr>
          <a:xfrm>
            <a:off x="1201166" y="3515193"/>
            <a:ext cx="774000" cy="774810"/>
          </a:xfrm>
          <a:prstGeom prst="ellipse">
            <a:avLst/>
          </a:prstGeom>
          <a:solidFill>
            <a:srgbClr val="002060"/>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defRPr lang="en-US"/>
            </a:defPPr>
            <a:lvl1pPr algn="ctr">
              <a:defRPr kumimoji="1" sz="900">
                <a:solidFill>
                  <a:schemeClr val="bg1"/>
                </a:solidFill>
                <a:latin typeface="Meiryo UI" panose="020B0604030504040204" pitchFamily="50" charset="-128"/>
                <a:ea typeface="Meiryo UI" panose="020B0604030504040204" pitchFamily="50" charset="-128"/>
              </a:defRPr>
            </a:lvl1pPr>
          </a:lstStyle>
          <a:p>
            <a:r>
              <a:rPr lang="en-US" altLang="ja-JP"/>
              <a:t>B</a:t>
            </a:r>
            <a:r>
              <a:rPr lang="ja-JP" altLang="en-US"/>
              <a:t>事業</a:t>
            </a:r>
            <a:br>
              <a:rPr lang="en-US" altLang="ja-JP"/>
            </a:br>
            <a:r>
              <a:rPr lang="ja-JP" altLang="en-US"/>
              <a:t>（補助事業）</a:t>
            </a:r>
          </a:p>
          <a:p>
            <a:r>
              <a:rPr lang="en-US" altLang="ja-JP"/>
              <a:t>X</a:t>
            </a:r>
            <a:r>
              <a:rPr lang="ja-JP" altLang="en-US"/>
              <a:t>％</a:t>
            </a:r>
            <a:r>
              <a:rPr lang="en-US" altLang="ja-JP"/>
              <a:t>/</a:t>
            </a:r>
            <a:br>
              <a:rPr lang="en-US" altLang="ja-JP"/>
            </a:br>
            <a:r>
              <a:rPr lang="en-US" altLang="ja-JP"/>
              <a:t>X%</a:t>
            </a:r>
          </a:p>
        </p:txBody>
      </p:sp>
      <p:graphicFrame>
        <p:nvGraphicFramePr>
          <p:cNvPr id="81" name="表 81">
            <a:extLst>
              <a:ext uri="{FF2B5EF4-FFF2-40B4-BE49-F238E27FC236}">
                <a16:creationId xmlns:a16="http://schemas.microsoft.com/office/drawing/2014/main" id="{90B50882-F89A-5C03-EC43-AF153401FE1D}"/>
              </a:ext>
            </a:extLst>
          </p:cNvPr>
          <p:cNvGraphicFramePr>
            <a:graphicFrameLocks noGrp="1"/>
          </p:cNvGraphicFramePr>
          <p:nvPr/>
        </p:nvGraphicFramePr>
        <p:xfrm>
          <a:off x="4343561" y="2341388"/>
          <a:ext cx="5199271" cy="4004640"/>
        </p:xfrm>
        <a:graphic>
          <a:graphicData uri="http://schemas.openxmlformats.org/drawingml/2006/table">
            <a:tbl>
              <a:tblPr firstRow="1">
                <a:tableStyleId>{5C22544A-7EE6-4342-B048-85BDC9FD1C3A}</a:tableStyleId>
              </a:tblPr>
              <a:tblGrid>
                <a:gridCol w="1537338">
                  <a:extLst>
                    <a:ext uri="{9D8B030D-6E8A-4147-A177-3AD203B41FA5}">
                      <a16:colId xmlns:a16="http://schemas.microsoft.com/office/drawing/2014/main" val="4010310140"/>
                    </a:ext>
                  </a:extLst>
                </a:gridCol>
                <a:gridCol w="1537338">
                  <a:extLst>
                    <a:ext uri="{9D8B030D-6E8A-4147-A177-3AD203B41FA5}">
                      <a16:colId xmlns:a16="http://schemas.microsoft.com/office/drawing/2014/main" val="2862914630"/>
                    </a:ext>
                  </a:extLst>
                </a:gridCol>
                <a:gridCol w="216935">
                  <a:extLst>
                    <a:ext uri="{9D8B030D-6E8A-4147-A177-3AD203B41FA5}">
                      <a16:colId xmlns:a16="http://schemas.microsoft.com/office/drawing/2014/main" val="1836368729"/>
                    </a:ext>
                  </a:extLst>
                </a:gridCol>
                <a:gridCol w="953830">
                  <a:extLst>
                    <a:ext uri="{9D8B030D-6E8A-4147-A177-3AD203B41FA5}">
                      <a16:colId xmlns:a16="http://schemas.microsoft.com/office/drawing/2014/main" val="191541354"/>
                    </a:ext>
                  </a:extLst>
                </a:gridCol>
                <a:gridCol w="953830">
                  <a:extLst>
                    <a:ext uri="{9D8B030D-6E8A-4147-A177-3AD203B41FA5}">
                      <a16:colId xmlns:a16="http://schemas.microsoft.com/office/drawing/2014/main" val="294060451"/>
                    </a:ext>
                  </a:extLst>
                </a:gridCol>
              </a:tblGrid>
              <a:tr h="252000">
                <a:tc rowSpan="2">
                  <a:txBody>
                    <a:bodyPr/>
                    <a:lstStyle/>
                    <a:p>
                      <a:pPr marL="0" algn="ctr" defTabSz="742950" rtl="0" eaLnBrk="1" latinLnBrk="0" hangingPunct="1"/>
                      <a:r>
                        <a:rPr kumimoji="1" lang="ja-JP" altLang="en-US" sz="1200" b="1" kern="1200">
                          <a:solidFill>
                            <a:schemeClr val="lt1"/>
                          </a:solidFill>
                          <a:latin typeface="Meiryo UI" panose="020B0604030504040204" pitchFamily="50" charset="-128"/>
                          <a:ea typeface="Meiryo UI" panose="020B0604030504040204" pitchFamily="50" charset="-128"/>
                          <a:cs typeface="+mn-cs"/>
                        </a:rPr>
                        <a:t>事業名</a:t>
                      </a:r>
                      <a:r>
                        <a:rPr kumimoji="1" lang="en-US" altLang="ja-JP" sz="1200" b="1" kern="1200">
                          <a:solidFill>
                            <a:schemeClr val="lt1"/>
                          </a:solidFill>
                          <a:latin typeface="Meiryo UI" panose="020B0604030504040204" pitchFamily="50" charset="-128"/>
                          <a:ea typeface="Meiryo UI" panose="020B0604030504040204" pitchFamily="50" charset="-128"/>
                          <a:cs typeface="+mn-cs"/>
                        </a:rPr>
                        <a:t>/</a:t>
                      </a:r>
                      <a:br>
                        <a:rPr kumimoji="1" lang="en-US" altLang="ja-JP" sz="1200" b="1" kern="1200">
                          <a:solidFill>
                            <a:schemeClr val="lt1"/>
                          </a:solidFill>
                          <a:latin typeface="Meiryo UI" panose="020B0604030504040204" pitchFamily="50" charset="-128"/>
                          <a:ea typeface="Meiryo UI" panose="020B0604030504040204" pitchFamily="50" charset="-128"/>
                          <a:cs typeface="+mn-cs"/>
                        </a:rPr>
                      </a:br>
                      <a:r>
                        <a:rPr kumimoji="1" lang="ja-JP" altLang="en-US" sz="1200" b="1" kern="1200">
                          <a:solidFill>
                            <a:schemeClr val="lt1"/>
                          </a:solidFill>
                          <a:latin typeface="Meiryo UI" panose="020B0604030504040204" pitchFamily="50" charset="-128"/>
                          <a:ea typeface="Meiryo UI" panose="020B0604030504040204" pitchFamily="50" charset="-128"/>
                          <a:cs typeface="+mn-cs"/>
                        </a:rPr>
                        <a:t>事業概要</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50000"/>
                      </a:schemeClr>
                    </a:solidFill>
                  </a:tcPr>
                </a:tc>
                <a:tc rowSpan="2">
                  <a:txBody>
                    <a:bodyPr/>
                    <a:lstStyle/>
                    <a:p>
                      <a:pPr marL="0" algn="ctr" defTabSz="742950" rtl="0" eaLnBrk="1" latinLnBrk="0" hangingPunct="1"/>
                      <a:r>
                        <a:rPr kumimoji="1" lang="ja-JP" altLang="en-US" sz="1200" b="1" kern="1200">
                          <a:solidFill>
                            <a:schemeClr val="lt1"/>
                          </a:solidFill>
                          <a:latin typeface="Meiryo UI" panose="020B0604030504040204" pitchFamily="50" charset="-128"/>
                          <a:ea typeface="Meiryo UI" panose="020B0604030504040204" pitchFamily="50" charset="-128"/>
                          <a:cs typeface="+mn-cs"/>
                        </a:rPr>
                        <a:t>事業戦略</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50000"/>
                      </a:schemeClr>
                    </a:solidFill>
                  </a:tcPr>
                </a:tc>
                <a:tc gridSpan="3">
                  <a:txBody>
                    <a:bodyPr/>
                    <a:lstStyle/>
                    <a:p>
                      <a:pPr marL="0" algn="ctr" defTabSz="742950" rtl="0" eaLnBrk="1" latinLnBrk="0" hangingPunct="1"/>
                      <a:r>
                        <a:rPr kumimoji="1" lang="ja-JP" altLang="en-US" sz="1200" b="1" kern="1200">
                          <a:solidFill>
                            <a:schemeClr val="lt1"/>
                          </a:solidFill>
                          <a:latin typeface="Meiryo UI" panose="020B0604030504040204" pitchFamily="50" charset="-128"/>
                          <a:ea typeface="Meiryo UI" panose="020B0604030504040204" pitchFamily="50" charset="-128"/>
                          <a:cs typeface="+mn-cs"/>
                        </a:rPr>
                        <a:t>定量目標</a:t>
                      </a:r>
                      <a:endParaRPr kumimoji="1" lang="en-US" altLang="ja-JP" sz="1200" b="1" kern="1200">
                        <a:solidFill>
                          <a:schemeClr val="lt1"/>
                        </a:solidFill>
                        <a:latin typeface="Meiryo UI" panose="020B0604030504040204" pitchFamily="50" charset="-128"/>
                        <a:ea typeface="Meiryo UI" panose="020B0604030504040204" pitchFamily="50" charset="-128"/>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kumimoji="1" lang="en-US" altLang="ja-JP" sz="1200">
                        <a:latin typeface="Meiryo UI" panose="020B0604030504040204" pitchFamily="50" charset="-128"/>
                        <a:ea typeface="Meiryo UI" panose="020B0604030504040204" pitchFamily="50" charset="-128"/>
                      </a:endParaRPr>
                    </a:p>
                  </a:txBody>
                  <a:tcPr>
                    <a:lnL w="12700" cap="flat" cmpd="sng" algn="ctr">
                      <a:solidFill>
                        <a:schemeClr val="bg1"/>
                      </a:solidFill>
                      <a:prstDash val="solid"/>
                      <a:round/>
                      <a:headEnd type="none" w="med" len="med"/>
                      <a:tailEnd type="none" w="med" len="med"/>
                    </a:lnL>
                    <a:solidFill>
                      <a:srgbClr val="002060"/>
                    </a:solidFill>
                  </a:tcPr>
                </a:tc>
                <a:extLst>
                  <a:ext uri="{0D108BD9-81ED-4DB2-BD59-A6C34878D82A}">
                    <a16:rowId xmlns:a16="http://schemas.microsoft.com/office/drawing/2014/main" val="210137822"/>
                  </a:ext>
                </a:extLst>
              </a:tr>
              <a:tr h="252000">
                <a:tc vMerge="1">
                  <a:txBody>
                    <a:bodyPr/>
                    <a:lstStyle/>
                    <a:p>
                      <a:endParaRPr kumimoji="1" lang="ja-JP" altLang="en-US"/>
                    </a:p>
                  </a:txBody>
                  <a:tcPr/>
                </a:tc>
                <a:tc vMerge="1">
                  <a:txBody>
                    <a:bodyPr/>
                    <a:lstStyle/>
                    <a:p>
                      <a:endParaRPr kumimoji="1" lang="ja-JP" altLang="en-US"/>
                    </a:p>
                  </a:txBody>
                  <a:tcPr/>
                </a:tc>
                <a:tc>
                  <a:txBody>
                    <a:bodyPr/>
                    <a:lstStyle/>
                    <a:p>
                      <a:pPr marL="0" algn="ctr" defTabSz="742950" rtl="0" eaLnBrk="1" latinLnBrk="0" hangingPunct="1"/>
                      <a:endParaRPr kumimoji="1" lang="en-US" altLang="ja-JP" sz="1200" b="1" kern="1200">
                        <a:solidFill>
                          <a:schemeClr val="lt1"/>
                        </a:solidFill>
                        <a:latin typeface="Meiryo UI" panose="020B0604030504040204" pitchFamily="50" charset="-128"/>
                        <a:ea typeface="Meiryo UI" panose="020B0604030504040204" pitchFamily="50" charset="-128"/>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algn="ctr" defTabSz="742950" rtl="0" eaLnBrk="1" latinLnBrk="0" hangingPunct="1"/>
                      <a:r>
                        <a:rPr kumimoji="1" lang="ja-JP" altLang="en-US" sz="1000" b="1" kern="1200">
                          <a:solidFill>
                            <a:schemeClr val="lt1"/>
                          </a:solidFill>
                          <a:latin typeface="Meiryo UI" panose="020B0604030504040204" pitchFamily="50" charset="-128"/>
                          <a:ea typeface="Meiryo UI" panose="020B0604030504040204" pitchFamily="50" charset="-128"/>
                          <a:cs typeface="+mn-cs"/>
                        </a:rPr>
                        <a:t>最新決算期</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algn="ctr" defTabSz="742950" rtl="0" eaLnBrk="1" latinLnBrk="0" hangingPunct="1"/>
                      <a:r>
                        <a:rPr kumimoji="1" lang="en-US" altLang="ja-JP" sz="1000" b="1" kern="1200">
                          <a:solidFill>
                            <a:schemeClr val="lt1"/>
                          </a:solidFill>
                          <a:latin typeface="Meiryo UI" panose="020B0604030504040204" pitchFamily="50" charset="-128"/>
                          <a:ea typeface="Meiryo UI" panose="020B0604030504040204" pitchFamily="50" charset="-128"/>
                          <a:cs typeface="+mn-cs"/>
                        </a:rPr>
                        <a:t>XX</a:t>
                      </a:r>
                      <a:r>
                        <a:rPr kumimoji="1" lang="ja-JP" altLang="en-US" sz="1000" b="1" kern="1200">
                          <a:solidFill>
                            <a:schemeClr val="lt1"/>
                          </a:solidFill>
                          <a:latin typeface="Meiryo UI" panose="020B0604030504040204" pitchFamily="50" charset="-128"/>
                          <a:ea typeface="Meiryo UI" panose="020B0604030504040204" pitchFamily="50" charset="-128"/>
                          <a:cs typeface="+mn-cs"/>
                        </a:rPr>
                        <a:t>年</a:t>
                      </a:r>
                      <a:endParaRPr kumimoji="1" lang="en-US" altLang="ja-JP" sz="1000" b="1" kern="1200">
                        <a:solidFill>
                          <a:schemeClr val="lt1"/>
                        </a:solidFill>
                        <a:latin typeface="Meiryo UI" panose="020B0604030504040204" pitchFamily="50" charset="-128"/>
                        <a:ea typeface="Meiryo UI" panose="020B0604030504040204" pitchFamily="50" charset="-128"/>
                        <a:cs typeface="+mn-cs"/>
                      </a:endParaRP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3908620252"/>
                  </a:ext>
                </a:extLst>
              </a:tr>
              <a:tr h="432000">
                <a:tc rowSpan="2">
                  <a:txBody>
                    <a:bodyPr/>
                    <a:lstStyle/>
                    <a:p>
                      <a:r>
                        <a:rPr kumimoji="1" lang="en-US" altLang="ja-JP" sz="1000">
                          <a:latin typeface="Meiryo UI" panose="020B0604030504040204" pitchFamily="50" charset="-128"/>
                          <a:ea typeface="Meiryo UI" panose="020B0604030504040204" pitchFamily="50" charset="-128"/>
                        </a:rPr>
                        <a:t>XXX</a:t>
                      </a:r>
                    </a:p>
                    <a:p>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主要事業</a:t>
                      </a:r>
                      <a:r>
                        <a:rPr kumimoji="1" lang="en-US" altLang="ja-JP" sz="900">
                          <a:latin typeface="Meiryo UI" panose="020B0604030504040204" pitchFamily="50" charset="-128"/>
                          <a:ea typeface="Meiryo UI" panose="020B0604030504040204" pitchFamily="50" charset="-128"/>
                        </a:rPr>
                        <a:t>)</a:t>
                      </a:r>
                    </a:p>
                    <a:p>
                      <a:pPr marL="171450" marR="0" lvl="0" indent="-171450" algn="l" defTabSz="74295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en-US" altLang="ja-JP" sz="1000" kern="1200">
                          <a:solidFill>
                            <a:schemeClr val="dk1"/>
                          </a:solidFill>
                          <a:latin typeface="Meiryo UI" panose="020B0604030504040204" pitchFamily="50" charset="-128"/>
                          <a:ea typeface="Meiryo UI" panose="020B0604030504040204" pitchFamily="50" charset="-128"/>
                          <a:cs typeface="+mn-cs"/>
                        </a:rPr>
                        <a:t>XXX</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rowSpan="2">
                  <a:txBody>
                    <a:bodyPr/>
                    <a:lstStyle/>
                    <a:p>
                      <a:pPr marL="171450" indent="-171450">
                        <a:buFont typeface="EYInterstate" panose="02000503020000020004" pitchFamily="2" charset="0"/>
                        <a:buChar char="•"/>
                      </a:pPr>
                      <a:r>
                        <a:rPr kumimoji="1" lang="en-US" altLang="ja-JP" sz="1000">
                          <a:latin typeface="Meiryo UI" panose="020B0604030504040204" pitchFamily="50" charset="-128"/>
                          <a:ea typeface="Meiryo UI" panose="020B0604030504040204" pitchFamily="50" charset="-128"/>
                        </a:rPr>
                        <a:t>XXX</a:t>
                      </a: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売上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16412253"/>
                  </a:ext>
                </a:extLst>
              </a:tr>
              <a:tr h="432000">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利益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76558656"/>
                  </a:ext>
                </a:extLst>
              </a:tr>
              <a:tr h="432000">
                <a:tc rowSpan="2">
                  <a:txBody>
                    <a:bodyPr/>
                    <a:lstStyle/>
                    <a:p>
                      <a:r>
                        <a:rPr kumimoji="1" lang="en-US" altLang="ja-JP" sz="1000">
                          <a:latin typeface="Meiryo UI" panose="020B0604030504040204" pitchFamily="50" charset="-128"/>
                          <a:ea typeface="Meiryo UI" panose="020B0604030504040204" pitchFamily="50" charset="-128"/>
                        </a:rPr>
                        <a:t>XXX</a:t>
                      </a:r>
                    </a:p>
                    <a:p>
                      <a:pPr marL="171450" marR="0" lvl="0" indent="-171450" algn="l" defTabSz="74295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en-US" altLang="ja-JP" sz="1000" kern="1200">
                          <a:solidFill>
                            <a:schemeClr val="dk1"/>
                          </a:solidFill>
                          <a:latin typeface="Meiryo UI" panose="020B0604030504040204" pitchFamily="50" charset="-128"/>
                          <a:ea typeface="Meiryo UI" panose="020B0604030504040204" pitchFamily="50" charset="-128"/>
                          <a:cs typeface="+mn-cs"/>
                        </a:rPr>
                        <a:t>XXX</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rowSpan="2">
                  <a:txBody>
                    <a:bodyPr/>
                    <a:lstStyle/>
                    <a:p>
                      <a:pPr marL="171450" indent="-171450">
                        <a:buFont typeface="EYInterstate" panose="02000503020000020004" pitchFamily="2" charset="0"/>
                        <a:buChar char="•"/>
                      </a:pPr>
                      <a:r>
                        <a:rPr kumimoji="1" lang="en-US" altLang="ja-JP" sz="1000">
                          <a:latin typeface="Meiryo UI" panose="020B0604030504040204" pitchFamily="50" charset="-128"/>
                          <a:ea typeface="Meiryo UI" panose="020B0604030504040204" pitchFamily="50" charset="-128"/>
                        </a:rPr>
                        <a:t>XXX</a:t>
                      </a: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売上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521614"/>
                  </a:ext>
                </a:extLst>
              </a:tr>
              <a:tr h="432000">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利益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982165931"/>
                  </a:ext>
                </a:extLst>
              </a:tr>
              <a:tr h="432000">
                <a:tc rowSpan="2">
                  <a:txBody>
                    <a:bodyPr/>
                    <a:lstStyle/>
                    <a:p>
                      <a:r>
                        <a:rPr kumimoji="1" lang="en-US" altLang="ja-JP" sz="1000">
                          <a:latin typeface="Meiryo UI" panose="020B0604030504040204" pitchFamily="50" charset="-128"/>
                          <a:ea typeface="Meiryo UI" panose="020B0604030504040204" pitchFamily="50" charset="-128"/>
                        </a:rPr>
                        <a:t>XXX</a:t>
                      </a:r>
                    </a:p>
                    <a:p>
                      <a:r>
                        <a:rPr kumimoji="1" lang="en-US" altLang="ja-JP" sz="900">
                          <a:solidFill>
                            <a:srgbClr val="FF0000"/>
                          </a:solidFill>
                          <a:latin typeface="Meiryo UI" panose="020B0604030504040204" pitchFamily="50" charset="-128"/>
                          <a:ea typeface="Meiryo UI" panose="020B0604030504040204" pitchFamily="50" charset="-128"/>
                        </a:rPr>
                        <a:t>(</a:t>
                      </a:r>
                      <a:r>
                        <a:rPr kumimoji="1" lang="ja-JP" altLang="en-US" sz="900">
                          <a:solidFill>
                            <a:srgbClr val="FF0000"/>
                          </a:solidFill>
                          <a:latin typeface="Meiryo UI" panose="020B0604030504040204" pitchFamily="50" charset="-128"/>
                          <a:ea typeface="Meiryo UI" panose="020B0604030504040204" pitchFamily="50" charset="-128"/>
                        </a:rPr>
                        <a:t>補助事業</a:t>
                      </a:r>
                      <a:r>
                        <a:rPr kumimoji="1" lang="en-US" altLang="ja-JP" sz="900">
                          <a:solidFill>
                            <a:srgbClr val="FF0000"/>
                          </a:solidFill>
                          <a:latin typeface="Meiryo UI" panose="020B0604030504040204" pitchFamily="50" charset="-128"/>
                          <a:ea typeface="Meiryo UI" panose="020B0604030504040204" pitchFamily="50" charset="-128"/>
                        </a:rPr>
                        <a:t>)</a:t>
                      </a:r>
                    </a:p>
                    <a:p>
                      <a:pPr marL="171450" marR="0" lvl="0" indent="-171450" algn="l" defTabSz="74295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en-US" altLang="ja-JP" sz="1000" kern="1200">
                          <a:solidFill>
                            <a:schemeClr val="dk1"/>
                          </a:solidFill>
                          <a:latin typeface="Meiryo UI" panose="020B0604030504040204" pitchFamily="50" charset="-128"/>
                          <a:ea typeface="Meiryo UI" panose="020B0604030504040204" pitchFamily="50" charset="-128"/>
                          <a:cs typeface="+mn-cs"/>
                        </a:rPr>
                        <a:t>XXX</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rowSpan="2">
                  <a:txBody>
                    <a:bodyPr/>
                    <a:lstStyle/>
                    <a:p>
                      <a:pPr marL="171450" marR="0" lvl="0" indent="-171450" algn="l" defTabSz="74295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売上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27264471"/>
                  </a:ext>
                </a:extLst>
              </a:tr>
              <a:tr h="432000">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利益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89590759"/>
                  </a:ext>
                </a:extLst>
              </a:tr>
              <a:tr h="432000">
                <a:tc rowSpan="2">
                  <a:txBody>
                    <a:bodyPr/>
                    <a:lstStyle/>
                    <a:p>
                      <a:r>
                        <a:rPr kumimoji="1" lang="ja-JP" altLang="en-US" sz="1000" b="1">
                          <a:latin typeface="Meiryo UI" panose="020B0604030504040204" pitchFamily="50" charset="-128"/>
                          <a:ea typeface="Meiryo UI" panose="020B0604030504040204" pitchFamily="50" charset="-128"/>
                        </a:rPr>
                        <a:t>会社全体</a:t>
                      </a:r>
                      <a:endParaRPr kumimoji="1" lang="en-US" altLang="ja-JP" sz="1000" b="1">
                        <a:latin typeface="Meiryo UI" panose="020B0604030504040204" pitchFamily="50" charset="-128"/>
                        <a:ea typeface="Meiryo UI" panose="020B0604030504040204" pitchFamily="50" charset="-128"/>
                      </a:endParaRPr>
                    </a:p>
                  </a:txBody>
                  <a:tcPr anchor="ctr">
                    <a:lnL w="12700" cap="flat" cmpd="sng" algn="ctr">
                      <a:solidFill>
                        <a:schemeClr val="bg1">
                          <a:lumMod val="9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rowSpan="2">
                  <a:txBody>
                    <a:bodyPr/>
                    <a:lstStyle/>
                    <a:p>
                      <a:pPr marL="0" indent="0">
                        <a:buFont typeface="Arial" panose="020B0604020202020204" pitchFamily="34" charset="0"/>
                        <a:buNone/>
                      </a:pPr>
                      <a:endParaRPr kumimoji="1" lang="ja-JP" altLang="en-US" sz="1000" b="1">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売上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32607077"/>
                  </a:ext>
                </a:extLst>
              </a:tr>
              <a:tr h="432000">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利益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dirty="0">
                          <a:latin typeface="Meiryo UI" panose="020B0604030504040204" pitchFamily="50" charset="-128"/>
                          <a:ea typeface="Meiryo UI" panose="020B0604030504040204" pitchFamily="50" charset="-128"/>
                        </a:rPr>
                        <a:t>XX</a:t>
                      </a:r>
                      <a:r>
                        <a:rPr kumimoji="1" lang="ja-JP" altLang="en-US" sz="1000" dirty="0">
                          <a:latin typeface="Meiryo UI" panose="020B0604030504040204" pitchFamily="50" charset="-128"/>
                          <a:ea typeface="Meiryo UI" panose="020B0604030504040204" pitchFamily="50" charset="-128"/>
                        </a:rPr>
                        <a:t>百万円</a:t>
                      </a:r>
                      <a:endParaRPr kumimoji="1" lang="en-US" altLang="ja-JP" sz="1000" dirty="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dirty="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96280956"/>
                  </a:ext>
                </a:extLst>
              </a:tr>
            </a:tbl>
          </a:graphicData>
        </a:graphic>
      </p:graphicFrame>
      <p:sp>
        <p:nvSpPr>
          <p:cNvPr id="83" name="TextBox 11">
            <a:extLst>
              <a:ext uri="{FF2B5EF4-FFF2-40B4-BE49-F238E27FC236}">
                <a16:creationId xmlns:a16="http://schemas.microsoft.com/office/drawing/2014/main" id="{DD69670C-5C7C-3478-9B8C-D1C454E070A9}"/>
              </a:ext>
            </a:extLst>
          </p:cNvPr>
          <p:cNvSpPr txBox="1"/>
          <p:nvPr/>
        </p:nvSpPr>
        <p:spPr>
          <a:xfrm>
            <a:off x="4315049" y="1985287"/>
            <a:ext cx="12993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主要事業の概要</a:t>
            </a:r>
            <a:endParaRPr kumimoji="1" lang="en-US" altLang="ja-JP" sz="1200">
              <a:solidFill>
                <a:srgbClr val="575757"/>
              </a:solidFill>
              <a:latin typeface="Meiryo UI" panose="020B0604030504040204" pitchFamily="50" charset="-128"/>
              <a:ea typeface="Meiryo UI" panose="020B0604030504040204" pitchFamily="50" charset="-128"/>
            </a:endParaRPr>
          </a:p>
        </p:txBody>
      </p:sp>
      <p:cxnSp>
        <p:nvCxnSpPr>
          <p:cNvPr id="84" name="Straight Connector 10">
            <a:extLst>
              <a:ext uri="{FF2B5EF4-FFF2-40B4-BE49-F238E27FC236}">
                <a16:creationId xmlns:a16="http://schemas.microsoft.com/office/drawing/2014/main" id="{65DB6957-941B-CED1-5A39-7A99E4469F2E}"/>
              </a:ext>
            </a:extLst>
          </p:cNvPr>
          <p:cNvCxnSpPr>
            <a:cxnSpLocks/>
          </p:cNvCxnSpPr>
          <p:nvPr/>
        </p:nvCxnSpPr>
        <p:spPr>
          <a:xfrm>
            <a:off x="4354021" y="2281106"/>
            <a:ext cx="118330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1" name="グループ化 10">
            <a:extLst>
              <a:ext uri="{FF2B5EF4-FFF2-40B4-BE49-F238E27FC236}">
                <a16:creationId xmlns:a16="http://schemas.microsoft.com/office/drawing/2014/main" id="{9EE8ED33-5C53-47CD-D94B-F62BCC42B9CA}"/>
              </a:ext>
            </a:extLst>
          </p:cNvPr>
          <p:cNvGrpSpPr/>
          <p:nvPr/>
        </p:nvGrpSpPr>
        <p:grpSpPr>
          <a:xfrm>
            <a:off x="521913" y="1978202"/>
            <a:ext cx="2260130" cy="363186"/>
            <a:chOff x="521913" y="1978202"/>
            <a:chExt cx="2260130" cy="363186"/>
          </a:xfrm>
        </p:grpSpPr>
        <p:sp>
          <p:nvSpPr>
            <p:cNvPr id="86" name="TextBox 11">
              <a:extLst>
                <a:ext uri="{FF2B5EF4-FFF2-40B4-BE49-F238E27FC236}">
                  <a16:creationId xmlns:a16="http://schemas.microsoft.com/office/drawing/2014/main" id="{FECE635D-7A29-6AC1-1A2C-04257FECF09D}"/>
                </a:ext>
              </a:extLst>
            </p:cNvPr>
            <p:cNvSpPr txBox="1"/>
            <p:nvPr/>
          </p:nvSpPr>
          <p:spPr>
            <a:xfrm>
              <a:off x="521913" y="1978202"/>
              <a:ext cx="2260130" cy="3631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現在の事業ポートフォリオ（</a:t>
              </a:r>
              <a:r>
                <a:rPr kumimoji="1" lang="en-US" altLang="ja-JP" sz="1200">
                  <a:solidFill>
                    <a:srgbClr val="575757"/>
                  </a:solidFill>
                  <a:latin typeface="Meiryo UI" panose="020B0604030504040204" pitchFamily="50" charset="-128"/>
                  <a:ea typeface="Meiryo UI" panose="020B0604030504040204" pitchFamily="50" charset="-128"/>
                </a:rPr>
                <a:t>PPM</a:t>
              </a:r>
              <a:r>
                <a:rPr kumimoji="1" lang="ja-JP" altLang="en-US" sz="1200">
                  <a:solidFill>
                    <a:srgbClr val="575757"/>
                  </a:solidFill>
                  <a:latin typeface="Meiryo UI" panose="020B0604030504040204" pitchFamily="50" charset="-128"/>
                  <a:ea typeface="Meiryo UI" panose="020B0604030504040204" pitchFamily="50" charset="-128"/>
                </a:rPr>
                <a:t>）</a:t>
              </a:r>
              <a:endParaRPr kumimoji="1" lang="en-US" altLang="ja-JP" sz="1200">
                <a:solidFill>
                  <a:srgbClr val="575757"/>
                </a:solidFill>
                <a:latin typeface="Meiryo UI" panose="020B0604030504040204" pitchFamily="50" charset="-128"/>
                <a:ea typeface="Meiryo UI" panose="020B0604030504040204" pitchFamily="50" charset="-128"/>
              </a:endParaRPr>
            </a:p>
          </p:txBody>
        </p:sp>
        <p:cxnSp>
          <p:nvCxnSpPr>
            <p:cNvPr id="87" name="Straight Connector 10">
              <a:extLst>
                <a:ext uri="{FF2B5EF4-FFF2-40B4-BE49-F238E27FC236}">
                  <a16:creationId xmlns:a16="http://schemas.microsoft.com/office/drawing/2014/main" id="{2C767A9B-9758-1D14-8A1D-6FD674CD3774}"/>
                </a:ext>
              </a:extLst>
            </p:cNvPr>
            <p:cNvCxnSpPr>
              <a:cxnSpLocks/>
            </p:cNvCxnSpPr>
            <p:nvPr/>
          </p:nvCxnSpPr>
          <p:spPr>
            <a:xfrm>
              <a:off x="521913" y="2281106"/>
              <a:ext cx="226013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TextBox 141">
            <a:extLst>
              <a:ext uri="{FF2B5EF4-FFF2-40B4-BE49-F238E27FC236}">
                <a16:creationId xmlns:a16="http://schemas.microsoft.com/office/drawing/2014/main" id="{80BD96F6-30ED-71E2-6CB0-0210D26C538C}"/>
              </a:ext>
            </a:extLst>
          </p:cNvPr>
          <p:cNvSpPr txBox="1"/>
          <p:nvPr/>
        </p:nvSpPr>
        <p:spPr>
          <a:xfrm>
            <a:off x="3273469" y="2994307"/>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花形</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27" name="TextBox 141">
            <a:extLst>
              <a:ext uri="{FF2B5EF4-FFF2-40B4-BE49-F238E27FC236}">
                <a16:creationId xmlns:a16="http://schemas.microsoft.com/office/drawing/2014/main" id="{D7EFC8AA-CB46-500B-CBD1-37228572C48C}"/>
              </a:ext>
            </a:extLst>
          </p:cNvPr>
          <p:cNvSpPr txBox="1"/>
          <p:nvPr/>
        </p:nvSpPr>
        <p:spPr>
          <a:xfrm>
            <a:off x="641568" y="2994307"/>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問題児</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28" name="TextBox 141">
            <a:extLst>
              <a:ext uri="{FF2B5EF4-FFF2-40B4-BE49-F238E27FC236}">
                <a16:creationId xmlns:a16="http://schemas.microsoft.com/office/drawing/2014/main" id="{48EDF8B6-A96C-C573-964C-D23A9AB6C43B}"/>
              </a:ext>
            </a:extLst>
          </p:cNvPr>
          <p:cNvSpPr txBox="1"/>
          <p:nvPr/>
        </p:nvSpPr>
        <p:spPr>
          <a:xfrm>
            <a:off x="641812" y="5309620"/>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負け犬</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31" name="TextBox 141">
            <a:extLst>
              <a:ext uri="{FF2B5EF4-FFF2-40B4-BE49-F238E27FC236}">
                <a16:creationId xmlns:a16="http://schemas.microsoft.com/office/drawing/2014/main" id="{89A589F7-15F1-B2C8-9646-8B6CFDB14AC3}"/>
              </a:ext>
            </a:extLst>
          </p:cNvPr>
          <p:cNvSpPr txBox="1"/>
          <p:nvPr/>
        </p:nvSpPr>
        <p:spPr>
          <a:xfrm>
            <a:off x="3273470" y="5315241"/>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金のなる木</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32" name="TextBox 153">
            <a:extLst>
              <a:ext uri="{FF2B5EF4-FFF2-40B4-BE49-F238E27FC236}">
                <a16:creationId xmlns:a16="http://schemas.microsoft.com/office/drawing/2014/main" id="{75715935-41F0-65EE-5B17-CBE82A8FFB5D}"/>
              </a:ext>
            </a:extLst>
          </p:cNvPr>
          <p:cNvSpPr txBox="1"/>
          <p:nvPr/>
        </p:nvSpPr>
        <p:spPr>
          <a:xfrm>
            <a:off x="3200582" y="2315918"/>
            <a:ext cx="645699" cy="60604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solidFill>
                <a:latin typeface="Meiryo UI" panose="020B0604030504040204" pitchFamily="50" charset="-128"/>
                <a:ea typeface="Meiryo UI" panose="020B0604030504040204" pitchFamily="50" charset="-128"/>
              </a:rPr>
              <a:t>事業名</a:t>
            </a:r>
            <a:endParaRPr kumimoji="1" lang="en-US" altLang="ja-JP" sz="700">
              <a:solidFill>
                <a:schemeClr val="tx1"/>
              </a:solidFill>
              <a:latin typeface="Meiryo UI" panose="020B0604030504040204" pitchFamily="50" charset="-128"/>
              <a:ea typeface="Meiryo UI" panose="020B0604030504040204" pitchFamily="50" charset="-128"/>
            </a:endParaRPr>
          </a:p>
          <a:p>
            <a:pPr algn="ctr"/>
            <a:r>
              <a:rPr kumimoji="1" lang="ja-JP" altLang="en-US" sz="700">
                <a:solidFill>
                  <a:schemeClr val="tx1"/>
                </a:solidFill>
                <a:latin typeface="Meiryo UI" panose="020B0604030504040204" pitchFamily="50" charset="-128"/>
                <a:ea typeface="Meiryo UI" panose="020B0604030504040204" pitchFamily="50" charset="-128"/>
              </a:rPr>
              <a:t>売上構成比率</a:t>
            </a:r>
            <a:r>
              <a:rPr kumimoji="1" lang="en-US" altLang="ja-JP" sz="700">
                <a:solidFill>
                  <a:schemeClr val="tx1"/>
                </a:solidFill>
                <a:latin typeface="Meiryo UI" panose="020B0604030504040204" pitchFamily="50" charset="-128"/>
                <a:ea typeface="Meiryo UI" panose="020B0604030504040204" pitchFamily="50" charset="-128"/>
              </a:rPr>
              <a:t>(%)/</a:t>
            </a:r>
          </a:p>
          <a:p>
            <a:pPr algn="ctr"/>
            <a:r>
              <a:rPr kumimoji="1" lang="ja-JP" altLang="en-US" sz="700">
                <a:solidFill>
                  <a:schemeClr val="tx1"/>
                </a:solidFill>
                <a:latin typeface="Meiryo UI" panose="020B0604030504040204" pitchFamily="50" charset="-128"/>
                <a:ea typeface="Meiryo UI" panose="020B0604030504040204" pitchFamily="50" charset="-128"/>
              </a:rPr>
              <a:t>利益率</a:t>
            </a:r>
            <a:r>
              <a:rPr kumimoji="1" lang="en-US" altLang="ja-JP" sz="700">
                <a:solidFill>
                  <a:schemeClr val="tx1"/>
                </a:solidFill>
                <a:latin typeface="Meiryo UI" panose="020B0604030504040204" pitchFamily="50" charset="-128"/>
                <a:ea typeface="Meiryo UI" panose="020B0604030504040204" pitchFamily="50" charset="-128"/>
              </a:rPr>
              <a:t>(%)</a:t>
            </a:r>
          </a:p>
        </p:txBody>
      </p:sp>
      <p:sp>
        <p:nvSpPr>
          <p:cNvPr id="33" name="TextBox 141">
            <a:extLst>
              <a:ext uri="{FF2B5EF4-FFF2-40B4-BE49-F238E27FC236}">
                <a16:creationId xmlns:a16="http://schemas.microsoft.com/office/drawing/2014/main" id="{77274D78-BECE-4D0C-A39D-6A7DCDA4E9A0}"/>
              </a:ext>
            </a:extLst>
          </p:cNvPr>
          <p:cNvSpPr txBox="1"/>
          <p:nvPr/>
        </p:nvSpPr>
        <p:spPr>
          <a:xfrm>
            <a:off x="2480248" y="2503317"/>
            <a:ext cx="738796"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凡例</a:t>
            </a:r>
            <a:r>
              <a:rPr kumimoji="1" lang="en-US" altLang="ja-JP" sz="1200">
                <a:solidFill>
                  <a:schemeClr val="tx1"/>
                </a:solidFill>
                <a:latin typeface="Meiryo UI" panose="020B0604030504040204" pitchFamily="50" charset="-128"/>
                <a:ea typeface="Meiryo UI" panose="020B0604030504040204" pitchFamily="50" charset="-128"/>
              </a:rPr>
              <a:t>】</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5" name="フリーフォーム: 図形 4">
            <a:extLst>
              <a:ext uri="{FF2B5EF4-FFF2-40B4-BE49-F238E27FC236}">
                <a16:creationId xmlns:a16="http://schemas.microsoft.com/office/drawing/2014/main" id="{370CFB82-7D33-1B99-9B68-FA26E7E38449}"/>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4" name="矢印: 右 3">
            <a:extLst>
              <a:ext uri="{FF2B5EF4-FFF2-40B4-BE49-F238E27FC236}">
                <a16:creationId xmlns:a16="http://schemas.microsoft.com/office/drawing/2014/main" id="{55B9FEB3-D447-2CD0-BC13-93EAB5B9AD9D}"/>
              </a:ext>
            </a:extLst>
          </p:cNvPr>
          <p:cNvSpPr/>
          <p:nvPr/>
        </p:nvSpPr>
        <p:spPr>
          <a:xfrm rot="12113774">
            <a:off x="2761427" y="3479103"/>
            <a:ext cx="421257" cy="337184"/>
          </a:xfrm>
          <a:prstGeom prst="rightArrow">
            <a:avLst/>
          </a:prstGeom>
          <a:solidFill>
            <a:schemeClr val="bg2"/>
          </a:solidFill>
          <a:ln w="9525" cap="rnd">
            <a:solidFill>
              <a:schemeClr val="bg1">
                <a:lumMod val="7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900">
              <a:solidFill>
                <a:schemeClr val="tx1"/>
              </a:solidFill>
              <a:latin typeface="Meiryo UI" panose="020B0604030504040204" pitchFamily="50" charset="-128"/>
              <a:ea typeface="Meiryo UI" panose="020B0604030504040204" pitchFamily="50" charset="-128"/>
            </a:endParaRPr>
          </a:p>
        </p:txBody>
      </p:sp>
      <p:sp>
        <p:nvSpPr>
          <p:cNvPr id="7" name="矢印: 右 6">
            <a:extLst>
              <a:ext uri="{FF2B5EF4-FFF2-40B4-BE49-F238E27FC236}">
                <a16:creationId xmlns:a16="http://schemas.microsoft.com/office/drawing/2014/main" id="{0CB5B5E8-5F47-2680-A13F-73C9D8191956}"/>
              </a:ext>
            </a:extLst>
          </p:cNvPr>
          <p:cNvSpPr/>
          <p:nvPr/>
        </p:nvSpPr>
        <p:spPr>
          <a:xfrm>
            <a:off x="2017360" y="3734006"/>
            <a:ext cx="421257" cy="337184"/>
          </a:xfrm>
          <a:prstGeom prst="rightArrow">
            <a:avLst/>
          </a:prstGeom>
          <a:solidFill>
            <a:schemeClr val="bg2"/>
          </a:solidFill>
          <a:ln w="9525" cap="rnd">
            <a:solidFill>
              <a:schemeClr val="bg1">
                <a:lumMod val="7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900">
              <a:solidFill>
                <a:schemeClr val="tx1"/>
              </a:solidFill>
              <a:latin typeface="Meiryo UI" panose="020B0604030504040204" pitchFamily="50" charset="-128"/>
              <a:ea typeface="Meiryo UI" panose="020B0604030504040204" pitchFamily="50" charset="-128"/>
            </a:endParaRPr>
          </a:p>
        </p:txBody>
      </p:sp>
      <p:sp>
        <p:nvSpPr>
          <p:cNvPr id="2" name="四角形: メモ 1">
            <a:extLst>
              <a:ext uri="{FF2B5EF4-FFF2-40B4-BE49-F238E27FC236}">
                <a16:creationId xmlns:a16="http://schemas.microsoft.com/office/drawing/2014/main" id="{3E49620C-E135-CF33-DEA3-F20705D9EC69}"/>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sp>
        <p:nvSpPr>
          <p:cNvPr id="3" name="正方形/長方形 2">
            <a:extLst>
              <a:ext uri="{FF2B5EF4-FFF2-40B4-BE49-F238E27FC236}">
                <a16:creationId xmlns:a16="http://schemas.microsoft.com/office/drawing/2014/main" id="{21C39E89-EFC9-8E84-CCAA-2EC0D40971EB}"/>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CEA463B7-7A67-5CF1-D749-B5B897440CB5}"/>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会社全体のポートフォリオ（事業名、売上高、構成比率、営業利益率を明記）を基に、主要事業及び補助事業の位置づけを整理しご記載ください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現在の各事業の概要に加え、外部環境・内部環境等の分析を踏まえた上で、今後</a:t>
            </a:r>
            <a:r>
              <a:rPr kumimoji="1" lang="en-US" altLang="ja-JP" sz="1200">
                <a:solidFill>
                  <a:schemeClr val="tx1"/>
                </a:solidFill>
                <a:latin typeface="Meiryo UI" panose="020B0604030504040204" pitchFamily="50" charset="-128"/>
                <a:ea typeface="Meiryo UI" panose="020B0604030504040204" pitchFamily="50" charset="-128"/>
              </a:rPr>
              <a:t>3</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5</a:t>
            </a:r>
            <a:r>
              <a:rPr kumimoji="1" lang="ja-JP" altLang="en-US" sz="1200">
                <a:solidFill>
                  <a:schemeClr val="tx1"/>
                </a:solidFill>
                <a:latin typeface="Meiryo UI" panose="020B0604030504040204" pitchFamily="50" charset="-128"/>
                <a:ea typeface="Meiryo UI" panose="020B0604030504040204" pitchFamily="50" charset="-128"/>
              </a:rPr>
              <a:t>年程度の事業戦略を記載してください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1A8F255D-0070-EFC0-79A7-D745BAE87378}"/>
              </a:ext>
            </a:extLst>
          </p:cNvPr>
          <p:cNvGrpSpPr/>
          <p:nvPr/>
        </p:nvGrpSpPr>
        <p:grpSpPr>
          <a:xfrm>
            <a:off x="3955975" y="4733637"/>
            <a:ext cx="2836708" cy="711519"/>
            <a:chOff x="-1162099" y="5514610"/>
            <a:chExt cx="2836708" cy="711519"/>
          </a:xfrm>
        </p:grpSpPr>
        <p:cxnSp>
          <p:nvCxnSpPr>
            <p:cNvPr id="10" name="直線コネクタ 9">
              <a:extLst>
                <a:ext uri="{FF2B5EF4-FFF2-40B4-BE49-F238E27FC236}">
                  <a16:creationId xmlns:a16="http://schemas.microsoft.com/office/drawing/2014/main" id="{630C3C5F-4884-7580-382E-3B6CF63E6519}"/>
                </a:ext>
              </a:extLst>
            </p:cNvPr>
            <p:cNvCxnSpPr>
              <a:cxnSpLocks/>
            </p:cNvCxnSpPr>
            <p:nvPr/>
          </p:nvCxnSpPr>
          <p:spPr>
            <a:xfrm>
              <a:off x="-1162099" y="5514610"/>
              <a:ext cx="520335" cy="469141"/>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48D20E3-5DD7-B4DB-5A39-DF4F4AE0D78C}"/>
                </a:ext>
              </a:extLst>
            </p:cNvPr>
            <p:cNvSpPr/>
            <p:nvPr/>
          </p:nvSpPr>
          <p:spPr>
            <a:xfrm>
              <a:off x="-947620" y="5660983"/>
              <a:ext cx="2622229"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粗利率等、他の指標の方が実態を示しやすいということであれば、追記頂いても問題ございません</a:t>
              </a:r>
            </a:p>
          </p:txBody>
        </p:sp>
      </p:grpSp>
      <p:grpSp>
        <p:nvGrpSpPr>
          <p:cNvPr id="13" name="グループ化 12">
            <a:extLst>
              <a:ext uri="{FF2B5EF4-FFF2-40B4-BE49-F238E27FC236}">
                <a16:creationId xmlns:a16="http://schemas.microsoft.com/office/drawing/2014/main" id="{4FCA0E5F-B930-537E-B665-A02594B5A4A3}"/>
              </a:ext>
            </a:extLst>
          </p:cNvPr>
          <p:cNvGrpSpPr/>
          <p:nvPr/>
        </p:nvGrpSpPr>
        <p:grpSpPr>
          <a:xfrm>
            <a:off x="4485061" y="2760166"/>
            <a:ext cx="2925389" cy="1414000"/>
            <a:chOff x="-1112067" y="5166072"/>
            <a:chExt cx="2925389" cy="1414000"/>
          </a:xfrm>
        </p:grpSpPr>
        <p:cxnSp>
          <p:nvCxnSpPr>
            <p:cNvPr id="14" name="直線コネクタ 13">
              <a:extLst>
                <a:ext uri="{FF2B5EF4-FFF2-40B4-BE49-F238E27FC236}">
                  <a16:creationId xmlns:a16="http://schemas.microsoft.com/office/drawing/2014/main" id="{21F24615-CA56-56A6-58F9-F34FC4BA056A}"/>
                </a:ext>
              </a:extLst>
            </p:cNvPr>
            <p:cNvCxnSpPr>
              <a:cxnSpLocks/>
            </p:cNvCxnSpPr>
            <p:nvPr/>
          </p:nvCxnSpPr>
          <p:spPr>
            <a:xfrm flipH="1">
              <a:off x="273870" y="5166072"/>
              <a:ext cx="321043" cy="62583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8ED4CB73-3C30-DC9C-7F9C-C3D8ACC857FC}"/>
                </a:ext>
              </a:extLst>
            </p:cNvPr>
            <p:cNvSpPr/>
            <p:nvPr/>
          </p:nvSpPr>
          <p:spPr>
            <a:xfrm>
              <a:off x="-1112067" y="5660983"/>
              <a:ext cx="2925389" cy="919089"/>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環境分析・全社の事業ポートフォリオを踏まえて、売上・利益の拡大見込を踏まえて事業戦略をご記載ください</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特に補助事業については、賃上げの原資となる利益をどのように創出するのかを踏まえてご記載ください</a:t>
              </a:r>
              <a:endParaRPr lang="en-US" altLang="ja-JP" sz="900" kern="0" spc="5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107883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四角形: メモ 6">
            <a:extLst>
              <a:ext uri="{FF2B5EF4-FFF2-40B4-BE49-F238E27FC236}">
                <a16:creationId xmlns:a16="http://schemas.microsoft.com/office/drawing/2014/main" id="{08DA734A-2382-E20B-372E-1062C1A46CAC}"/>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sp>
        <p:nvSpPr>
          <p:cNvPr id="10" name="フリーフォーム: 図形 9">
            <a:extLst>
              <a:ext uri="{FF2B5EF4-FFF2-40B4-BE49-F238E27FC236}">
                <a16:creationId xmlns:a16="http://schemas.microsoft.com/office/drawing/2014/main" id="{DD2CB02B-B818-87A5-42C9-862F35943166}"/>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1" name="フリーフォーム: 図形 10">
            <a:extLst>
              <a:ext uri="{FF2B5EF4-FFF2-40B4-BE49-F238E27FC236}">
                <a16:creationId xmlns:a16="http://schemas.microsoft.com/office/drawing/2014/main" id="{E1A16B09-68C4-9F08-AF9F-553BD60638C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2" name="フリーフォーム: 図形 11">
            <a:extLst>
              <a:ext uri="{FF2B5EF4-FFF2-40B4-BE49-F238E27FC236}">
                <a16:creationId xmlns:a16="http://schemas.microsoft.com/office/drawing/2014/main" id="{D13673C7-6E95-0B74-DCF3-D1F6F8E069C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18" name="タイトル 17">
            <a:extLst>
              <a:ext uri="{FF2B5EF4-FFF2-40B4-BE49-F238E27FC236}">
                <a16:creationId xmlns:a16="http://schemas.microsoft.com/office/drawing/2014/main" id="{E015B182-EF90-FC55-4161-1C92B7DEAEF9}"/>
              </a:ext>
            </a:extLst>
          </p:cNvPr>
          <p:cNvSpPr>
            <a:spLocks noGrp="1"/>
          </p:cNvSpPr>
          <p:nvPr>
            <p:ph type="title"/>
          </p:nvPr>
        </p:nvSpPr>
        <p:spPr>
          <a:xfrm>
            <a:off x="511875" y="242563"/>
            <a:ext cx="8883347" cy="166199"/>
          </a:xfrm>
        </p:spPr>
        <p:txBody>
          <a:bodyPr vert="horz"/>
          <a:lstStyle/>
          <a:p>
            <a:r>
              <a:rPr lang="en-US" altLang="ja-JP" sz="1200"/>
              <a:t>5.</a:t>
            </a:r>
            <a:r>
              <a:rPr lang="ja-JP" altLang="en-US" sz="1200"/>
              <a:t>推進体制</a:t>
            </a:r>
            <a:endParaRPr lang="ja-JP" altLang="en-US"/>
          </a:p>
        </p:txBody>
      </p:sp>
      <p:sp>
        <p:nvSpPr>
          <p:cNvPr id="31" name="テキスト プレースホルダー 30">
            <a:extLst>
              <a:ext uri="{FF2B5EF4-FFF2-40B4-BE49-F238E27FC236}">
                <a16:creationId xmlns:a16="http://schemas.microsoft.com/office/drawing/2014/main" id="{83897F95-E5D9-2C04-749A-5A8A46B4B196}"/>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165A99C8-A3E2-DB5D-D603-D582148F2820}"/>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5" name="正方形/長方形 14">
            <a:extLst>
              <a:ext uri="{FF2B5EF4-FFF2-40B4-BE49-F238E27FC236}">
                <a16:creationId xmlns:a16="http://schemas.microsoft.com/office/drawing/2014/main" id="{0A738AE4-8F0B-A711-3312-461968625F8D}"/>
              </a:ext>
            </a:extLst>
          </p:cNvPr>
          <p:cNvSpPr/>
          <p:nvPr/>
        </p:nvSpPr>
        <p:spPr>
          <a:xfrm>
            <a:off x="5165664" y="2305437"/>
            <a:ext cx="4229558"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latin typeface="Meiryo UI" panose="020B0604030504040204" pitchFamily="50" charset="-128"/>
                <a:ea typeface="Meiryo UI" panose="020B0604030504040204" pitchFamily="50" charset="-128"/>
                <a:cs typeface="Courier New" panose="02070309020205020404" pitchFamily="49" charset="0"/>
              </a:rPr>
              <a:t>コーポレートガバナンス強化の取組</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16" name="正方形/長方形 15">
            <a:extLst>
              <a:ext uri="{FF2B5EF4-FFF2-40B4-BE49-F238E27FC236}">
                <a16:creationId xmlns:a16="http://schemas.microsoft.com/office/drawing/2014/main" id="{63504B2A-2E9E-AB55-3E3D-172BB4EB5B21}"/>
              </a:ext>
            </a:extLst>
          </p:cNvPr>
          <p:cNvSpPr/>
          <p:nvPr/>
        </p:nvSpPr>
        <p:spPr>
          <a:xfrm>
            <a:off x="510778" y="2305437"/>
            <a:ext cx="4229558"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成果目標達成に向けた管理体制</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68" name="正方形/長方形 67">
            <a:extLst>
              <a:ext uri="{FF2B5EF4-FFF2-40B4-BE49-F238E27FC236}">
                <a16:creationId xmlns:a16="http://schemas.microsoft.com/office/drawing/2014/main" id="{6E4A110D-4EC9-1012-3F68-841886E61454}"/>
              </a:ext>
            </a:extLst>
          </p:cNvPr>
          <p:cNvSpPr/>
          <p:nvPr/>
        </p:nvSpPr>
        <p:spPr>
          <a:xfrm>
            <a:off x="1622548" y="2629547"/>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（会社全体・補助事業双方の成果目標（</a:t>
            </a:r>
            <a:r>
              <a:rPr kumimoji="1" lang="en-US" altLang="ja-JP" sz="1000">
                <a:solidFill>
                  <a:schemeClr val="tx1"/>
                </a:solidFill>
                <a:latin typeface="Meiryo UI" panose="020B0604030504040204" pitchFamily="50" charset="-128"/>
                <a:ea typeface="Meiryo UI" panose="020B0604030504040204" pitchFamily="50" charset="-128"/>
              </a:rPr>
              <a:t>KGI</a:t>
            </a:r>
            <a:r>
              <a:rPr kumimoji="1" lang="ja-JP" altLang="en-US" sz="1000">
                <a:solidFill>
                  <a:schemeClr val="tx1"/>
                </a:solidFill>
                <a:latin typeface="Meiryo UI" panose="020B0604030504040204" pitchFamily="50" charset="-128"/>
                <a:ea typeface="Meiryo UI" panose="020B0604030504040204" pitchFamily="50" charset="-128"/>
              </a:rPr>
              <a:t>）をどのように策定したか、その進捗を管理するために、どのような</a:t>
            </a:r>
            <a:r>
              <a:rPr kumimoji="1" lang="en-US" altLang="ja-JP" sz="1000">
                <a:solidFill>
                  <a:schemeClr val="tx1"/>
                </a:solidFill>
                <a:latin typeface="Meiryo UI" panose="020B0604030504040204" pitchFamily="50" charset="-128"/>
                <a:ea typeface="Meiryo UI" panose="020B0604030504040204" pitchFamily="50" charset="-128"/>
              </a:rPr>
              <a:t>KPI</a:t>
            </a:r>
            <a:r>
              <a:rPr kumimoji="1" lang="ja-JP" altLang="en-US" sz="1000">
                <a:solidFill>
                  <a:schemeClr val="tx1"/>
                </a:solidFill>
                <a:latin typeface="Meiryo UI" panose="020B0604030504040204" pitchFamily="50" charset="-128"/>
                <a:ea typeface="Meiryo UI" panose="020B0604030504040204" pitchFamily="50" charset="-128"/>
              </a:rPr>
              <a:t>を設定するかご記載ください）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FC053FD3-3A09-D814-FBA1-FA6AE468E98D}"/>
              </a:ext>
            </a:extLst>
          </p:cNvPr>
          <p:cNvSpPr/>
          <p:nvPr/>
        </p:nvSpPr>
        <p:spPr>
          <a:xfrm>
            <a:off x="1622548" y="3446499"/>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（実施・運用上の工夫点をご記載ください）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DD04C69B-78E8-7A99-5BDE-0481E20BBBD8}"/>
              </a:ext>
            </a:extLst>
          </p:cNvPr>
          <p:cNvSpPr/>
          <p:nvPr/>
        </p:nvSpPr>
        <p:spPr>
          <a:xfrm>
            <a:off x="1622548" y="4263451"/>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（達成状況をどの程度の頻度・方法で測定・評価するかをご記載ください）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F9FD8A52-63EB-5BE1-E618-FC3535B38632}"/>
              </a:ext>
            </a:extLst>
          </p:cNvPr>
          <p:cNvSpPr/>
          <p:nvPr/>
        </p:nvSpPr>
        <p:spPr>
          <a:xfrm>
            <a:off x="1622548" y="5080403"/>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（改善に向けた取組における工夫点をご記載ください）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63" name="フローチャート: 他ページ結合子 62">
            <a:extLst>
              <a:ext uri="{FF2B5EF4-FFF2-40B4-BE49-F238E27FC236}">
                <a16:creationId xmlns:a16="http://schemas.microsoft.com/office/drawing/2014/main" id="{F2E3793A-7FB7-A713-CB39-467D1B118ACF}"/>
              </a:ext>
            </a:extLst>
          </p:cNvPr>
          <p:cNvSpPr/>
          <p:nvPr/>
        </p:nvSpPr>
        <p:spPr>
          <a:xfrm>
            <a:off x="630962" y="2629547"/>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Plan</a:t>
            </a:r>
          </a:p>
        </p:txBody>
      </p:sp>
      <p:sp>
        <p:nvSpPr>
          <p:cNvPr id="64" name="フローチャート: 他ページ結合子 63">
            <a:extLst>
              <a:ext uri="{FF2B5EF4-FFF2-40B4-BE49-F238E27FC236}">
                <a16:creationId xmlns:a16="http://schemas.microsoft.com/office/drawing/2014/main" id="{ECD5C157-6E3E-8C11-C9B1-B443FFDBCE73}"/>
              </a:ext>
            </a:extLst>
          </p:cNvPr>
          <p:cNvSpPr/>
          <p:nvPr/>
        </p:nvSpPr>
        <p:spPr>
          <a:xfrm>
            <a:off x="630962" y="3446499"/>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Do</a:t>
            </a:r>
          </a:p>
        </p:txBody>
      </p:sp>
      <p:sp>
        <p:nvSpPr>
          <p:cNvPr id="65" name="フローチャート: 他ページ結合子 64">
            <a:extLst>
              <a:ext uri="{FF2B5EF4-FFF2-40B4-BE49-F238E27FC236}">
                <a16:creationId xmlns:a16="http://schemas.microsoft.com/office/drawing/2014/main" id="{DBC946B0-626E-18F5-0DFB-AA25095B27EF}"/>
              </a:ext>
            </a:extLst>
          </p:cNvPr>
          <p:cNvSpPr/>
          <p:nvPr/>
        </p:nvSpPr>
        <p:spPr>
          <a:xfrm>
            <a:off x="630962" y="4263451"/>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Check</a:t>
            </a:r>
          </a:p>
        </p:txBody>
      </p:sp>
      <p:sp>
        <p:nvSpPr>
          <p:cNvPr id="66" name="フローチャート: 他ページ結合子 65">
            <a:extLst>
              <a:ext uri="{FF2B5EF4-FFF2-40B4-BE49-F238E27FC236}">
                <a16:creationId xmlns:a16="http://schemas.microsoft.com/office/drawing/2014/main" id="{F90709A1-6870-C9B0-4F49-9A60F5778519}"/>
              </a:ext>
            </a:extLst>
          </p:cNvPr>
          <p:cNvSpPr/>
          <p:nvPr/>
        </p:nvSpPr>
        <p:spPr>
          <a:xfrm>
            <a:off x="630962" y="5080403"/>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Action</a:t>
            </a:r>
          </a:p>
        </p:txBody>
      </p:sp>
      <p:cxnSp>
        <p:nvCxnSpPr>
          <p:cNvPr id="73" name="コネクタ: カギ線 72">
            <a:extLst>
              <a:ext uri="{FF2B5EF4-FFF2-40B4-BE49-F238E27FC236}">
                <a16:creationId xmlns:a16="http://schemas.microsoft.com/office/drawing/2014/main" id="{E2259120-B8D1-DDB1-0496-C1044B006F03}"/>
              </a:ext>
            </a:extLst>
          </p:cNvPr>
          <p:cNvCxnSpPr>
            <a:cxnSpLocks/>
          </p:cNvCxnSpPr>
          <p:nvPr/>
        </p:nvCxnSpPr>
        <p:spPr>
          <a:xfrm rot="5400000" flipH="1">
            <a:off x="-508290" y="4232056"/>
            <a:ext cx="3206323" cy="14005"/>
          </a:xfrm>
          <a:prstGeom prst="bentConnector5">
            <a:avLst>
              <a:gd name="adj1" fmla="val -7130"/>
              <a:gd name="adj2" fmla="val 4212339"/>
              <a:gd name="adj3" fmla="val 10713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 name="フリーフォーム: 図形 3">
            <a:extLst>
              <a:ext uri="{FF2B5EF4-FFF2-40B4-BE49-F238E27FC236}">
                <a16:creationId xmlns:a16="http://schemas.microsoft.com/office/drawing/2014/main" id="{E69B19BF-4A1D-9AF8-29C4-E388B264E6E2}"/>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a:t>
            </a:r>
            <a:r>
              <a:rPr kumimoji="1" lang="ja-JP" altLang="en-US" sz="800" b="1">
                <a:solidFill>
                  <a:schemeClr val="bg1"/>
                </a:solidFill>
                <a:latin typeface="Meiryo UI" panose="020B0604030504040204" pitchFamily="50" charset="-128"/>
                <a:ea typeface="Meiryo UI" panose="020B0604030504040204" pitchFamily="50" charset="-128"/>
              </a:rPr>
              <a:t>ウ</a:t>
            </a:r>
          </a:p>
        </p:txBody>
      </p:sp>
      <p:sp>
        <p:nvSpPr>
          <p:cNvPr id="5" name="正方形/長方形 4">
            <a:extLst>
              <a:ext uri="{FF2B5EF4-FFF2-40B4-BE49-F238E27FC236}">
                <a16:creationId xmlns:a16="http://schemas.microsoft.com/office/drawing/2014/main" id="{CE9E7973-0A81-FC92-60E0-B90CC4DBCE18}"/>
              </a:ext>
            </a:extLst>
          </p:cNvPr>
          <p:cNvSpPr/>
          <p:nvPr/>
        </p:nvSpPr>
        <p:spPr>
          <a:xfrm>
            <a:off x="0" y="-13462"/>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686684A7-1BF2-0FFB-78E1-67C8257589EE}"/>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（前ページに示した）会社全体・補助事業双方の成果目標（</a:t>
            </a:r>
            <a:r>
              <a:rPr kumimoji="1" lang="en-US" altLang="ja-JP" sz="1200">
                <a:solidFill>
                  <a:schemeClr val="tx1"/>
                </a:solidFill>
                <a:latin typeface="Meiryo UI" panose="020B0604030504040204" pitchFamily="50" charset="-128"/>
                <a:ea typeface="Meiryo UI" panose="020B0604030504040204" pitchFamily="50" charset="-128"/>
              </a:rPr>
              <a:t>KGI</a:t>
            </a:r>
            <a:r>
              <a:rPr kumimoji="1" lang="ja-JP" altLang="en-US" sz="1200">
                <a:solidFill>
                  <a:schemeClr val="tx1"/>
                </a:solidFill>
                <a:latin typeface="Meiryo UI" panose="020B0604030504040204" pitchFamily="50" charset="-128"/>
                <a:ea typeface="Meiryo UI" panose="020B0604030504040204" pitchFamily="50" charset="-128"/>
              </a:rPr>
              <a:t>）等について、その達成に向けた効率的な管理体制であることをご記載ください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3FEA07F1-D229-2D51-7054-D5DD2A2DEDCC}"/>
              </a:ext>
            </a:extLst>
          </p:cNvPr>
          <p:cNvSpPr/>
          <p:nvPr/>
        </p:nvSpPr>
        <p:spPr>
          <a:xfrm>
            <a:off x="5165664" y="2631663"/>
            <a:ext cx="4229558" cy="162864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defTabSz="742950"/>
            <a:r>
              <a:rPr kumimoji="1" lang="en-US" altLang="ja-JP" sz="1200" b="1">
                <a:solidFill>
                  <a:srgbClr val="002060"/>
                </a:solidFill>
                <a:latin typeface="Meiryo UI" panose="020B0604030504040204" pitchFamily="50" charset="-128"/>
                <a:ea typeface="Meiryo UI" panose="020B0604030504040204" pitchFamily="50" charset="-128"/>
              </a:rPr>
              <a:t>【</a:t>
            </a:r>
            <a:r>
              <a:rPr kumimoji="1" lang="ja-JP" altLang="en-US" sz="1200" b="1">
                <a:solidFill>
                  <a:srgbClr val="002060"/>
                </a:solidFill>
                <a:latin typeface="Meiryo UI" panose="020B0604030504040204" pitchFamily="50" charset="-128"/>
                <a:ea typeface="Meiryo UI" panose="020B0604030504040204" pitchFamily="50" charset="-128"/>
              </a:rPr>
              <a:t>記載観点</a:t>
            </a:r>
            <a:r>
              <a:rPr kumimoji="1" lang="en-US" altLang="ja-JP" sz="1200" b="1">
                <a:solidFill>
                  <a:srgbClr val="002060"/>
                </a:solidFill>
                <a:latin typeface="Meiryo UI" panose="020B0604030504040204" pitchFamily="50" charset="-128"/>
                <a:ea typeface="Meiryo UI" panose="020B0604030504040204" pitchFamily="50" charset="-128"/>
              </a:rPr>
              <a:t>】</a:t>
            </a:r>
          </a:p>
          <a:p>
            <a:pPr marL="171450" indent="-171450" defTabSz="742950">
              <a:buFont typeface="EYInterstate" panose="02000503020000020004" pitchFamily="2" charset="0"/>
              <a:buChar char="•"/>
            </a:pPr>
            <a:r>
              <a:rPr kumimoji="1" lang="ja-JP" altLang="en-US" sz="1200" b="1">
                <a:solidFill>
                  <a:srgbClr val="002060"/>
                </a:solidFill>
                <a:latin typeface="Meiryo UI" panose="020B0604030504040204" pitchFamily="50" charset="-128"/>
                <a:ea typeface="Meiryo UI" panose="020B0604030504040204" pitchFamily="50" charset="-128"/>
              </a:rPr>
              <a:t>意思決定機関・業務執行機関双方の補助事業への関与</a:t>
            </a:r>
            <a:endParaRPr kumimoji="1" lang="en-US" altLang="ja-JP" sz="1200" b="1">
              <a:solidFill>
                <a:srgbClr val="002060"/>
              </a:solidFill>
              <a:latin typeface="Meiryo UI" panose="020B0604030504040204" pitchFamily="50" charset="-128"/>
              <a:ea typeface="Meiryo UI" panose="020B0604030504040204" pitchFamily="50" charset="-128"/>
            </a:endParaRPr>
          </a:p>
          <a:p>
            <a:pPr marL="171450" indent="-171450" defTabSz="742950">
              <a:buFont typeface="EYInterstate" panose="02000503020000020004" pitchFamily="2" charset="0"/>
              <a:buChar char="•"/>
            </a:pPr>
            <a:r>
              <a:rPr kumimoji="1" lang="ja-JP" altLang="en-US" sz="1200" b="1">
                <a:solidFill>
                  <a:srgbClr val="002060"/>
                </a:solidFill>
                <a:latin typeface="Meiryo UI" panose="020B0604030504040204" pitchFamily="50" charset="-128"/>
                <a:ea typeface="Meiryo UI" panose="020B0604030504040204" pitchFamily="50" charset="-128"/>
              </a:rPr>
              <a:t>補助事業の進捗管理の手法・データ利活用</a:t>
            </a:r>
            <a:endParaRPr kumimoji="1" lang="en-US" altLang="ja-JP" sz="1200" b="1">
              <a:solidFill>
                <a:srgbClr val="002060"/>
              </a:solidFill>
              <a:latin typeface="Meiryo UI" panose="020B0604030504040204" pitchFamily="50" charset="-128"/>
              <a:ea typeface="Meiryo UI" panose="020B0604030504040204" pitchFamily="50" charset="-128"/>
            </a:endParaRPr>
          </a:p>
          <a:p>
            <a:pPr marL="171450" indent="-171450" defTabSz="742950">
              <a:buFont typeface="EYInterstate" panose="02000503020000020004" pitchFamily="2" charset="0"/>
              <a:buChar char="•"/>
            </a:pPr>
            <a:r>
              <a:rPr kumimoji="1" lang="ja-JP" altLang="en-US" sz="1200" b="1">
                <a:solidFill>
                  <a:srgbClr val="002060"/>
                </a:solidFill>
                <a:latin typeface="Meiryo UI" panose="020B0604030504040204" pitchFamily="50" charset="-128"/>
                <a:ea typeface="Meiryo UI" panose="020B0604030504040204" pitchFamily="50" charset="-128"/>
              </a:rPr>
              <a:t>取締役会での補助事業のモニタリング頻度</a:t>
            </a:r>
            <a:endParaRPr kumimoji="1" lang="en-US" altLang="ja-JP" sz="1200" b="1">
              <a:solidFill>
                <a:srgbClr val="002060"/>
              </a:solidFill>
              <a:latin typeface="Meiryo UI" panose="020B0604030504040204" pitchFamily="50" charset="-128"/>
              <a:ea typeface="Meiryo UI" panose="020B0604030504040204" pitchFamily="50" charset="-128"/>
            </a:endParaRPr>
          </a:p>
          <a:p>
            <a:pPr marL="171450" indent="-171450" defTabSz="742950">
              <a:buFont typeface="EYInterstate" panose="02000503020000020004" pitchFamily="2" charset="0"/>
              <a:buChar char="•"/>
            </a:pPr>
            <a:r>
              <a:rPr kumimoji="1" lang="ja-JP" altLang="en-US" sz="1200" b="1">
                <a:solidFill>
                  <a:srgbClr val="002060"/>
                </a:solidFill>
                <a:latin typeface="Meiryo UI" panose="020B0604030504040204" pitchFamily="50" charset="-128"/>
                <a:ea typeface="Meiryo UI" panose="020B0604030504040204" pitchFamily="50" charset="-128"/>
              </a:rPr>
              <a:t>補助事業への機動的な経営資源投入方針</a:t>
            </a:r>
            <a:endParaRPr kumimoji="1" lang="en-US" altLang="ja-JP" sz="1200" b="1">
              <a:solidFill>
                <a:srgbClr val="002060"/>
              </a:solidFill>
              <a:latin typeface="Meiryo UI" panose="020B0604030504040204" pitchFamily="50" charset="-128"/>
              <a:ea typeface="Meiryo UI" panose="020B0604030504040204" pitchFamily="50" charset="-128"/>
            </a:endParaRPr>
          </a:p>
          <a:p>
            <a:pPr marL="171450" indent="-171450" defTabSz="742950">
              <a:buFont typeface="EYInterstate" panose="02000503020000020004" pitchFamily="2" charset="0"/>
              <a:buChar char="•"/>
            </a:pPr>
            <a:r>
              <a:rPr kumimoji="1" lang="ja-JP" altLang="en-US" sz="1200" b="1">
                <a:solidFill>
                  <a:srgbClr val="002060"/>
                </a:solidFill>
                <a:latin typeface="Meiryo UI" panose="020B0604030504040204" pitchFamily="50" charset="-128"/>
                <a:ea typeface="Meiryo UI" panose="020B0604030504040204" pitchFamily="50" charset="-128"/>
              </a:rPr>
              <a:t>日々の業務上での違法行為や背任行為のリスクを低減するための内部統制システムの導入状況</a:t>
            </a:r>
            <a:endParaRPr kumimoji="1" lang="en-US" altLang="ja-JP" sz="1200" b="1">
              <a:solidFill>
                <a:srgbClr val="002060"/>
              </a:solidFill>
              <a:latin typeface="Meiryo UI" panose="020B0604030504040204" pitchFamily="50" charset="-128"/>
              <a:ea typeface="Meiryo UI" panose="020B0604030504040204" pitchFamily="50" charset="-128"/>
            </a:endParaRPr>
          </a:p>
        </p:txBody>
      </p:sp>
      <p:sp>
        <p:nvSpPr>
          <p:cNvPr id="19" name="四角形: 角を丸くする 18">
            <a:extLst>
              <a:ext uri="{FF2B5EF4-FFF2-40B4-BE49-F238E27FC236}">
                <a16:creationId xmlns:a16="http://schemas.microsoft.com/office/drawing/2014/main" id="{CE7972C5-5126-8C37-4E80-8336F6E83755}"/>
              </a:ext>
            </a:extLst>
          </p:cNvPr>
          <p:cNvSpPr/>
          <p:nvPr/>
        </p:nvSpPr>
        <p:spPr>
          <a:xfrm>
            <a:off x="5165664" y="2496465"/>
            <a:ext cx="2209797" cy="212996"/>
          </a:xfrm>
          <a:prstGeom prst="roundRect">
            <a:avLst>
              <a:gd name="adj" fmla="val 40234"/>
            </a:avLst>
          </a:prstGeom>
          <a:solidFill>
            <a:srgbClr val="002060"/>
          </a:solidFill>
          <a:ln>
            <a:noFill/>
          </a:ln>
        </p:spPr>
        <p:txBody>
          <a:bodyPr wrap="square" lIns="36000" rIns="36000" anchor="ctr">
            <a:noAutofit/>
          </a:bodyPr>
          <a:lstStyle/>
          <a:p>
            <a:pPr algn="ctr"/>
            <a:r>
              <a:rPr lang="ja-JP" altLang="en-US" sz="1200" b="1">
                <a:solidFill>
                  <a:schemeClr val="bg1"/>
                </a:solidFill>
                <a:latin typeface="Meiryo UI"/>
                <a:ea typeface="Meiryo UI"/>
              </a:rPr>
              <a:t>内部の取組</a:t>
            </a:r>
            <a:endParaRPr lang="en-US" altLang="ja-JP" sz="1200" b="1">
              <a:solidFill>
                <a:schemeClr val="bg1"/>
              </a:solidFill>
              <a:latin typeface="Meiryo UI"/>
              <a:ea typeface="Meiryo UI"/>
            </a:endParaRPr>
          </a:p>
        </p:txBody>
      </p:sp>
      <p:sp>
        <p:nvSpPr>
          <p:cNvPr id="20" name="正方形/長方形 19">
            <a:extLst>
              <a:ext uri="{FF2B5EF4-FFF2-40B4-BE49-F238E27FC236}">
                <a16:creationId xmlns:a16="http://schemas.microsoft.com/office/drawing/2014/main" id="{6067E478-E7A3-BD7A-9D82-0DD3816ADF4A}"/>
              </a:ext>
            </a:extLst>
          </p:cNvPr>
          <p:cNvSpPr/>
          <p:nvPr/>
        </p:nvSpPr>
        <p:spPr>
          <a:xfrm>
            <a:off x="5165664" y="4527012"/>
            <a:ext cx="4229558" cy="162864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defTabSz="742950"/>
            <a:r>
              <a:rPr kumimoji="1" lang="en-US" altLang="ja-JP" sz="1200" b="1">
                <a:solidFill>
                  <a:srgbClr val="002060"/>
                </a:solidFill>
                <a:latin typeface="Meiryo UI" panose="020B0604030504040204" pitchFamily="50" charset="-128"/>
                <a:ea typeface="Meiryo UI" panose="020B0604030504040204" pitchFamily="50" charset="-128"/>
              </a:rPr>
              <a:t>【</a:t>
            </a:r>
            <a:r>
              <a:rPr kumimoji="1" lang="ja-JP" altLang="en-US" sz="1200" b="1">
                <a:solidFill>
                  <a:srgbClr val="002060"/>
                </a:solidFill>
                <a:latin typeface="Meiryo UI" panose="020B0604030504040204" pitchFamily="50" charset="-128"/>
                <a:ea typeface="Meiryo UI" panose="020B0604030504040204" pitchFamily="50" charset="-128"/>
              </a:rPr>
              <a:t>記載観点</a:t>
            </a:r>
            <a:r>
              <a:rPr kumimoji="1" lang="en-US" altLang="ja-JP" sz="1200" b="1">
                <a:solidFill>
                  <a:srgbClr val="002060"/>
                </a:solidFill>
                <a:latin typeface="Meiryo UI" panose="020B0604030504040204" pitchFamily="50" charset="-128"/>
                <a:ea typeface="Meiryo UI" panose="020B0604030504040204" pitchFamily="50" charset="-128"/>
              </a:rPr>
              <a:t>】</a:t>
            </a:r>
          </a:p>
          <a:p>
            <a:pPr marL="171450" indent="-171450" defTabSz="742950">
              <a:buFont typeface="EYInterstate" panose="02000503020000020004" pitchFamily="2" charset="0"/>
              <a:buChar char="•"/>
            </a:pPr>
            <a:r>
              <a:rPr kumimoji="1" lang="ja-JP" altLang="en-US" sz="1200" b="1">
                <a:solidFill>
                  <a:srgbClr val="002060"/>
                </a:solidFill>
                <a:latin typeface="Meiryo UI" panose="020B0604030504040204" pitchFamily="50" charset="-128"/>
                <a:ea typeface="Meiryo UI" panose="020B0604030504040204" pitchFamily="50" charset="-128"/>
              </a:rPr>
              <a:t>社外取締役や社外監査役、委員会の設置状況</a:t>
            </a:r>
            <a:endParaRPr kumimoji="1" lang="en-US" altLang="ja-JP" sz="1200" b="1">
              <a:solidFill>
                <a:srgbClr val="002060"/>
              </a:solidFill>
              <a:latin typeface="Meiryo UI" panose="020B0604030504040204" pitchFamily="50" charset="-128"/>
              <a:ea typeface="Meiryo UI" panose="020B0604030504040204" pitchFamily="50" charset="-128"/>
            </a:endParaRPr>
          </a:p>
          <a:p>
            <a:pPr marL="171450" indent="-171450" defTabSz="742950">
              <a:buFont typeface="EYInterstate" panose="02000503020000020004" pitchFamily="2" charset="0"/>
              <a:buChar char="•"/>
            </a:pPr>
            <a:r>
              <a:rPr kumimoji="1" lang="ja-JP" altLang="en-US" sz="1200" b="1">
                <a:solidFill>
                  <a:srgbClr val="002060"/>
                </a:solidFill>
                <a:latin typeface="Meiryo UI" panose="020B0604030504040204" pitchFamily="50" charset="-128"/>
                <a:ea typeface="Meiryo UI" panose="020B0604030504040204" pitchFamily="50" charset="-128"/>
              </a:rPr>
              <a:t>ステークホルダーへの情報発信方針</a:t>
            </a:r>
          </a:p>
          <a:p>
            <a:pPr marL="268288" indent="-138113">
              <a:buFont typeface="EYInterstate" panose="02000503020000020004" pitchFamily="2" charset="0"/>
              <a:buChar char="•"/>
            </a:pPr>
            <a:endParaRPr kumimoji="1" lang="ja-JP" altLang="en-US" sz="1200" b="1">
              <a:solidFill>
                <a:srgbClr val="002060"/>
              </a:solidFill>
              <a:latin typeface="Meiryo UI" panose="020B0604030504040204" pitchFamily="50" charset="-128"/>
              <a:ea typeface="Meiryo UI" panose="020B0604030504040204" pitchFamily="50" charset="-128"/>
            </a:endParaRPr>
          </a:p>
        </p:txBody>
      </p:sp>
      <p:sp>
        <p:nvSpPr>
          <p:cNvPr id="21" name="四角形: 角を丸くする 20">
            <a:extLst>
              <a:ext uri="{FF2B5EF4-FFF2-40B4-BE49-F238E27FC236}">
                <a16:creationId xmlns:a16="http://schemas.microsoft.com/office/drawing/2014/main" id="{82CF3D5D-808E-9B56-7413-C4483347ABEB}"/>
              </a:ext>
            </a:extLst>
          </p:cNvPr>
          <p:cNvSpPr/>
          <p:nvPr/>
        </p:nvSpPr>
        <p:spPr>
          <a:xfrm>
            <a:off x="5165664" y="4391814"/>
            <a:ext cx="2209797" cy="212996"/>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外部を巻き込んだ取組</a:t>
            </a:r>
            <a:endParaRPr kumimoji="1" lang="en-US" altLang="ja-JP" sz="1200" b="1">
              <a:solidFill>
                <a:schemeClr val="bg1"/>
              </a:solidFill>
              <a:latin typeface="Meiryo UI"/>
              <a:ea typeface="Meiryo UI"/>
            </a:endParaRPr>
          </a:p>
        </p:txBody>
      </p:sp>
    </p:spTree>
    <p:extLst>
      <p:ext uri="{BB962C8B-B14F-4D97-AF65-F5344CB8AC3E}">
        <p14:creationId xmlns:p14="http://schemas.microsoft.com/office/powerpoint/2010/main" val="1059001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C5036E2-31D5-2668-AFC3-61A6E7ED190C}"/>
              </a:ext>
            </a:extLst>
          </p:cNvPr>
          <p:cNvSpPr>
            <a:spLocks noGrp="1"/>
          </p:cNvSpPr>
          <p:nvPr>
            <p:ph type="body" sz="quarter" idx="13"/>
          </p:nvPr>
        </p:nvSpPr>
        <p:spPr/>
        <p:txBody>
          <a:bodyPr/>
          <a:lstStyle/>
          <a:p>
            <a:r>
              <a:rPr lang="ja-JP" altLang="en-US">
                <a:solidFill>
                  <a:schemeClr val="bg1"/>
                </a:solidFill>
              </a:rPr>
              <a:t>②　</a:t>
            </a:r>
            <a:r>
              <a:rPr kumimoji="1" lang="ja-JP" altLang="en-US" sz="3200" b="1">
                <a:solidFill>
                  <a:schemeClr val="bg1"/>
                </a:solidFill>
                <a:latin typeface="Trebuchet MS" panose="020B0603020202020204" pitchFamily="34" charset="0"/>
                <a:ea typeface="Meiryo UI" panose="020B0604030504040204" pitchFamily="50" charset="-128"/>
              </a:rPr>
              <a:t>補助事業について</a:t>
            </a:r>
          </a:p>
        </p:txBody>
      </p:sp>
      <p:sp>
        <p:nvSpPr>
          <p:cNvPr id="5" name="正方形/長方形 4">
            <a:extLst>
              <a:ext uri="{FF2B5EF4-FFF2-40B4-BE49-F238E27FC236}">
                <a16:creationId xmlns:a16="http://schemas.microsoft.com/office/drawing/2014/main" id="{1360A80A-704D-0A74-EAFB-5BB3B74876D6}"/>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6" name="グループ化 5">
            <a:extLst>
              <a:ext uri="{FF2B5EF4-FFF2-40B4-BE49-F238E27FC236}">
                <a16:creationId xmlns:a16="http://schemas.microsoft.com/office/drawing/2014/main" id="{7C912AEB-35B7-D7D6-C47D-8016A621A1D1}"/>
              </a:ext>
            </a:extLst>
          </p:cNvPr>
          <p:cNvGrpSpPr/>
          <p:nvPr/>
        </p:nvGrpSpPr>
        <p:grpSpPr>
          <a:xfrm>
            <a:off x="4997450" y="2668523"/>
            <a:ext cx="2666542" cy="593569"/>
            <a:chOff x="-1162099" y="5660983"/>
            <a:chExt cx="2666542" cy="593569"/>
          </a:xfrm>
        </p:grpSpPr>
        <p:cxnSp>
          <p:nvCxnSpPr>
            <p:cNvPr id="7" name="直線コネクタ 6">
              <a:extLst>
                <a:ext uri="{FF2B5EF4-FFF2-40B4-BE49-F238E27FC236}">
                  <a16:creationId xmlns:a16="http://schemas.microsoft.com/office/drawing/2014/main" id="{D21F41F9-C405-F9C3-6CD9-06CFAC0A93F5}"/>
                </a:ext>
              </a:extLst>
            </p:cNvPr>
            <p:cNvCxnSpPr>
              <a:cxnSpLocks/>
            </p:cNvCxnSpPr>
            <p:nvPr/>
          </p:nvCxnSpPr>
          <p:spPr>
            <a:xfrm flipV="1">
              <a:off x="-1162099" y="5835834"/>
              <a:ext cx="498377" cy="418718"/>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9A0BE995-B3B7-C7D6-FEA0-44B409F489FE}"/>
                </a:ext>
              </a:extLst>
            </p:cNvPr>
            <p:cNvSpPr/>
            <p:nvPr/>
          </p:nvSpPr>
          <p:spPr>
            <a:xfrm>
              <a:off x="-868878" y="5660983"/>
              <a:ext cx="2373321" cy="349702"/>
            </a:xfrm>
            <a:prstGeom prst="rect">
              <a:avLst/>
            </a:prstGeom>
            <a:solidFill>
              <a:srgbClr val="AFE8FA"/>
            </a:solidFill>
            <a:ln w="12700" cap="flat" cmpd="sng" algn="ctr">
              <a:noFill/>
              <a:prstDash val="solid"/>
              <a:miter lim="800000"/>
              <a:headEnd type="oval"/>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本ページ以降のスライドは全社ではなく、</a:t>
              </a:r>
              <a:br>
                <a:rPr lang="ja-JP" altLang="en-US"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補助事業に係る内容・数値をご記載ください</a:t>
              </a:r>
            </a:p>
          </p:txBody>
        </p:sp>
      </p:grpSp>
    </p:spTree>
    <p:custDataLst>
      <p:tags r:id="rId1"/>
    </p:custDataLst>
    <p:extLst>
      <p:ext uri="{BB962C8B-B14F-4D97-AF65-F5344CB8AC3E}">
        <p14:creationId xmlns:p14="http://schemas.microsoft.com/office/powerpoint/2010/main" val="1724795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6E2C06F-F3D1-E24A-ECF3-EBEE536BD578}"/>
              </a:ext>
            </a:extLst>
          </p:cNvPr>
          <p:cNvSpPr>
            <a:spLocks noGrp="1"/>
          </p:cNvSpPr>
          <p:nvPr>
            <p:ph type="body" sz="quarter" idx="15"/>
          </p:nvPr>
        </p:nvSpPr>
        <p:spPr/>
        <p:txBody>
          <a:bodyPr/>
          <a:lstStyle/>
          <a:p>
            <a:endParaRPr kumimoji="1" lang="ja-JP" altLang="en-US"/>
          </a:p>
        </p:txBody>
      </p:sp>
      <p:sp>
        <p:nvSpPr>
          <p:cNvPr id="3" name="タイトル 2">
            <a:extLst>
              <a:ext uri="{FF2B5EF4-FFF2-40B4-BE49-F238E27FC236}">
                <a16:creationId xmlns:a16="http://schemas.microsoft.com/office/drawing/2014/main" id="{79EA7CD5-912C-33A5-DBBD-7788FF899D3D}"/>
              </a:ext>
            </a:extLst>
          </p:cNvPr>
          <p:cNvSpPr>
            <a:spLocks noGrp="1"/>
          </p:cNvSpPr>
          <p:nvPr>
            <p:ph type="title"/>
          </p:nvPr>
        </p:nvSpPr>
        <p:spPr/>
        <p:txBody>
          <a:bodyPr vert="horz"/>
          <a:lstStyle/>
          <a:p>
            <a:r>
              <a:rPr lang="ja-JP" altLang="en-US" sz="1200"/>
              <a:t>１</a:t>
            </a:r>
            <a:r>
              <a:rPr lang="en-US" altLang="ja-JP" sz="1200"/>
              <a:t>.</a:t>
            </a:r>
            <a:r>
              <a:rPr lang="ja-JP" altLang="en-US" sz="1200"/>
              <a:t>補助事業の概要</a:t>
            </a:r>
            <a:endParaRPr kumimoji="1" lang="ja-JP" altLang="en-US"/>
          </a:p>
        </p:txBody>
      </p:sp>
      <p:sp>
        <p:nvSpPr>
          <p:cNvPr id="8" name="正方形/長方形 7">
            <a:extLst>
              <a:ext uri="{FF2B5EF4-FFF2-40B4-BE49-F238E27FC236}">
                <a16:creationId xmlns:a16="http://schemas.microsoft.com/office/drawing/2014/main" id="{EF856656-1A77-6A5E-2F6A-6F57FA40CEBB}"/>
              </a:ext>
            </a:extLst>
          </p:cNvPr>
          <p:cNvSpPr/>
          <p:nvPr/>
        </p:nvSpPr>
        <p:spPr>
          <a:xfrm>
            <a:off x="1528693" y="1827313"/>
            <a:ext cx="5980236" cy="46712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（補助事業の背景・目的および、現在抱えている課題感についてもご記載ください。）</a:t>
            </a:r>
          </a:p>
        </p:txBody>
      </p:sp>
      <p:sp>
        <p:nvSpPr>
          <p:cNvPr id="18" name="正方形/長方形 17">
            <a:extLst>
              <a:ext uri="{FF2B5EF4-FFF2-40B4-BE49-F238E27FC236}">
                <a16:creationId xmlns:a16="http://schemas.microsoft.com/office/drawing/2014/main" id="{0D58FD00-4310-32F2-6E44-5F3252E3BCCE}"/>
              </a:ext>
            </a:extLst>
          </p:cNvPr>
          <p:cNvSpPr/>
          <p:nvPr/>
        </p:nvSpPr>
        <p:spPr>
          <a:xfrm>
            <a:off x="510777" y="5064843"/>
            <a:ext cx="1020071" cy="1606759"/>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目標値</a:t>
            </a:r>
          </a:p>
        </p:txBody>
      </p:sp>
      <p:graphicFrame>
        <p:nvGraphicFramePr>
          <p:cNvPr id="19" name="表 15">
            <a:extLst>
              <a:ext uri="{FF2B5EF4-FFF2-40B4-BE49-F238E27FC236}">
                <a16:creationId xmlns:a16="http://schemas.microsoft.com/office/drawing/2014/main" id="{293F66D3-C9D0-267E-0EA3-F3C3E5B7B5A1}"/>
              </a:ext>
            </a:extLst>
          </p:cNvPr>
          <p:cNvGraphicFramePr>
            <a:graphicFrameLocks noGrp="1"/>
          </p:cNvGraphicFramePr>
          <p:nvPr/>
        </p:nvGraphicFramePr>
        <p:xfrm>
          <a:off x="1610686" y="5064842"/>
          <a:ext cx="7781341" cy="1606759"/>
        </p:xfrm>
        <a:graphic>
          <a:graphicData uri="http://schemas.openxmlformats.org/drawingml/2006/table">
            <a:tbl>
              <a:tblPr firstRow="1" bandRow="1">
                <a:tableStyleId>{5C22544A-7EE6-4342-B048-85BDC9FD1C3A}</a:tableStyleId>
              </a:tblPr>
              <a:tblGrid>
                <a:gridCol w="2334655">
                  <a:extLst>
                    <a:ext uri="{9D8B030D-6E8A-4147-A177-3AD203B41FA5}">
                      <a16:colId xmlns:a16="http://schemas.microsoft.com/office/drawing/2014/main" val="574974242"/>
                    </a:ext>
                  </a:extLst>
                </a:gridCol>
                <a:gridCol w="2723343">
                  <a:extLst>
                    <a:ext uri="{9D8B030D-6E8A-4147-A177-3AD203B41FA5}">
                      <a16:colId xmlns:a16="http://schemas.microsoft.com/office/drawing/2014/main" val="2166087666"/>
                    </a:ext>
                  </a:extLst>
                </a:gridCol>
                <a:gridCol w="2723343">
                  <a:extLst>
                    <a:ext uri="{9D8B030D-6E8A-4147-A177-3AD203B41FA5}">
                      <a16:colId xmlns:a16="http://schemas.microsoft.com/office/drawing/2014/main" val="2826815550"/>
                    </a:ext>
                  </a:extLst>
                </a:gridCol>
              </a:tblGrid>
              <a:tr h="358563">
                <a:tc>
                  <a:txBody>
                    <a:bodyPr/>
                    <a:lstStyle/>
                    <a:p>
                      <a:pPr algn="ctr"/>
                      <a:r>
                        <a:rPr kumimoji="1" lang="ja-JP" altLang="en-US" sz="900">
                          <a:solidFill>
                            <a:schemeClr val="tx1"/>
                          </a:solidFill>
                          <a:latin typeface="Meiryo UI" panose="020B0604030504040204" pitchFamily="50" charset="-128"/>
                          <a:ea typeface="Meiryo UI" panose="020B0604030504040204" pitchFamily="50" charset="-128"/>
                        </a:rPr>
                        <a:t>項目</a:t>
                      </a:r>
                      <a:endPar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tc>
                  <a:txBody>
                    <a:bodyPr/>
                    <a:lstStyle/>
                    <a:p>
                      <a:pPr algn="ctr"/>
                      <a:r>
                        <a:rPr kumimoji="1" lang="ja-JP" altLang="en-US"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基準年度</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事業化報告</a:t>
                      </a:r>
                      <a:r>
                        <a:rPr kumimoji="1" lang="en-US" altLang="ja-JP"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3</a:t>
                      </a:r>
                      <a:r>
                        <a:rPr kumimoji="1" lang="ja-JP" altLang="en-US"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年目</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extLst>
                  <a:ext uri="{0D108BD9-81ED-4DB2-BD59-A6C34878D82A}">
                    <a16:rowId xmlns:a16="http://schemas.microsoft.com/office/drawing/2014/main" val="3721737215"/>
                  </a:ext>
                </a:extLst>
              </a:tr>
              <a:tr h="312049">
                <a:tc>
                  <a:txBody>
                    <a:bodyPr/>
                    <a:lstStyle/>
                    <a:p>
                      <a:pPr algn="ctr"/>
                      <a:r>
                        <a:rPr kumimoji="1" lang="ja-JP" altLang="en-US" sz="900" b="1">
                          <a:latin typeface="Meiryo UI" panose="020B0604030504040204" pitchFamily="50" charset="-128"/>
                          <a:ea typeface="Meiryo UI" panose="020B0604030504040204" pitchFamily="50" charset="-128"/>
                        </a:rPr>
                        <a:t>労働生産性</a:t>
                      </a:r>
                      <a:endParaRPr kumimoji="1" lang="en-US" altLang="ja-JP" sz="900" b="1">
                        <a:latin typeface="Meiryo UI" panose="020B0604030504040204" pitchFamily="50" charset="-128"/>
                        <a:ea typeface="Meiryo UI" panose="020B0604030504040204" pitchFamily="50" charset="-128"/>
                      </a:endParaRPr>
                    </a:p>
                    <a:p>
                      <a:pPr algn="ctr"/>
                      <a:r>
                        <a:rPr kumimoji="1" lang="ja-JP" altLang="en-US" sz="900" b="1">
                          <a:latin typeface="Meiryo UI" panose="020B0604030504040204" pitchFamily="50" charset="-128"/>
                          <a:ea typeface="Meiryo UI" panose="020B0604030504040204" pitchFamily="50" charset="-128"/>
                        </a:rPr>
                        <a:t>（単位：千円</a:t>
                      </a:r>
                      <a:r>
                        <a:rPr kumimoji="1" lang="en-US" altLang="ja-JP" sz="900" b="1">
                          <a:latin typeface="Meiryo UI" panose="020B0604030504040204" pitchFamily="50" charset="-128"/>
                          <a:ea typeface="Meiryo UI" panose="020B0604030504040204" pitchFamily="50" charset="-128"/>
                        </a:rPr>
                        <a:t>/</a:t>
                      </a:r>
                      <a:r>
                        <a:rPr kumimoji="1" lang="ja-JP" altLang="en-US" sz="900" b="1">
                          <a:latin typeface="Meiryo UI" panose="020B0604030504040204" pitchFamily="50" charset="-128"/>
                          <a:ea typeface="Meiryo UI" panose="020B0604030504040204" pitchFamily="50" charset="-128"/>
                        </a:rPr>
                        <a:t>人）</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a:latin typeface="Meiryo UI" panose="020B0604030504040204" pitchFamily="50" charset="-128"/>
                          <a:ea typeface="Meiryo UI" panose="020B0604030504040204" pitchFamily="50" charset="-128"/>
                        </a:rPr>
                        <a:t>XX</a:t>
                      </a:r>
                      <a:endParaRPr kumimoji="1" lang="ja-JP" altLang="en-US" sz="900">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a:latin typeface="Meiryo UI" panose="020B0604030504040204" pitchFamily="50" charset="-128"/>
                          <a:ea typeface="Meiryo UI" panose="020B0604030504040204" pitchFamily="50" charset="-128"/>
                        </a:rPr>
                        <a:t>XX</a:t>
                      </a:r>
                    </a:p>
                    <a:p>
                      <a:pPr algn="ctr"/>
                      <a:r>
                        <a:rPr kumimoji="1" lang="ja-JP" altLang="en-US" sz="900">
                          <a:latin typeface="Meiryo UI" panose="020B0604030504040204" pitchFamily="50" charset="-128"/>
                          <a:ea typeface="Meiryo UI" panose="020B0604030504040204" pitchFamily="50" charset="-128"/>
                        </a:rPr>
                        <a:t>（年平均上昇率＋</a:t>
                      </a:r>
                      <a:r>
                        <a:rPr kumimoji="1" lang="en-US" altLang="ja-JP" sz="900">
                          <a:latin typeface="Meiryo UI" panose="020B0604030504040204" pitchFamily="50" charset="-128"/>
                          <a:ea typeface="Meiryo UI" panose="020B0604030504040204" pitchFamily="50" charset="-128"/>
                        </a:rPr>
                        <a:t>XX</a:t>
                      </a:r>
                      <a:r>
                        <a:rPr kumimoji="1" lang="ja-JP" altLang="en-US" sz="900">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312049">
                <a:tc>
                  <a:txBody>
                    <a:bodyPr/>
                    <a:lstStyle/>
                    <a:p>
                      <a:pPr algn="ctr" defTabSz="914400">
                        <a:lnSpc>
                          <a:spcPct val="110000"/>
                        </a:lnSpc>
                      </a:pPr>
                      <a:r>
                        <a:rPr lang="ja-JP" altLang="en-US" sz="900" b="1">
                          <a:solidFill>
                            <a:schemeClr val="tx1"/>
                          </a:solidFill>
                          <a:latin typeface="Meiryo UI"/>
                          <a:ea typeface="Meiryo UI"/>
                        </a:rPr>
                        <a:t>従業員</a:t>
                      </a:r>
                      <a:r>
                        <a:rPr lang="en-US" altLang="ja-JP" sz="900" b="1">
                          <a:solidFill>
                            <a:schemeClr val="tx1"/>
                          </a:solidFill>
                          <a:latin typeface="Meiryo UI"/>
                          <a:ea typeface="Meiryo UI"/>
                        </a:rPr>
                        <a:t>1</a:t>
                      </a:r>
                      <a:r>
                        <a:rPr lang="ja-JP" altLang="en-US" sz="900" b="1">
                          <a:solidFill>
                            <a:schemeClr val="tx1"/>
                          </a:solidFill>
                          <a:latin typeface="Meiryo UI"/>
                          <a:ea typeface="Meiryo UI"/>
                        </a:rPr>
                        <a:t>人あたり給与支給総額</a:t>
                      </a:r>
                      <a:br>
                        <a:rPr lang="en-US" altLang="ja-JP" sz="900" b="1">
                          <a:solidFill>
                            <a:schemeClr val="tx1"/>
                          </a:solidFill>
                          <a:latin typeface="Meiryo UI"/>
                          <a:ea typeface="Meiryo UI"/>
                        </a:rPr>
                      </a:br>
                      <a:r>
                        <a:rPr lang="ja-JP" altLang="en-US" sz="900" b="1">
                          <a:solidFill>
                            <a:schemeClr val="tx1"/>
                          </a:solidFill>
                          <a:latin typeface="Meiryo UI"/>
                          <a:ea typeface="Meiryo UI"/>
                        </a:rPr>
                        <a:t>（単位：千円</a:t>
                      </a:r>
                      <a:r>
                        <a:rPr lang="en-US" altLang="ja-JP" sz="900" b="1">
                          <a:solidFill>
                            <a:schemeClr val="tx1"/>
                          </a:solidFill>
                          <a:latin typeface="Meiryo UI"/>
                          <a:ea typeface="Meiryo UI"/>
                        </a:rPr>
                        <a:t>/</a:t>
                      </a:r>
                      <a:r>
                        <a:rPr lang="ja-JP" altLang="en-US" sz="900" b="1">
                          <a:solidFill>
                            <a:schemeClr val="tx1"/>
                          </a:solidFill>
                          <a:latin typeface="Meiryo UI"/>
                          <a:ea typeface="Meiryo UI"/>
                        </a:rPr>
                        <a:t>人）</a:t>
                      </a:r>
                      <a:endParaRPr kumimoji="1" lang="en-US" altLang="ja-JP" sz="900" b="1">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900">
                          <a:solidFill>
                            <a:schemeClr val="tx1"/>
                          </a:solidFill>
                          <a:latin typeface="Meiryo UI" panose="020B0604030504040204" pitchFamily="50" charset="-128"/>
                          <a:ea typeface="Meiryo UI" panose="020B0604030504040204" pitchFamily="50" charset="-128"/>
                        </a:rPr>
                        <a:t>XX</a:t>
                      </a: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latin typeface="Meiryo UI" panose="020B0604030504040204" pitchFamily="50" charset="-128"/>
                          <a:ea typeface="Meiryo UI" panose="020B0604030504040204" pitchFamily="50" charset="-128"/>
                        </a:rPr>
                        <a:t>（年平均上昇率＋</a:t>
                      </a:r>
                      <a:r>
                        <a:rPr kumimoji="1" lang="en-US" altLang="ja-JP" sz="900">
                          <a:solidFill>
                            <a:schemeClr val="tx1"/>
                          </a:solidFill>
                          <a:latin typeface="Meiryo UI" panose="020B0604030504040204" pitchFamily="50" charset="-128"/>
                          <a:ea typeface="Meiryo UI" panose="020B0604030504040204" pitchFamily="50" charset="-128"/>
                        </a:rPr>
                        <a:t>XX</a:t>
                      </a:r>
                      <a:r>
                        <a:rPr kumimoji="1" lang="ja-JP" altLang="en-US" sz="900">
                          <a:solidFill>
                            <a:schemeClr val="tx1"/>
                          </a:solidFill>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9398420"/>
                  </a:ext>
                </a:extLst>
              </a:tr>
              <a:tr h="312049">
                <a:tc>
                  <a:txBody>
                    <a:bodyPr/>
                    <a:lstStyle/>
                    <a:p>
                      <a:pPr algn="ctr" defTabSz="914400">
                        <a:lnSpc>
                          <a:spcPct val="110000"/>
                        </a:lnSpc>
                      </a:pPr>
                      <a:r>
                        <a:rPr kumimoji="1" lang="ja-JP" altLang="en-US" sz="900" b="1">
                          <a:solidFill>
                            <a:schemeClr val="tx1"/>
                          </a:solidFill>
                          <a:latin typeface="Meiryo UI"/>
                          <a:ea typeface="Meiryo UI"/>
                        </a:rPr>
                        <a:t>役員１人あたり給与支給総額</a:t>
                      </a:r>
                      <a:br>
                        <a:rPr kumimoji="1" lang="en-US" altLang="ja-JP" sz="900" b="1">
                          <a:solidFill>
                            <a:schemeClr val="tx1"/>
                          </a:solidFill>
                          <a:latin typeface="Meiryo UI"/>
                          <a:ea typeface="Meiryo UI"/>
                        </a:rPr>
                      </a:br>
                      <a:r>
                        <a:rPr lang="ja-JP" altLang="en-US" sz="900" b="1">
                          <a:solidFill>
                            <a:schemeClr val="tx1"/>
                          </a:solidFill>
                          <a:latin typeface="Meiryo UI"/>
                          <a:ea typeface="Meiryo UI"/>
                        </a:rPr>
                        <a:t>（単位：千円</a:t>
                      </a:r>
                      <a:r>
                        <a:rPr lang="en-US" altLang="ja-JP" sz="900" b="1">
                          <a:solidFill>
                            <a:schemeClr val="tx1"/>
                          </a:solidFill>
                          <a:latin typeface="Meiryo UI"/>
                          <a:ea typeface="Meiryo UI"/>
                        </a:rPr>
                        <a:t>/</a:t>
                      </a:r>
                      <a:r>
                        <a:rPr lang="ja-JP" altLang="en-US" sz="900" b="1">
                          <a:solidFill>
                            <a:schemeClr val="tx1"/>
                          </a:solidFill>
                          <a:latin typeface="Meiryo UI"/>
                          <a:ea typeface="Meiryo UI"/>
                        </a:rPr>
                        <a:t>人）</a:t>
                      </a:r>
                      <a:endParaRPr kumimoji="1" lang="en-US" altLang="ja-JP" sz="900" b="1">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p>
                    <a:p>
                      <a:pPr algn="ctr"/>
                      <a:r>
                        <a:rPr kumimoji="1" lang="ja-JP" altLang="en-US" sz="900">
                          <a:solidFill>
                            <a:schemeClr val="tx1"/>
                          </a:solidFill>
                          <a:latin typeface="Meiryo UI" panose="020B0604030504040204" pitchFamily="50" charset="-128"/>
                          <a:ea typeface="Meiryo UI" panose="020B0604030504040204" pitchFamily="50" charset="-128"/>
                        </a:rPr>
                        <a:t>（年平均上昇率＋</a:t>
                      </a:r>
                      <a:r>
                        <a:rPr kumimoji="1" lang="en-US" altLang="ja-JP" sz="900">
                          <a:solidFill>
                            <a:schemeClr val="tx1"/>
                          </a:solidFill>
                          <a:latin typeface="Meiryo UI" panose="020B0604030504040204" pitchFamily="50" charset="-128"/>
                          <a:ea typeface="Meiryo UI" panose="020B0604030504040204" pitchFamily="50" charset="-128"/>
                        </a:rPr>
                        <a:t>XX</a:t>
                      </a:r>
                      <a:r>
                        <a:rPr kumimoji="1" lang="ja-JP" altLang="en-US" sz="900">
                          <a:solidFill>
                            <a:schemeClr val="tx1"/>
                          </a:solidFill>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839736695"/>
                  </a:ext>
                </a:extLst>
              </a:tr>
              <a:tr h="312049">
                <a:tc>
                  <a:txBody>
                    <a:bodyPr/>
                    <a:lstStyle/>
                    <a:p>
                      <a:pPr algn="ctr" defTabSz="914400">
                        <a:lnSpc>
                          <a:spcPct val="110000"/>
                        </a:lnSpc>
                      </a:pPr>
                      <a:r>
                        <a:rPr kumimoji="1" lang="ja-JP" altLang="en-US" sz="900" b="1">
                          <a:solidFill>
                            <a:schemeClr val="tx1"/>
                          </a:solidFill>
                          <a:latin typeface="Meiryo UI"/>
                          <a:ea typeface="Meiryo UI"/>
                        </a:rPr>
                        <a:t>補助事業に係る従業員数</a:t>
                      </a:r>
                      <a:br>
                        <a:rPr kumimoji="1" lang="en-US" altLang="ja-JP" sz="900" b="1">
                          <a:solidFill>
                            <a:schemeClr val="tx1"/>
                          </a:solidFill>
                          <a:latin typeface="Meiryo UI"/>
                          <a:ea typeface="Meiryo UI"/>
                        </a:rPr>
                      </a:br>
                      <a:r>
                        <a:rPr kumimoji="1" lang="ja-JP" altLang="en-US" sz="900" b="1">
                          <a:solidFill>
                            <a:schemeClr val="tx1"/>
                          </a:solidFill>
                          <a:latin typeface="Meiryo UI"/>
                          <a:ea typeface="Meiryo UI"/>
                        </a:rPr>
                        <a:t>（単位：人）</a:t>
                      </a:r>
                      <a:endParaRPr kumimoji="1" lang="en-US" altLang="ja-JP" sz="900" b="1">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190298"/>
                  </a:ext>
                </a:extLst>
              </a:tr>
            </a:tbl>
          </a:graphicData>
        </a:graphic>
      </p:graphicFrame>
      <p:sp>
        <p:nvSpPr>
          <p:cNvPr id="14" name="正方形/長方形 13">
            <a:extLst>
              <a:ext uri="{FF2B5EF4-FFF2-40B4-BE49-F238E27FC236}">
                <a16:creationId xmlns:a16="http://schemas.microsoft.com/office/drawing/2014/main" id="{9711C64F-0D69-EDB7-0AE6-72A070B3F288}"/>
              </a:ext>
            </a:extLst>
          </p:cNvPr>
          <p:cNvSpPr/>
          <p:nvPr/>
        </p:nvSpPr>
        <p:spPr>
          <a:xfrm>
            <a:off x="510777" y="1825210"/>
            <a:ext cx="1020071" cy="46923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補助事業の背景・目的</a:t>
            </a:r>
          </a:p>
        </p:txBody>
      </p:sp>
      <p:sp>
        <p:nvSpPr>
          <p:cNvPr id="24" name="正方形/長方形 23">
            <a:extLst>
              <a:ext uri="{FF2B5EF4-FFF2-40B4-BE49-F238E27FC236}">
                <a16:creationId xmlns:a16="http://schemas.microsoft.com/office/drawing/2014/main" id="{04F53523-A1C9-9087-F023-2DEBDF2400BC}"/>
              </a:ext>
            </a:extLst>
          </p:cNvPr>
          <p:cNvSpPr/>
          <p:nvPr/>
        </p:nvSpPr>
        <p:spPr>
          <a:xfrm>
            <a:off x="7400441" y="1825210"/>
            <a:ext cx="852808" cy="46923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事業費</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（補助額）</a:t>
            </a:r>
          </a:p>
        </p:txBody>
      </p:sp>
      <p:sp>
        <p:nvSpPr>
          <p:cNvPr id="25" name="正方形/長方形 24">
            <a:extLst>
              <a:ext uri="{FF2B5EF4-FFF2-40B4-BE49-F238E27FC236}">
                <a16:creationId xmlns:a16="http://schemas.microsoft.com/office/drawing/2014/main" id="{EB80E690-7A65-B8B1-3404-7472D1124A96}"/>
              </a:ext>
            </a:extLst>
          </p:cNvPr>
          <p:cNvSpPr/>
          <p:nvPr/>
        </p:nvSpPr>
        <p:spPr>
          <a:xfrm>
            <a:off x="8253249" y="1825210"/>
            <a:ext cx="1159444" cy="46923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err="1">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百万円</a:t>
            </a:r>
            <a:endParaRPr kumimoji="1" lang="en-US" altLang="ja-JP" sz="120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百万円）</a:t>
            </a:r>
          </a:p>
        </p:txBody>
      </p:sp>
      <p:cxnSp>
        <p:nvCxnSpPr>
          <p:cNvPr id="26" name="直線コネクタ 25">
            <a:extLst>
              <a:ext uri="{FF2B5EF4-FFF2-40B4-BE49-F238E27FC236}">
                <a16:creationId xmlns:a16="http://schemas.microsoft.com/office/drawing/2014/main" id="{E5117211-CB22-BF3C-AD8A-44BC4D362ADA}"/>
              </a:ext>
            </a:extLst>
          </p:cNvPr>
          <p:cNvCxnSpPr>
            <a:cxnSpLocks/>
          </p:cNvCxnSpPr>
          <p:nvPr/>
        </p:nvCxnSpPr>
        <p:spPr>
          <a:xfrm flipH="1">
            <a:off x="1528693" y="2298041"/>
            <a:ext cx="7884000"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20BB352C-5FE3-077C-6429-F7D5607DEFE1}"/>
              </a:ext>
            </a:extLst>
          </p:cNvPr>
          <p:cNvCxnSpPr>
            <a:cxnSpLocks/>
          </p:cNvCxnSpPr>
          <p:nvPr/>
        </p:nvCxnSpPr>
        <p:spPr>
          <a:xfrm flipH="1">
            <a:off x="1528693" y="4949620"/>
            <a:ext cx="7884000"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7B4B623A-094E-09A1-411A-E0BD41EDFE74}"/>
              </a:ext>
            </a:extLst>
          </p:cNvPr>
          <p:cNvSpPr/>
          <p:nvPr/>
        </p:nvSpPr>
        <p:spPr>
          <a:xfrm>
            <a:off x="8101281" y="1"/>
            <a:ext cx="1804719" cy="334047"/>
          </a:xfrm>
          <a:prstGeom prst="rect">
            <a:avLst/>
          </a:prstGeom>
          <a:solidFill>
            <a:srgbClr val="DBEEF4"/>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a:solidFill>
                  <a:srgbClr val="575757"/>
                </a:solidFill>
                <a:latin typeface="Meiryo UI" panose="020B0604030504040204" pitchFamily="50" charset="-128"/>
                <a:ea typeface="Meiryo UI" panose="020B0604030504040204" pitchFamily="50" charset="-128"/>
              </a:rPr>
              <a:t>本スライドは採択された場合、交付決定後に</a:t>
            </a:r>
            <a:r>
              <a:rPr kumimoji="1" lang="en-US" altLang="ja-JP" sz="900">
                <a:solidFill>
                  <a:srgbClr val="575757"/>
                </a:solidFill>
                <a:latin typeface="Meiryo UI" panose="020B0604030504040204" pitchFamily="50" charset="-128"/>
                <a:ea typeface="Meiryo UI" panose="020B0604030504040204" pitchFamily="50" charset="-128"/>
              </a:rPr>
              <a:t>HP</a:t>
            </a:r>
            <a:r>
              <a:rPr kumimoji="1" lang="ja-JP" altLang="en-US" sz="900">
                <a:solidFill>
                  <a:srgbClr val="575757"/>
                </a:solidFill>
                <a:latin typeface="Meiryo UI" panose="020B0604030504040204" pitchFamily="50" charset="-128"/>
                <a:ea typeface="Meiryo UI" panose="020B0604030504040204" pitchFamily="50" charset="-128"/>
              </a:rPr>
              <a:t>上で掲載します</a:t>
            </a:r>
          </a:p>
        </p:txBody>
      </p:sp>
      <p:sp>
        <p:nvSpPr>
          <p:cNvPr id="2052" name="正方形/長方形 2051">
            <a:extLst>
              <a:ext uri="{FF2B5EF4-FFF2-40B4-BE49-F238E27FC236}">
                <a16:creationId xmlns:a16="http://schemas.microsoft.com/office/drawing/2014/main" id="{83FB86A3-5874-A77E-8675-161BB77681BE}"/>
              </a:ext>
            </a:extLst>
          </p:cNvPr>
          <p:cNvSpPr/>
          <p:nvPr/>
        </p:nvSpPr>
        <p:spPr>
          <a:xfrm>
            <a:off x="1528693" y="2392478"/>
            <a:ext cx="4546643" cy="260352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（設備投資の内容をご記載ください。）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（設備投資が課題を解決し得ること、労働生産性向上につながる点もご記載ください。）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（写真等を活用し、設備投資内容が伝わりやすいよう工夫ください。）</a:t>
            </a:r>
          </a:p>
        </p:txBody>
      </p:sp>
      <p:sp>
        <p:nvSpPr>
          <p:cNvPr id="2053" name="正方形/長方形 2052">
            <a:extLst>
              <a:ext uri="{FF2B5EF4-FFF2-40B4-BE49-F238E27FC236}">
                <a16:creationId xmlns:a16="http://schemas.microsoft.com/office/drawing/2014/main" id="{AF466974-256B-D446-047D-3FA1880F403B}"/>
              </a:ext>
            </a:extLst>
          </p:cNvPr>
          <p:cNvSpPr/>
          <p:nvPr/>
        </p:nvSpPr>
        <p:spPr>
          <a:xfrm>
            <a:off x="510777" y="2387556"/>
            <a:ext cx="1020071" cy="2526260"/>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設備投資の</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内容</a:t>
            </a:r>
          </a:p>
        </p:txBody>
      </p:sp>
      <p:sp>
        <p:nvSpPr>
          <p:cNvPr id="2059" name="正方形/長方形 2058">
            <a:extLst>
              <a:ext uri="{FF2B5EF4-FFF2-40B4-BE49-F238E27FC236}">
                <a16:creationId xmlns:a16="http://schemas.microsoft.com/office/drawing/2014/main" id="{0EF6EEA0-74AA-6CF8-1D3A-F6F1EAE33476}"/>
              </a:ext>
            </a:extLst>
          </p:cNvPr>
          <p:cNvSpPr/>
          <p:nvPr/>
        </p:nvSpPr>
        <p:spPr>
          <a:xfrm>
            <a:off x="6323309" y="2443265"/>
            <a:ext cx="3080570" cy="2440264"/>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写真等</a:t>
            </a:r>
          </a:p>
        </p:txBody>
      </p:sp>
      <p:sp>
        <p:nvSpPr>
          <p:cNvPr id="5" name="四角形: メモ 4">
            <a:extLst>
              <a:ext uri="{FF2B5EF4-FFF2-40B4-BE49-F238E27FC236}">
                <a16:creationId xmlns:a16="http://schemas.microsoft.com/office/drawing/2014/main" id="{25F4638D-0BF9-47E1-3F37-3F5462F58837}"/>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sp>
        <p:nvSpPr>
          <p:cNvPr id="4" name="正方形/長方形 3">
            <a:extLst>
              <a:ext uri="{FF2B5EF4-FFF2-40B4-BE49-F238E27FC236}">
                <a16:creationId xmlns:a16="http://schemas.microsoft.com/office/drawing/2014/main" id="{6A8B4023-4A55-8D69-3840-1D379637499E}"/>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0D0FE2BB-F659-39BF-9C1C-A4EF60A51E63}"/>
              </a:ext>
            </a:extLst>
          </p:cNvPr>
          <p:cNvSpPr/>
          <p:nvPr/>
        </p:nvSpPr>
        <p:spPr>
          <a:xfrm>
            <a:off x="510778" y="1263356"/>
            <a:ext cx="8884444" cy="49717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補助事業の目的、補助額、設備投資内容、工夫点、労働生産性・賃上げの目標値をご記載ください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労働生産性・賃上げの目標値については、成長投資計画書別紙と数字の整合をご確認のうえご記載ください</a:t>
            </a:r>
            <a:endParaRPr kumimoji="1" lang="ja-JP" altLang="en-US" sz="1050">
              <a:solidFill>
                <a:schemeClr val="tx1"/>
              </a:solidFill>
              <a:latin typeface="Meiryo UI" panose="020B0604030504040204" pitchFamily="50" charset="-128"/>
              <a:ea typeface="Meiryo UI" panose="020B0604030504040204" pitchFamily="50" charset="-128"/>
            </a:endParaRPr>
          </a:p>
        </p:txBody>
      </p:sp>
      <p:cxnSp>
        <p:nvCxnSpPr>
          <p:cNvPr id="9" name="直線コネクタ 8">
            <a:extLst>
              <a:ext uri="{FF2B5EF4-FFF2-40B4-BE49-F238E27FC236}">
                <a16:creationId xmlns:a16="http://schemas.microsoft.com/office/drawing/2014/main" id="{5A3DFD7F-AA82-A566-59B7-31CC3B1480C9}"/>
              </a:ext>
            </a:extLst>
          </p:cNvPr>
          <p:cNvCxnSpPr>
            <a:cxnSpLocks/>
          </p:cNvCxnSpPr>
          <p:nvPr/>
        </p:nvCxnSpPr>
        <p:spPr>
          <a:xfrm flipV="1">
            <a:off x="3204577" y="4546361"/>
            <a:ext cx="743169" cy="60891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D4428D78-C992-2076-45CE-33DBA353BF7F}"/>
              </a:ext>
            </a:extLst>
          </p:cNvPr>
          <p:cNvSpPr/>
          <p:nvPr/>
        </p:nvSpPr>
        <p:spPr>
          <a:xfrm>
            <a:off x="3802013" y="4167906"/>
            <a:ext cx="3416795" cy="7036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常用雇用者（企業に常時雇用されている者）が対象となります。</a:t>
            </a:r>
            <a:br>
              <a:rPr lang="en-US" altLang="ja-JP" sz="900" kern="0" spc="50">
                <a:latin typeface="Meiryo UI" panose="020B0604030504040204" pitchFamily="50" charset="-128"/>
                <a:ea typeface="Meiryo UI" panose="020B0604030504040204" pitchFamily="50" charset="-128"/>
              </a:rPr>
            </a:b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従業員の定義については、様式</a:t>
            </a:r>
            <a:r>
              <a:rPr lang="en-US" altLang="ja-JP" sz="900" kern="0" spc="50">
                <a:latin typeface="Meiryo UI" panose="020B0604030504040204" pitchFamily="50" charset="-128"/>
                <a:ea typeface="Meiryo UI" panose="020B0604030504040204" pitchFamily="50" charset="-128"/>
              </a:rPr>
              <a:t>2</a:t>
            </a:r>
            <a:r>
              <a:rPr lang="ja-JP" altLang="en-US" sz="900" kern="0" spc="50">
                <a:latin typeface="Meiryo UI" panose="020B0604030504040204" pitchFamily="50" charset="-128"/>
                <a:ea typeface="Meiryo UI" panose="020B0604030504040204" pitchFamily="50" charset="-128"/>
              </a:rPr>
              <a:t>のガイド「②補助事業情報」の＜補足・留意事項＞に記載の通りです。</a:t>
            </a:r>
            <a:endParaRPr lang="en-US" altLang="ja-JP" sz="900" kern="0" spc="50">
              <a:latin typeface="Meiryo UI" panose="020B0604030504040204" pitchFamily="50" charset="-128"/>
              <a:ea typeface="Meiryo UI" panose="020B0604030504040204" pitchFamily="50" charset="-128"/>
            </a:endParaRPr>
          </a:p>
        </p:txBody>
      </p:sp>
      <p:cxnSp>
        <p:nvCxnSpPr>
          <p:cNvPr id="11" name="直線コネクタ 10">
            <a:extLst>
              <a:ext uri="{FF2B5EF4-FFF2-40B4-BE49-F238E27FC236}">
                <a16:creationId xmlns:a16="http://schemas.microsoft.com/office/drawing/2014/main" id="{A05988FA-3A40-17DF-3073-D5D1FFC18C10}"/>
              </a:ext>
            </a:extLst>
          </p:cNvPr>
          <p:cNvCxnSpPr>
            <a:cxnSpLocks/>
            <a:endCxn id="12" idx="2"/>
          </p:cNvCxnSpPr>
          <p:nvPr/>
        </p:nvCxnSpPr>
        <p:spPr>
          <a:xfrm flipV="1">
            <a:off x="1114068" y="3712859"/>
            <a:ext cx="743169" cy="1840464"/>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532688B7-0AC5-BAEC-A3C0-87CFA941C345}"/>
              </a:ext>
            </a:extLst>
          </p:cNvPr>
          <p:cNvSpPr/>
          <p:nvPr/>
        </p:nvSpPr>
        <p:spPr>
          <a:xfrm>
            <a:off x="120336" y="2716826"/>
            <a:ext cx="3473802" cy="996033"/>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全社の数値ではなく、補助事業に関する数値をご記載ください</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また、</a:t>
            </a:r>
            <a:r>
              <a:rPr lang="ja-JP" altLang="en-US" sz="900" b="1" kern="0" spc="50">
                <a:latin typeface="Meiryo UI" panose="020B0604030504040204" pitchFamily="50" charset="-128"/>
                <a:ea typeface="Meiryo UI" panose="020B0604030504040204" pitchFamily="50" charset="-128"/>
              </a:rPr>
              <a:t>様式２ 「②補助事業情報」の「</a:t>
            </a:r>
            <a:r>
              <a:rPr lang="en-US" altLang="ja-JP" sz="900" b="1" kern="0" spc="50">
                <a:latin typeface="Meiryo UI" panose="020B0604030504040204" pitchFamily="50" charset="-128"/>
                <a:ea typeface="Meiryo UI" panose="020B0604030504040204" pitchFamily="50" charset="-128"/>
              </a:rPr>
              <a:t>6 </a:t>
            </a:r>
            <a:r>
              <a:rPr lang="ja-JP" altLang="en-US" sz="900" b="1" kern="0" spc="50">
                <a:latin typeface="Meiryo UI" panose="020B0604030504040204" pitchFamily="50" charset="-128"/>
                <a:ea typeface="Meiryo UI" panose="020B0604030504040204" pitchFamily="50" charset="-128"/>
              </a:rPr>
              <a:t>収支計画（補助事業における数値）」の数値と整合していることをご確認ください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コンソーシアム参加者の情報も公表の対象となります</a:t>
            </a:r>
          </a:p>
        </p:txBody>
      </p:sp>
      <p:cxnSp>
        <p:nvCxnSpPr>
          <p:cNvPr id="15" name="直線コネクタ 14">
            <a:extLst>
              <a:ext uri="{FF2B5EF4-FFF2-40B4-BE49-F238E27FC236}">
                <a16:creationId xmlns:a16="http://schemas.microsoft.com/office/drawing/2014/main" id="{76C2B1BD-A64D-B308-3ACA-02160F2E6A1B}"/>
              </a:ext>
            </a:extLst>
          </p:cNvPr>
          <p:cNvCxnSpPr>
            <a:cxnSpLocks/>
            <a:endCxn id="31" idx="1"/>
          </p:cNvCxnSpPr>
          <p:nvPr/>
        </p:nvCxnSpPr>
        <p:spPr>
          <a:xfrm flipV="1">
            <a:off x="3357722" y="5576344"/>
            <a:ext cx="687656" cy="52869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2EC02D8F-264F-CA2C-7066-62DE4F51CC47}"/>
              </a:ext>
            </a:extLst>
          </p:cNvPr>
          <p:cNvSpPr/>
          <p:nvPr/>
        </p:nvSpPr>
        <p:spPr>
          <a:xfrm>
            <a:off x="4045378" y="5155271"/>
            <a:ext cx="2911956" cy="8421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役員１人あたり給与支給総額については非公表を希望する場合は、様式</a:t>
            </a:r>
            <a:r>
              <a:rPr lang="en-US" altLang="ja-JP" sz="900" kern="0" spc="50">
                <a:latin typeface="Meiryo UI" panose="020B0604030504040204" pitchFamily="50" charset="-128"/>
                <a:ea typeface="Meiryo UI" panose="020B0604030504040204" pitchFamily="50" charset="-128"/>
              </a:rPr>
              <a:t>2</a:t>
            </a:r>
            <a:r>
              <a:rPr lang="ja-JP" altLang="en-US" sz="900" kern="0" spc="50">
                <a:latin typeface="Meiryo UI" panose="020B0604030504040204" pitchFamily="50" charset="-128"/>
                <a:ea typeface="Meiryo UI" panose="020B0604030504040204" pitchFamily="50" charset="-128"/>
              </a:rPr>
              <a:t>（①申請者情報シート）にて“非公表”を選択することが可能です（</a:t>
            </a:r>
            <a:r>
              <a:rPr lang="en-US" altLang="ja-JP" sz="900" kern="0" spc="50">
                <a:latin typeface="Meiryo UI" panose="020B0604030504040204" pitchFamily="50" charset="-128"/>
                <a:ea typeface="Meiryo UI" panose="020B0604030504040204" pitchFamily="50" charset="-128"/>
              </a:rPr>
              <a:t>HP</a:t>
            </a:r>
            <a:r>
              <a:rPr lang="ja-JP" altLang="en-US" sz="900" kern="0" spc="50">
                <a:latin typeface="Meiryo UI" panose="020B0604030504040204" pitchFamily="50" charset="-128"/>
                <a:ea typeface="Meiryo UI" panose="020B0604030504040204" pitchFamily="50" charset="-128"/>
              </a:rPr>
              <a:t>公開時に事務局にて当該情報のみ非公表とさせていただきます）</a:t>
            </a:r>
          </a:p>
        </p:txBody>
      </p:sp>
      <p:sp>
        <p:nvSpPr>
          <p:cNvPr id="30" name="正方形/長方形 29">
            <a:extLst>
              <a:ext uri="{FF2B5EF4-FFF2-40B4-BE49-F238E27FC236}">
                <a16:creationId xmlns:a16="http://schemas.microsoft.com/office/drawing/2014/main" id="{BFF87FAC-2284-3832-D2A2-413195CE19C1}"/>
              </a:ext>
            </a:extLst>
          </p:cNvPr>
          <p:cNvSpPr/>
          <p:nvPr/>
        </p:nvSpPr>
        <p:spPr>
          <a:xfrm>
            <a:off x="5995898" y="2496400"/>
            <a:ext cx="3416795" cy="1057588"/>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a:ea typeface="Meiryo UI"/>
              </a:rPr>
              <a:t>【</a:t>
            </a:r>
            <a:r>
              <a:rPr lang="ja-JP" altLang="en-US" sz="900" kern="0" spc="50">
                <a:latin typeface="Meiryo UI"/>
                <a:ea typeface="Meiryo UI"/>
              </a:rPr>
              <a:t>記載にあたる留意事項</a:t>
            </a:r>
            <a:r>
              <a:rPr lang="en-US" altLang="ja-JP" sz="900" kern="0" spc="50">
                <a:latin typeface="Meiryo UI"/>
                <a:ea typeface="Meiryo UI"/>
              </a:rPr>
              <a:t>】</a:t>
            </a:r>
          </a:p>
          <a:p>
            <a:pPr marL="171450" indent="-171450">
              <a:spcBef>
                <a:spcPts val="600"/>
              </a:spcBef>
              <a:buFont typeface="Arial" panose="020B0604020202020204" pitchFamily="34" charset="0"/>
              <a:buChar char="•"/>
            </a:pPr>
            <a:r>
              <a:rPr lang="ja-JP" altLang="en-US" sz="900" kern="0" spc="50">
                <a:latin typeface="Meiryo UI"/>
                <a:ea typeface="Meiryo UI"/>
              </a:rPr>
              <a:t>事業費には、様式</a:t>
            </a:r>
            <a:r>
              <a:rPr lang="en-US" altLang="ja-JP" sz="900" kern="0" spc="50">
                <a:latin typeface="Meiryo UI"/>
                <a:ea typeface="Meiryo UI"/>
              </a:rPr>
              <a:t>2</a:t>
            </a:r>
            <a:r>
              <a:rPr lang="ja-JP" altLang="en-US" sz="900" kern="0" spc="50">
                <a:latin typeface="Meiryo UI"/>
                <a:ea typeface="Meiryo UI"/>
              </a:rPr>
              <a:t>「③経費明細書」の</a:t>
            </a:r>
            <a:r>
              <a:rPr lang="en-US" altLang="ja-JP" sz="900" kern="0" spc="50">
                <a:latin typeface="Meiryo UI"/>
                <a:ea typeface="Meiryo UI"/>
              </a:rPr>
              <a:t>F</a:t>
            </a:r>
            <a:r>
              <a:rPr lang="ja-JP" altLang="en-US" sz="900" kern="0" spc="50">
                <a:latin typeface="Meiryo UI"/>
                <a:ea typeface="Meiryo UI"/>
              </a:rPr>
              <a:t>列</a:t>
            </a:r>
            <a:r>
              <a:rPr lang="en-US" altLang="ja-JP" sz="900" kern="0" spc="50">
                <a:latin typeface="Meiryo UI"/>
                <a:ea typeface="Meiryo UI"/>
              </a:rPr>
              <a:t>67</a:t>
            </a:r>
            <a:r>
              <a:rPr lang="ja-JP" altLang="en-US" sz="900" kern="0" spc="50">
                <a:latin typeface="Meiryo UI"/>
                <a:ea typeface="Meiryo UI"/>
              </a:rPr>
              <a:t>行目「（</a:t>
            </a:r>
            <a:r>
              <a:rPr lang="en-US" altLang="ja-JP" sz="900" kern="0" spc="50">
                <a:latin typeface="Meiryo UI"/>
                <a:ea typeface="Meiryo UI"/>
              </a:rPr>
              <a:t>A</a:t>
            </a:r>
            <a:r>
              <a:rPr lang="ja-JP" altLang="en-US" sz="900" kern="0" spc="50">
                <a:latin typeface="Meiryo UI"/>
                <a:ea typeface="Meiryo UI"/>
              </a:rPr>
              <a:t>）事業に要する経費」の数値をご記入ください</a:t>
            </a:r>
          </a:p>
          <a:p>
            <a:pPr marL="171450" indent="-171450">
              <a:spcBef>
                <a:spcPts val="600"/>
              </a:spcBef>
              <a:buFont typeface="Arial" panose="020B0604020202020204" pitchFamily="34" charset="0"/>
              <a:buChar char="•"/>
            </a:pPr>
            <a:r>
              <a:rPr lang="ja-JP" altLang="en-US" sz="900" kern="0" spc="50">
                <a:latin typeface="Meiryo UI"/>
                <a:ea typeface="Meiryo UI"/>
              </a:rPr>
              <a:t>補助額には、様式</a:t>
            </a:r>
            <a:r>
              <a:rPr lang="en-US" altLang="ja-JP" sz="900" kern="0" spc="50">
                <a:latin typeface="Meiryo UI"/>
                <a:ea typeface="Meiryo UI"/>
              </a:rPr>
              <a:t>2</a:t>
            </a:r>
            <a:r>
              <a:rPr lang="ja-JP" altLang="en-US" sz="900" kern="0" spc="50">
                <a:latin typeface="Meiryo UI"/>
                <a:ea typeface="Meiryo UI"/>
              </a:rPr>
              <a:t>「③経費明細書」の</a:t>
            </a:r>
            <a:r>
              <a:rPr lang="en-US" altLang="ja-JP" sz="900" kern="0" spc="50">
                <a:latin typeface="Meiryo UI"/>
                <a:ea typeface="Meiryo UI"/>
              </a:rPr>
              <a:t>H</a:t>
            </a:r>
            <a:r>
              <a:rPr lang="ja-JP" altLang="en-US" sz="900" kern="0" spc="50">
                <a:latin typeface="Meiryo UI"/>
                <a:ea typeface="Meiryo UI"/>
              </a:rPr>
              <a:t>列</a:t>
            </a:r>
            <a:r>
              <a:rPr lang="en-US" altLang="ja-JP" sz="900" kern="0" spc="50">
                <a:latin typeface="Meiryo UI"/>
                <a:ea typeface="Meiryo UI"/>
              </a:rPr>
              <a:t>67</a:t>
            </a:r>
            <a:r>
              <a:rPr lang="ja-JP" altLang="en-US" sz="900" kern="0" spc="50">
                <a:latin typeface="Meiryo UI"/>
                <a:ea typeface="Meiryo UI"/>
              </a:rPr>
              <a:t>行目「（</a:t>
            </a:r>
            <a:r>
              <a:rPr lang="en-US" altLang="ja-JP" sz="900" kern="0" spc="50">
                <a:latin typeface="Meiryo UI"/>
                <a:ea typeface="Meiryo UI"/>
              </a:rPr>
              <a:t>C-1</a:t>
            </a:r>
            <a:r>
              <a:rPr lang="ja-JP" altLang="en-US" sz="900" kern="0" spc="50">
                <a:latin typeface="Meiryo UI"/>
                <a:ea typeface="Meiryo UI"/>
              </a:rPr>
              <a:t>）補助金交付申請額（補助事業合計）※1/3補助率の場合」の数値をご記入ください</a:t>
            </a:r>
          </a:p>
        </p:txBody>
      </p:sp>
      <p:cxnSp>
        <p:nvCxnSpPr>
          <p:cNvPr id="28" name="直線コネクタ 27">
            <a:extLst>
              <a:ext uri="{FF2B5EF4-FFF2-40B4-BE49-F238E27FC236}">
                <a16:creationId xmlns:a16="http://schemas.microsoft.com/office/drawing/2014/main" id="{982E4044-6F5C-2E90-78CF-7C6494C0E9E3}"/>
              </a:ext>
            </a:extLst>
          </p:cNvPr>
          <p:cNvCxnSpPr>
            <a:cxnSpLocks/>
          </p:cNvCxnSpPr>
          <p:nvPr/>
        </p:nvCxnSpPr>
        <p:spPr>
          <a:xfrm flipH="1">
            <a:off x="8101281" y="2294442"/>
            <a:ext cx="276026" cy="537509"/>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0193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メモ 1">
            <a:extLst>
              <a:ext uri="{FF2B5EF4-FFF2-40B4-BE49-F238E27FC236}">
                <a16:creationId xmlns:a16="http://schemas.microsoft.com/office/drawing/2014/main" id="{34F35BE6-A56C-2F70-B392-95D8DFA01FF4}"/>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sp>
        <p:nvSpPr>
          <p:cNvPr id="3" name="タイトル 2">
            <a:extLst>
              <a:ext uri="{FF2B5EF4-FFF2-40B4-BE49-F238E27FC236}">
                <a16:creationId xmlns:a16="http://schemas.microsoft.com/office/drawing/2014/main" id="{92830459-84A8-F568-C21B-43CFD7829638}"/>
              </a:ext>
            </a:extLst>
          </p:cNvPr>
          <p:cNvSpPr>
            <a:spLocks noGrp="1"/>
          </p:cNvSpPr>
          <p:nvPr>
            <p:ph type="title"/>
          </p:nvPr>
        </p:nvSpPr>
        <p:spPr>
          <a:xfrm>
            <a:off x="511875" y="239100"/>
            <a:ext cx="8883347" cy="166199"/>
          </a:xfrm>
        </p:spPr>
        <p:txBody>
          <a:bodyPr vert="horz"/>
          <a:lstStyle/>
          <a:p>
            <a:r>
              <a:rPr lang="ja-JP" altLang="en-US" sz="1200"/>
              <a:t>２</a:t>
            </a:r>
            <a:r>
              <a:rPr lang="en-US" altLang="ja-JP" sz="1200"/>
              <a:t>.</a:t>
            </a:r>
            <a:r>
              <a:rPr lang="ja-JP" altLang="en-US" sz="1200"/>
              <a:t>先進性・成長性／製品・生産方式等の優位性確保</a:t>
            </a:r>
            <a:endParaRPr lang="ja-JP" altLang="en-US"/>
          </a:p>
        </p:txBody>
      </p:sp>
      <p:sp>
        <p:nvSpPr>
          <p:cNvPr id="4" name="テキスト プレースホルダー 3">
            <a:extLst>
              <a:ext uri="{FF2B5EF4-FFF2-40B4-BE49-F238E27FC236}">
                <a16:creationId xmlns:a16="http://schemas.microsoft.com/office/drawing/2014/main" id="{350D40CB-6BBC-A596-EB71-90430F09C317}"/>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04E60973-F76E-FAA0-FB1B-28416003EA17}"/>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0" name="フリーフォーム: 図形 9">
            <a:extLst>
              <a:ext uri="{FF2B5EF4-FFF2-40B4-BE49-F238E27FC236}">
                <a16:creationId xmlns:a16="http://schemas.microsoft.com/office/drawing/2014/main" id="{A9A51E21-6415-2355-2DA7-8F13376CA80A}"/>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a:t>
            </a:r>
          </a:p>
        </p:txBody>
      </p:sp>
      <p:sp>
        <p:nvSpPr>
          <p:cNvPr id="11" name="フリーフォーム: 図形 10">
            <a:extLst>
              <a:ext uri="{FF2B5EF4-FFF2-40B4-BE49-F238E27FC236}">
                <a16:creationId xmlns:a16="http://schemas.microsoft.com/office/drawing/2014/main" id="{58DDD755-D7DF-97C7-BAF4-3862F26A3BC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2" name="フリーフォーム: 図形 11">
            <a:extLst>
              <a:ext uri="{FF2B5EF4-FFF2-40B4-BE49-F238E27FC236}">
                <a16:creationId xmlns:a16="http://schemas.microsoft.com/office/drawing/2014/main" id="{B727C671-6ACF-6567-5116-A954B9DFEA9F}"/>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3" name="フリーフォーム: 図形 12">
            <a:extLst>
              <a:ext uri="{FF2B5EF4-FFF2-40B4-BE49-F238E27FC236}">
                <a16:creationId xmlns:a16="http://schemas.microsoft.com/office/drawing/2014/main" id="{EFA6B211-E4EE-2C2D-C56D-BF9577272764}"/>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19" name="正方形/長方形 18">
            <a:extLst>
              <a:ext uri="{FF2B5EF4-FFF2-40B4-BE49-F238E27FC236}">
                <a16:creationId xmlns:a16="http://schemas.microsoft.com/office/drawing/2014/main" id="{A8F110BB-C951-463D-067E-98A209BC04FC}"/>
              </a:ext>
            </a:extLst>
          </p:cNvPr>
          <p:cNvSpPr/>
          <p:nvPr/>
        </p:nvSpPr>
        <p:spPr>
          <a:xfrm>
            <a:off x="510777" y="3002809"/>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売り手</a:t>
            </a:r>
          </a:p>
        </p:txBody>
      </p:sp>
      <p:sp>
        <p:nvSpPr>
          <p:cNvPr id="20" name="正方形/長方形 19">
            <a:extLst>
              <a:ext uri="{FF2B5EF4-FFF2-40B4-BE49-F238E27FC236}">
                <a16:creationId xmlns:a16="http://schemas.microsoft.com/office/drawing/2014/main" id="{ECCB545D-45F6-18FE-1D84-859A8D107309}"/>
              </a:ext>
            </a:extLst>
          </p:cNvPr>
          <p:cNvSpPr/>
          <p:nvPr/>
        </p:nvSpPr>
        <p:spPr>
          <a:xfrm>
            <a:off x="3200052" y="4874318"/>
            <a:ext cx="793389" cy="18032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代替品</a:t>
            </a:r>
          </a:p>
        </p:txBody>
      </p:sp>
      <p:sp>
        <p:nvSpPr>
          <p:cNvPr id="22" name="正方形/長方形 21">
            <a:extLst>
              <a:ext uri="{FF2B5EF4-FFF2-40B4-BE49-F238E27FC236}">
                <a16:creationId xmlns:a16="http://schemas.microsoft.com/office/drawing/2014/main" id="{9D72CE1B-6CF4-124C-250B-C4953C6C3EE6}"/>
              </a:ext>
            </a:extLst>
          </p:cNvPr>
          <p:cNvSpPr/>
          <p:nvPr/>
        </p:nvSpPr>
        <p:spPr>
          <a:xfrm>
            <a:off x="3200053" y="3667561"/>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（競合他社の状況を記載ください。</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マーケットの状況、競合他社の状況、各社の製品・サービスの差別化要素、購買力の大きさ等）</a:t>
            </a:r>
          </a:p>
        </p:txBody>
      </p:sp>
      <p:sp>
        <p:nvSpPr>
          <p:cNvPr id="23" name="正方形/長方形 22">
            <a:extLst>
              <a:ext uri="{FF2B5EF4-FFF2-40B4-BE49-F238E27FC236}">
                <a16:creationId xmlns:a16="http://schemas.microsoft.com/office/drawing/2014/main" id="{6DD0ADC6-D28F-C9CF-79C1-06DD1DC7F295}"/>
              </a:ext>
            </a:extLst>
          </p:cNvPr>
          <p:cNvSpPr/>
          <p:nvPr/>
        </p:nvSpPr>
        <p:spPr>
          <a:xfrm>
            <a:off x="7632699" y="3196283"/>
            <a:ext cx="2088000" cy="216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（ターゲットとするマーケットの買い手の動向について記載ください。</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生活傾向の変容や需要の変化、ニーズの多様化等）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0160155-6F0D-7E13-277E-F5C691D31FE3}"/>
              </a:ext>
            </a:extLst>
          </p:cNvPr>
          <p:cNvSpPr/>
          <p:nvPr/>
        </p:nvSpPr>
        <p:spPr>
          <a:xfrm>
            <a:off x="3200053" y="2280477"/>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（ターゲットとするマーケットへ参入する際の障壁について記載ください。</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スイッチングコスト、初期投資、人材のケイパビリティ等）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49035078-7335-D314-ED06-CC54492BB8AD}"/>
              </a:ext>
            </a:extLst>
          </p:cNvPr>
          <p:cNvSpPr/>
          <p:nvPr/>
        </p:nvSpPr>
        <p:spPr>
          <a:xfrm>
            <a:off x="510777" y="3196283"/>
            <a:ext cx="2088000" cy="216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（ターゲットとするマーケットの売り手について記載ください。</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業者の数、独占技術の有無等）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2687FBE-11DA-DCCC-AD2B-F542DC741A39}"/>
              </a:ext>
            </a:extLst>
          </p:cNvPr>
          <p:cNvSpPr/>
          <p:nvPr/>
        </p:nvSpPr>
        <p:spPr>
          <a:xfrm>
            <a:off x="3200053" y="5054645"/>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（ターゲットとするマーケットの代替品となり得るサービスについて記載ください。）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4380F21-28AF-62DF-F7CA-F06704111CA3}"/>
              </a:ext>
            </a:extLst>
          </p:cNvPr>
          <p:cNvSpPr/>
          <p:nvPr/>
        </p:nvSpPr>
        <p:spPr>
          <a:xfrm>
            <a:off x="7632699" y="3002809"/>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買い手</a:t>
            </a:r>
          </a:p>
        </p:txBody>
      </p:sp>
      <p:sp>
        <p:nvSpPr>
          <p:cNvPr id="14" name="正方形/長方形 13">
            <a:extLst>
              <a:ext uri="{FF2B5EF4-FFF2-40B4-BE49-F238E27FC236}">
                <a16:creationId xmlns:a16="http://schemas.microsoft.com/office/drawing/2014/main" id="{4ADA0D8E-2CA0-8851-6815-E7903D5D383A}"/>
              </a:ext>
            </a:extLst>
          </p:cNvPr>
          <p:cNvSpPr/>
          <p:nvPr/>
        </p:nvSpPr>
        <p:spPr>
          <a:xfrm>
            <a:off x="3200051" y="3471161"/>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競合他社</a:t>
            </a:r>
          </a:p>
        </p:txBody>
      </p:sp>
      <p:sp>
        <p:nvSpPr>
          <p:cNvPr id="16" name="正方形/長方形 15">
            <a:extLst>
              <a:ext uri="{FF2B5EF4-FFF2-40B4-BE49-F238E27FC236}">
                <a16:creationId xmlns:a16="http://schemas.microsoft.com/office/drawing/2014/main" id="{61925D73-9828-6D33-516C-7009E8F93E17}"/>
              </a:ext>
            </a:extLst>
          </p:cNvPr>
          <p:cNvSpPr/>
          <p:nvPr/>
        </p:nvSpPr>
        <p:spPr>
          <a:xfrm>
            <a:off x="3200051" y="2082821"/>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新規参入</a:t>
            </a:r>
          </a:p>
        </p:txBody>
      </p:sp>
      <p:sp>
        <p:nvSpPr>
          <p:cNvPr id="21" name="矢印: 右 20">
            <a:extLst>
              <a:ext uri="{FF2B5EF4-FFF2-40B4-BE49-F238E27FC236}">
                <a16:creationId xmlns:a16="http://schemas.microsoft.com/office/drawing/2014/main" id="{82234B22-3C5A-E4E1-4D12-9EA5C30CE3DA}"/>
              </a:ext>
            </a:extLst>
          </p:cNvPr>
          <p:cNvSpPr/>
          <p:nvPr/>
        </p:nvSpPr>
        <p:spPr>
          <a:xfrm>
            <a:off x="2750999" y="4042611"/>
            <a:ext cx="296830"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27" name="矢印: 右 26">
            <a:extLst>
              <a:ext uri="{FF2B5EF4-FFF2-40B4-BE49-F238E27FC236}">
                <a16:creationId xmlns:a16="http://schemas.microsoft.com/office/drawing/2014/main" id="{B0459637-5526-D4DA-4D36-9309023DC36B}"/>
              </a:ext>
            </a:extLst>
          </p:cNvPr>
          <p:cNvSpPr/>
          <p:nvPr/>
        </p:nvSpPr>
        <p:spPr>
          <a:xfrm flipH="1">
            <a:off x="7191468" y="4042611"/>
            <a:ext cx="296830"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28" name="矢印: 右 27">
            <a:extLst>
              <a:ext uri="{FF2B5EF4-FFF2-40B4-BE49-F238E27FC236}">
                <a16:creationId xmlns:a16="http://schemas.microsoft.com/office/drawing/2014/main" id="{5A07742C-2763-948F-21B9-06BC1F9C908B}"/>
              </a:ext>
            </a:extLst>
          </p:cNvPr>
          <p:cNvSpPr/>
          <p:nvPr/>
        </p:nvSpPr>
        <p:spPr>
          <a:xfrm rot="16200000" flipH="1">
            <a:off x="5012054" y="3317516"/>
            <a:ext cx="223013"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30" name="矢印: 右 29">
            <a:extLst>
              <a:ext uri="{FF2B5EF4-FFF2-40B4-BE49-F238E27FC236}">
                <a16:creationId xmlns:a16="http://schemas.microsoft.com/office/drawing/2014/main" id="{DA14CD2E-BE24-67E3-3AD2-F3A45AFDE65B}"/>
              </a:ext>
            </a:extLst>
          </p:cNvPr>
          <p:cNvSpPr/>
          <p:nvPr/>
        </p:nvSpPr>
        <p:spPr>
          <a:xfrm rot="5400000" flipH="1" flipV="1">
            <a:off x="5012054" y="4722804"/>
            <a:ext cx="223013"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071A551-E6E4-D466-7904-633629216179}"/>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9C4A0753-F055-03F2-B344-E24013B81A8F}"/>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ターゲットとするマーケットにおける競合他社の状況を把握し、競合他社の製品・サービスを分析したうえで、</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継続的に自社の優位性が確保できる差別化された計画となっているかを記載ください</a:t>
            </a:r>
            <a:endParaRPr kumimoji="1" lang="ja-JP" altLang="en-US" sz="105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455049C7-DB6A-A1AB-ADD1-7EB3E44F998D}"/>
              </a:ext>
            </a:extLst>
          </p:cNvPr>
          <p:cNvCxnSpPr>
            <a:cxnSpLocks/>
          </p:cNvCxnSpPr>
          <p:nvPr/>
        </p:nvCxnSpPr>
        <p:spPr>
          <a:xfrm flipV="1">
            <a:off x="1065229" y="2484495"/>
            <a:ext cx="383338" cy="48937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17C3CD7E-2189-74D7-5A42-79888FF73AAC}"/>
              </a:ext>
            </a:extLst>
          </p:cNvPr>
          <p:cNvSpPr/>
          <p:nvPr/>
        </p:nvSpPr>
        <p:spPr>
          <a:xfrm>
            <a:off x="146424" y="2108085"/>
            <a:ext cx="3456152"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事業を実施するうえで必要な備品・材料などを調達する調達先</a:t>
            </a:r>
            <a:br>
              <a:rPr lang="ja-JP" altLang="en-US"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（サプライヤー、ベンダー、調達先とも表現される）</a:t>
            </a:r>
          </a:p>
        </p:txBody>
      </p:sp>
      <p:cxnSp>
        <p:nvCxnSpPr>
          <p:cNvPr id="36" name="直線コネクタ 35">
            <a:extLst>
              <a:ext uri="{FF2B5EF4-FFF2-40B4-BE49-F238E27FC236}">
                <a16:creationId xmlns:a16="http://schemas.microsoft.com/office/drawing/2014/main" id="{432D89C1-9E24-5068-74A2-5B68CA1988C0}"/>
              </a:ext>
            </a:extLst>
          </p:cNvPr>
          <p:cNvCxnSpPr>
            <a:cxnSpLocks/>
          </p:cNvCxnSpPr>
          <p:nvPr/>
        </p:nvCxnSpPr>
        <p:spPr>
          <a:xfrm flipV="1">
            <a:off x="8081777" y="2427436"/>
            <a:ext cx="344311" cy="575373"/>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C16CCEB0-D207-7D36-34B0-42FD2949A5B0}"/>
              </a:ext>
            </a:extLst>
          </p:cNvPr>
          <p:cNvSpPr/>
          <p:nvPr/>
        </p:nvSpPr>
        <p:spPr>
          <a:xfrm>
            <a:off x="7321213" y="2108085"/>
            <a:ext cx="2534146"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商品・サービスを購入する法人・個人</a:t>
            </a:r>
            <a:br>
              <a:rPr lang="en-US" altLang="ja-JP"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（クライアント、消費者、顧客とも表現される）</a:t>
            </a:r>
          </a:p>
        </p:txBody>
      </p:sp>
      <p:cxnSp>
        <p:nvCxnSpPr>
          <p:cNvPr id="41" name="直線コネクタ 40">
            <a:extLst>
              <a:ext uri="{FF2B5EF4-FFF2-40B4-BE49-F238E27FC236}">
                <a16:creationId xmlns:a16="http://schemas.microsoft.com/office/drawing/2014/main" id="{778EF6F0-AE4B-C63E-AEF2-4E0995BF06A3}"/>
              </a:ext>
            </a:extLst>
          </p:cNvPr>
          <p:cNvCxnSpPr>
            <a:cxnSpLocks/>
          </p:cNvCxnSpPr>
          <p:nvPr/>
        </p:nvCxnSpPr>
        <p:spPr>
          <a:xfrm>
            <a:off x="1554777" y="4808615"/>
            <a:ext cx="131177" cy="817169"/>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42" name="正方形/長方形 41">
            <a:extLst>
              <a:ext uri="{FF2B5EF4-FFF2-40B4-BE49-F238E27FC236}">
                <a16:creationId xmlns:a16="http://schemas.microsoft.com/office/drawing/2014/main" id="{80E9DD7C-F5A8-29E6-C169-005745722912}"/>
              </a:ext>
            </a:extLst>
          </p:cNvPr>
          <p:cNvSpPr/>
          <p:nvPr/>
        </p:nvSpPr>
        <p:spPr>
          <a:xfrm>
            <a:off x="641954" y="5117103"/>
            <a:ext cx="2088000"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ja-JP" altLang="en-US" sz="900" kern="0" spc="50">
                <a:latin typeface="Meiryo UI" panose="020B0604030504040204" pitchFamily="50" charset="-128"/>
                <a:ea typeface="Meiryo UI" panose="020B0604030504040204" pitchFamily="50" charset="-128"/>
              </a:rPr>
              <a:t>差別化ポイント①</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生産工程の上流～下流を自社で構築し、コスト優位性と品質を両立</a:t>
            </a:r>
          </a:p>
        </p:txBody>
      </p:sp>
      <p:cxnSp>
        <p:nvCxnSpPr>
          <p:cNvPr id="45" name="直線コネクタ 44">
            <a:extLst>
              <a:ext uri="{FF2B5EF4-FFF2-40B4-BE49-F238E27FC236}">
                <a16:creationId xmlns:a16="http://schemas.microsoft.com/office/drawing/2014/main" id="{B79B0E5E-5DBE-2165-E6C2-EAF8F33F2820}"/>
              </a:ext>
            </a:extLst>
          </p:cNvPr>
          <p:cNvCxnSpPr>
            <a:cxnSpLocks/>
          </p:cNvCxnSpPr>
          <p:nvPr/>
        </p:nvCxnSpPr>
        <p:spPr>
          <a:xfrm>
            <a:off x="5930007" y="4458415"/>
            <a:ext cx="346897" cy="79459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id="{4B357595-7FD1-9CFC-FA6F-0EF2203A389A}"/>
              </a:ext>
            </a:extLst>
          </p:cNvPr>
          <p:cNvSpPr/>
          <p:nvPr/>
        </p:nvSpPr>
        <p:spPr>
          <a:xfrm>
            <a:off x="5232903" y="4744330"/>
            <a:ext cx="2284263" cy="7036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ja-JP" altLang="en-US" sz="900" kern="0" spc="50">
                <a:latin typeface="Meiryo UI" panose="020B0604030504040204" pitchFamily="50" charset="-128"/>
                <a:ea typeface="Meiryo UI" panose="020B0604030504040204" pitchFamily="50" charset="-128"/>
              </a:rPr>
              <a:t>差別化ポイント②</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競合他社と比較して大規模な投資を実施することで「規模の経済性」の発揮を企図し、コスト優位性と品質を両立</a:t>
            </a:r>
          </a:p>
        </p:txBody>
      </p:sp>
      <p:cxnSp>
        <p:nvCxnSpPr>
          <p:cNvPr id="48" name="直線コネクタ 47">
            <a:extLst>
              <a:ext uri="{FF2B5EF4-FFF2-40B4-BE49-F238E27FC236}">
                <a16:creationId xmlns:a16="http://schemas.microsoft.com/office/drawing/2014/main" id="{7D8AE552-53E5-7F1E-1E2E-1E42FBA10696}"/>
              </a:ext>
            </a:extLst>
          </p:cNvPr>
          <p:cNvCxnSpPr>
            <a:cxnSpLocks/>
          </p:cNvCxnSpPr>
          <p:nvPr/>
        </p:nvCxnSpPr>
        <p:spPr>
          <a:xfrm>
            <a:off x="8482355" y="4745713"/>
            <a:ext cx="346897" cy="79459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072A8CB4-10B8-8C36-2944-520F24C93783}"/>
              </a:ext>
            </a:extLst>
          </p:cNvPr>
          <p:cNvSpPr/>
          <p:nvPr/>
        </p:nvSpPr>
        <p:spPr>
          <a:xfrm>
            <a:off x="7785252" y="5031628"/>
            <a:ext cx="2051512" cy="7036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ja-JP" altLang="en-US" sz="900" kern="0" spc="50">
                <a:latin typeface="Meiryo UI" panose="020B0604030504040204" pitchFamily="50" charset="-128"/>
                <a:ea typeface="Meiryo UI" panose="020B0604030504040204" pitchFamily="50" charset="-128"/>
              </a:rPr>
              <a:t>差別化ポイント③</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商流を自社で持つことで、ユーザーのニーズを製品に反映することで、選ばれる会社となっている</a:t>
            </a:r>
          </a:p>
        </p:txBody>
      </p:sp>
    </p:spTree>
    <p:extLst>
      <p:ext uri="{BB962C8B-B14F-4D97-AF65-F5344CB8AC3E}">
        <p14:creationId xmlns:p14="http://schemas.microsoft.com/office/powerpoint/2010/main" val="2187552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52192-7312-2A91-EFB6-10B5AD692930}"/>
            </a:ext>
          </a:extLst>
        </p:cNvPr>
        <p:cNvGrpSpPr/>
        <p:nvPr/>
      </p:nvGrpSpPr>
      <p:grpSpPr>
        <a:xfrm>
          <a:off x="0" y="0"/>
          <a:ext cx="0" cy="0"/>
          <a:chOff x="0" y="0"/>
          <a:chExt cx="0" cy="0"/>
        </a:xfrm>
      </p:grpSpPr>
      <p:sp>
        <p:nvSpPr>
          <p:cNvPr id="5" name="四角形: メモ 4">
            <a:extLst>
              <a:ext uri="{FF2B5EF4-FFF2-40B4-BE49-F238E27FC236}">
                <a16:creationId xmlns:a16="http://schemas.microsoft.com/office/drawing/2014/main" id="{8385B430-FF05-2363-0551-446AF1DDD78F}"/>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sp>
        <p:nvSpPr>
          <p:cNvPr id="3" name="タイトル 2">
            <a:extLst>
              <a:ext uri="{FF2B5EF4-FFF2-40B4-BE49-F238E27FC236}">
                <a16:creationId xmlns:a16="http://schemas.microsoft.com/office/drawing/2014/main" id="{5DDB2352-31F0-D0C9-B7D7-D919A2D754D4}"/>
              </a:ext>
            </a:extLst>
          </p:cNvPr>
          <p:cNvSpPr>
            <a:spLocks noGrp="1"/>
          </p:cNvSpPr>
          <p:nvPr>
            <p:ph type="title"/>
          </p:nvPr>
        </p:nvSpPr>
        <p:spPr>
          <a:xfrm>
            <a:off x="511875" y="242563"/>
            <a:ext cx="8883347" cy="166199"/>
          </a:xfrm>
        </p:spPr>
        <p:txBody>
          <a:bodyPr vert="horz"/>
          <a:lstStyle/>
          <a:p>
            <a:r>
              <a:rPr lang="ja-JP" altLang="en-US"/>
              <a:t>２</a:t>
            </a:r>
            <a:r>
              <a:rPr lang="en-US" altLang="ja-JP" sz="1200"/>
              <a:t>.</a:t>
            </a:r>
            <a:r>
              <a:rPr lang="ja-JP" altLang="en-US" sz="1200"/>
              <a:t>先進性・成長性／労働生産性向上の見込み</a:t>
            </a:r>
            <a:endParaRPr lang="ja-JP" altLang="en-US"/>
          </a:p>
        </p:txBody>
      </p:sp>
      <p:sp>
        <p:nvSpPr>
          <p:cNvPr id="4" name="テキスト プレースホルダー 3">
            <a:extLst>
              <a:ext uri="{FF2B5EF4-FFF2-40B4-BE49-F238E27FC236}">
                <a16:creationId xmlns:a16="http://schemas.microsoft.com/office/drawing/2014/main" id="{C9253C9B-31B4-6AEE-0CAA-1FBB0964C003}"/>
              </a:ext>
            </a:extLst>
          </p:cNvPr>
          <p:cNvSpPr>
            <a:spLocks noGrp="1"/>
          </p:cNvSpPr>
          <p:nvPr>
            <p:ph type="body" sz="quarter" idx="15"/>
          </p:nvPr>
        </p:nvSpPr>
        <p:spPr/>
        <p:txBody>
          <a:bodyPr/>
          <a:lstStyle/>
          <a:p>
            <a:endParaRPr lang="ja-JP" altLang="en-US"/>
          </a:p>
        </p:txBody>
      </p:sp>
      <p:sp>
        <p:nvSpPr>
          <p:cNvPr id="9" name="正方形/長方形 8">
            <a:extLst>
              <a:ext uri="{FF2B5EF4-FFF2-40B4-BE49-F238E27FC236}">
                <a16:creationId xmlns:a16="http://schemas.microsoft.com/office/drawing/2014/main" id="{1F419C16-8EC3-6403-E710-15FECACE1AE7}"/>
              </a:ext>
            </a:extLst>
          </p:cNvPr>
          <p:cNvSpPr/>
          <p:nvPr/>
        </p:nvSpPr>
        <p:spPr>
          <a:xfrm>
            <a:off x="371124" y="3996487"/>
            <a:ext cx="1020072"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労働生産性</a:t>
            </a:r>
            <a:endPar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矢印: 左 9">
            <a:extLst>
              <a:ext uri="{FF2B5EF4-FFF2-40B4-BE49-F238E27FC236}">
                <a16:creationId xmlns:a16="http://schemas.microsoft.com/office/drawing/2014/main" id="{2BD9CA1F-45A1-61ED-D4AD-8ED6851853D2}"/>
              </a:ext>
            </a:extLst>
          </p:cNvPr>
          <p:cNvSpPr/>
          <p:nvPr/>
        </p:nvSpPr>
        <p:spPr>
          <a:xfrm>
            <a:off x="1398899" y="4050329"/>
            <a:ext cx="516155" cy="516155"/>
          </a:xfrm>
          <a:prstGeom prst="leftArrow">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13072DFA-43AB-54B4-F072-C6AF92B44718}"/>
              </a:ext>
            </a:extLst>
          </p:cNvPr>
          <p:cNvGrpSpPr/>
          <p:nvPr/>
        </p:nvGrpSpPr>
        <p:grpSpPr>
          <a:xfrm>
            <a:off x="1979916" y="3614333"/>
            <a:ext cx="1169279" cy="1388147"/>
            <a:chOff x="2130395" y="3614333"/>
            <a:chExt cx="1018800" cy="1388147"/>
          </a:xfrm>
        </p:grpSpPr>
        <p:sp>
          <p:nvSpPr>
            <p:cNvPr id="11" name="正方形/長方形 10">
              <a:extLst>
                <a:ext uri="{FF2B5EF4-FFF2-40B4-BE49-F238E27FC236}">
                  <a16:creationId xmlns:a16="http://schemas.microsoft.com/office/drawing/2014/main" id="{B0C7F26D-E037-C566-0C2E-B195FA165FF3}"/>
                </a:ext>
              </a:extLst>
            </p:cNvPr>
            <p:cNvSpPr/>
            <p:nvPr/>
          </p:nvSpPr>
          <p:spPr>
            <a:xfrm>
              <a:off x="2130395" y="4284587"/>
              <a:ext cx="1018800" cy="4763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BC272C1B-7316-0B4A-D6DE-F2A0FB31AE9E}"/>
                </a:ext>
              </a:extLst>
            </p:cNvPr>
            <p:cNvSpPr/>
            <p:nvPr/>
          </p:nvSpPr>
          <p:spPr>
            <a:xfrm>
              <a:off x="2130395" y="3614333"/>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付加価値額</a:t>
              </a:r>
              <a:endPar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a:t>
              </a:r>
              <a:r>
                <a:rPr kumimoji="1" lang="en-US" altLang="ja-JP" sz="1200" b="1" i="0" u="none" strike="noStrike" kern="100">
                  <a:solidFill>
                    <a:schemeClr val="bg1"/>
                  </a:solidFill>
                  <a:effectLst/>
                  <a:latin typeface="Meiryo UI" panose="020B0604030504040204" pitchFamily="50" charset="-128"/>
                  <a:ea typeface="Meiryo UI" panose="020B0604030504040204" pitchFamily="50" charset="-128"/>
                </a:rPr>
                <a:t>XX</a:t>
              </a: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百万円</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sp>
          <p:nvSpPr>
            <p:cNvPr id="13" name="正方形/長方形 12">
              <a:extLst>
                <a:ext uri="{FF2B5EF4-FFF2-40B4-BE49-F238E27FC236}">
                  <a16:creationId xmlns:a16="http://schemas.microsoft.com/office/drawing/2014/main" id="{045F487C-694F-FA5D-24C8-3400E73F2A86}"/>
                </a:ext>
              </a:extLst>
            </p:cNvPr>
            <p:cNvSpPr/>
            <p:nvPr/>
          </p:nvSpPr>
          <p:spPr>
            <a:xfrm>
              <a:off x="2130395" y="4378287"/>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労働量</a:t>
              </a:r>
              <a:endPar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a:t>
              </a:r>
              <a:r>
                <a:rPr kumimoji="1" lang="en-US" altLang="ja-JP" sz="1200" b="1" i="0" u="none" strike="noStrike" kern="100">
                  <a:solidFill>
                    <a:schemeClr val="bg1"/>
                  </a:solidFill>
                  <a:effectLst/>
                  <a:latin typeface="Meiryo UI" panose="020B0604030504040204" pitchFamily="50" charset="-128"/>
                  <a:ea typeface="Meiryo UI" panose="020B0604030504040204" pitchFamily="50" charset="-128"/>
                </a:rPr>
                <a:t>XX</a:t>
              </a: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人</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sp>
        <p:nvSpPr>
          <p:cNvPr id="14" name="四角形: 角を丸くする 13">
            <a:extLst>
              <a:ext uri="{FF2B5EF4-FFF2-40B4-BE49-F238E27FC236}">
                <a16:creationId xmlns:a16="http://schemas.microsoft.com/office/drawing/2014/main" id="{767DC589-9A1B-7276-575B-4777C3F31646}"/>
              </a:ext>
            </a:extLst>
          </p:cNvPr>
          <p:cNvSpPr/>
          <p:nvPr/>
        </p:nvSpPr>
        <p:spPr>
          <a:xfrm>
            <a:off x="409731" y="4549590"/>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a:t>
            </a:r>
            <a:r>
              <a:rPr kumimoji="1" lang="en-US" altLang="ja-JP" sz="1200" b="1">
                <a:solidFill>
                  <a:schemeClr val="bg1"/>
                </a:solidFill>
                <a:latin typeface="Meiryo UI"/>
                <a:ea typeface="Meiryo UI"/>
              </a:rPr>
              <a:t>x%</a:t>
            </a:r>
          </a:p>
        </p:txBody>
      </p:sp>
      <p:cxnSp>
        <p:nvCxnSpPr>
          <p:cNvPr id="17" name="直線矢印コネクタ 16">
            <a:extLst>
              <a:ext uri="{FF2B5EF4-FFF2-40B4-BE49-F238E27FC236}">
                <a16:creationId xmlns:a16="http://schemas.microsoft.com/office/drawing/2014/main" id="{FF323B9D-9395-4D66-3537-1BB0FEAE2D92}"/>
              </a:ext>
            </a:extLst>
          </p:cNvPr>
          <p:cNvCxnSpPr>
            <a:cxnSpLocks/>
          </p:cNvCxnSpPr>
          <p:nvPr/>
        </p:nvCxnSpPr>
        <p:spPr>
          <a:xfrm>
            <a:off x="3491183" y="4296496"/>
            <a:ext cx="5771105" cy="23820"/>
          </a:xfrm>
          <a:prstGeom prst="straightConnector1">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CBEB613-1A8A-92AD-2AFE-E3319A194C6F}"/>
              </a:ext>
            </a:extLst>
          </p:cNvPr>
          <p:cNvSpPr/>
          <p:nvPr/>
        </p:nvSpPr>
        <p:spPr>
          <a:xfrm>
            <a:off x="3491183" y="2329543"/>
            <a:ext cx="5771105" cy="190546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（付加価値額変動</a:t>
            </a:r>
            <a:r>
              <a:rPr kumimoji="1" lang="ja-JP" altLang="en-US" sz="1200">
                <a:solidFill>
                  <a:schemeClr val="tx1"/>
                </a:solidFill>
                <a:latin typeface="Meiryo UI" panose="020B0604030504040204" pitchFamily="50" charset="-128"/>
                <a:ea typeface="Meiryo UI" panose="020B0604030504040204" pitchFamily="50" charset="-128"/>
              </a:rPr>
              <a:t>の根拠を、考え方や計算式含むロジックなどと共にご記載ください。）</a:t>
            </a:r>
          </a:p>
        </p:txBody>
      </p:sp>
      <p:sp>
        <p:nvSpPr>
          <p:cNvPr id="19" name="正方形/長方形 18">
            <a:extLst>
              <a:ext uri="{FF2B5EF4-FFF2-40B4-BE49-F238E27FC236}">
                <a16:creationId xmlns:a16="http://schemas.microsoft.com/office/drawing/2014/main" id="{22DA318F-D9CA-8590-52F8-8748C1F584A3}"/>
              </a:ext>
            </a:extLst>
          </p:cNvPr>
          <p:cNvSpPr/>
          <p:nvPr/>
        </p:nvSpPr>
        <p:spPr>
          <a:xfrm>
            <a:off x="3491183" y="4498263"/>
            <a:ext cx="5771105" cy="172303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（労働量変動</a:t>
            </a:r>
            <a:r>
              <a:rPr kumimoji="1" lang="ja-JP" altLang="en-US" sz="1200">
                <a:solidFill>
                  <a:schemeClr val="tx1"/>
                </a:solidFill>
                <a:latin typeface="Meiryo UI" panose="020B0604030504040204" pitchFamily="50" charset="-128"/>
                <a:ea typeface="Meiryo UI" panose="020B0604030504040204" pitchFamily="50" charset="-128"/>
              </a:rPr>
              <a:t>の根拠を、考え方や計算式含むロジックなどと共にご記載ください。）</a:t>
            </a:r>
          </a:p>
        </p:txBody>
      </p:sp>
      <p:cxnSp>
        <p:nvCxnSpPr>
          <p:cNvPr id="20" name="直線矢印コネクタ 19">
            <a:extLst>
              <a:ext uri="{FF2B5EF4-FFF2-40B4-BE49-F238E27FC236}">
                <a16:creationId xmlns:a16="http://schemas.microsoft.com/office/drawing/2014/main" id="{3DA06E60-ECA6-B2CF-56FC-B9A50412E9A1}"/>
              </a:ext>
            </a:extLst>
          </p:cNvPr>
          <p:cNvCxnSpPr>
            <a:cxnSpLocks/>
          </p:cNvCxnSpPr>
          <p:nvPr/>
        </p:nvCxnSpPr>
        <p:spPr>
          <a:xfrm>
            <a:off x="3316637" y="2382472"/>
            <a:ext cx="0" cy="3850142"/>
          </a:xfrm>
          <a:prstGeom prst="straightConnector1">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B8AD73C-F4AE-141C-A3EB-42FFAD6D3080}"/>
              </a:ext>
            </a:extLst>
          </p:cNvPr>
          <p:cNvSpPr txBox="1"/>
          <p:nvPr/>
        </p:nvSpPr>
        <p:spPr>
          <a:xfrm>
            <a:off x="380177" y="1967872"/>
            <a:ext cx="2959744" cy="4384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労働生産性向上の見込み</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（基準年度と</a:t>
            </a:r>
            <a:r>
              <a:rPr kumimoji="1" lang="zh-TW" altLang="en-US" sz="1200">
                <a:solidFill>
                  <a:schemeClr val="tx1"/>
                </a:solidFill>
                <a:latin typeface="Meiryo UI" panose="020B0604030504040204" pitchFamily="50" charset="-128"/>
                <a:ea typeface="Meiryo UI" panose="020B0604030504040204" pitchFamily="50" charset="-128"/>
              </a:rPr>
              <a:t>事業化報告</a:t>
            </a:r>
            <a:r>
              <a:rPr kumimoji="1" lang="en-US" altLang="zh-TW" sz="1200">
                <a:solidFill>
                  <a:schemeClr val="tx1"/>
                </a:solidFill>
                <a:latin typeface="Meiryo UI" panose="020B0604030504040204" pitchFamily="50" charset="-128"/>
                <a:ea typeface="Meiryo UI" panose="020B0604030504040204" pitchFamily="50" charset="-128"/>
              </a:rPr>
              <a:t>3</a:t>
            </a:r>
            <a:r>
              <a:rPr kumimoji="1" lang="zh-TW" altLang="en-US" sz="1200">
                <a:solidFill>
                  <a:schemeClr val="tx1"/>
                </a:solidFill>
                <a:latin typeface="Meiryo UI" panose="020B0604030504040204" pitchFamily="50" charset="-128"/>
                <a:ea typeface="Meiryo UI" panose="020B0604030504040204" pitchFamily="50" charset="-128"/>
              </a:rPr>
              <a:t>年目</a:t>
            </a:r>
            <a:r>
              <a:rPr kumimoji="1" lang="ja-JP" altLang="en-US" sz="1200">
                <a:solidFill>
                  <a:schemeClr val="tx1"/>
                </a:solidFill>
                <a:latin typeface="Meiryo UI" panose="020B0604030504040204" pitchFamily="50" charset="-128"/>
                <a:ea typeface="Meiryo UI" panose="020B0604030504040204" pitchFamily="50" charset="-128"/>
              </a:rPr>
              <a:t>比較）</a:t>
            </a:r>
          </a:p>
        </p:txBody>
      </p:sp>
      <p:sp>
        <p:nvSpPr>
          <p:cNvPr id="22" name="テキスト ボックス 21">
            <a:extLst>
              <a:ext uri="{FF2B5EF4-FFF2-40B4-BE49-F238E27FC236}">
                <a16:creationId xmlns:a16="http://schemas.microsoft.com/office/drawing/2014/main" id="{B22AC8E6-4804-9729-3FEF-21588220E472}"/>
              </a:ext>
            </a:extLst>
          </p:cNvPr>
          <p:cNvSpPr txBox="1"/>
          <p:nvPr/>
        </p:nvSpPr>
        <p:spPr>
          <a:xfrm>
            <a:off x="3491182" y="1967872"/>
            <a:ext cx="5771105"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付加価値額および労働量変動の考え方・根拠</a:t>
            </a:r>
          </a:p>
        </p:txBody>
      </p:sp>
      <p:sp>
        <p:nvSpPr>
          <p:cNvPr id="24" name="フリーフォーム: 図形 23">
            <a:extLst>
              <a:ext uri="{FF2B5EF4-FFF2-40B4-BE49-F238E27FC236}">
                <a16:creationId xmlns:a16="http://schemas.microsoft.com/office/drawing/2014/main" id="{EFBC77F2-4B40-DB1C-56DC-8CBD0623D39A}"/>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26" name="フリーフォーム: 図形 25">
            <a:extLst>
              <a:ext uri="{FF2B5EF4-FFF2-40B4-BE49-F238E27FC236}">
                <a16:creationId xmlns:a16="http://schemas.microsoft.com/office/drawing/2014/main" id="{1B194DEB-D06F-A742-341B-0C38AAB3934D}"/>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27" name="フリーフォーム: 図形 26">
            <a:extLst>
              <a:ext uri="{FF2B5EF4-FFF2-40B4-BE49-F238E27FC236}">
                <a16:creationId xmlns:a16="http://schemas.microsoft.com/office/drawing/2014/main" id="{C9AC956C-C142-5C3C-FBD1-E6E05DA6A48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8" name="フリーフォーム: 図形 27">
            <a:extLst>
              <a:ext uri="{FF2B5EF4-FFF2-40B4-BE49-F238E27FC236}">
                <a16:creationId xmlns:a16="http://schemas.microsoft.com/office/drawing/2014/main" id="{A5661168-D055-16DA-FB0B-77ECA69B15C8}"/>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29" name="四角形: 角を丸くする 28">
            <a:extLst>
              <a:ext uri="{FF2B5EF4-FFF2-40B4-BE49-F238E27FC236}">
                <a16:creationId xmlns:a16="http://schemas.microsoft.com/office/drawing/2014/main" id="{AED7515C-5705-4C24-63F9-330F9F942EDF}"/>
              </a:ext>
            </a:extLst>
          </p:cNvPr>
          <p:cNvSpPr/>
          <p:nvPr/>
        </p:nvSpPr>
        <p:spPr>
          <a:xfrm>
            <a:off x="3484080" y="2209854"/>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付加価値額変動理由</a:t>
            </a:r>
            <a:endParaRPr kumimoji="1" lang="en-US" altLang="ja-JP" sz="1200" b="1">
              <a:solidFill>
                <a:schemeClr val="bg1"/>
              </a:solidFill>
              <a:latin typeface="Meiryo UI"/>
              <a:ea typeface="Meiryo UI"/>
            </a:endParaRPr>
          </a:p>
        </p:txBody>
      </p:sp>
      <p:sp>
        <p:nvSpPr>
          <p:cNvPr id="30" name="四角形: 角を丸くする 29">
            <a:extLst>
              <a:ext uri="{FF2B5EF4-FFF2-40B4-BE49-F238E27FC236}">
                <a16:creationId xmlns:a16="http://schemas.microsoft.com/office/drawing/2014/main" id="{4384ADEC-F35C-D998-8F95-960DAFE4F028}"/>
              </a:ext>
            </a:extLst>
          </p:cNvPr>
          <p:cNvSpPr/>
          <p:nvPr/>
        </p:nvSpPr>
        <p:spPr>
          <a:xfrm>
            <a:off x="3484080" y="4352922"/>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労働量変動理由</a:t>
            </a:r>
            <a:endParaRPr kumimoji="1" lang="en-US" altLang="ja-JP" sz="1200" b="1">
              <a:solidFill>
                <a:schemeClr val="bg1"/>
              </a:solidFill>
              <a:latin typeface="Meiryo UI"/>
              <a:ea typeface="Meiryo UI"/>
            </a:endParaRPr>
          </a:p>
        </p:txBody>
      </p:sp>
      <p:graphicFrame>
        <p:nvGraphicFramePr>
          <p:cNvPr id="32" name="表 15">
            <a:extLst>
              <a:ext uri="{FF2B5EF4-FFF2-40B4-BE49-F238E27FC236}">
                <a16:creationId xmlns:a16="http://schemas.microsoft.com/office/drawing/2014/main" id="{41506D97-DB07-87CE-CAA8-63F431C31945}"/>
              </a:ext>
            </a:extLst>
          </p:cNvPr>
          <p:cNvGraphicFramePr>
            <a:graphicFrameLocks noGrp="1"/>
          </p:cNvGraphicFramePr>
          <p:nvPr/>
        </p:nvGraphicFramePr>
        <p:xfrm>
          <a:off x="3556045" y="2627866"/>
          <a:ext cx="3384000" cy="1555200"/>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574974242"/>
                    </a:ext>
                  </a:extLst>
                </a:gridCol>
                <a:gridCol w="1152000">
                  <a:extLst>
                    <a:ext uri="{9D8B030D-6E8A-4147-A177-3AD203B41FA5}">
                      <a16:colId xmlns:a16="http://schemas.microsoft.com/office/drawing/2014/main" val="2830091423"/>
                    </a:ext>
                  </a:extLst>
                </a:gridCol>
                <a:gridCol w="1152000">
                  <a:extLst>
                    <a:ext uri="{9D8B030D-6E8A-4147-A177-3AD203B41FA5}">
                      <a16:colId xmlns:a16="http://schemas.microsoft.com/office/drawing/2014/main" val="2166087666"/>
                    </a:ext>
                  </a:extLst>
                </a:gridCol>
              </a:tblGrid>
              <a:tr h="183513">
                <a:tc>
                  <a:txBody>
                    <a:bodyPr/>
                    <a:lstStyle/>
                    <a:p>
                      <a:pPr algn="ctr"/>
                      <a:r>
                        <a:rPr kumimoji="1" lang="ja-JP" altLang="en-US" sz="1100">
                          <a:latin typeface="Meiryo UI" panose="020B0604030504040204" pitchFamily="50" charset="-128"/>
                          <a:ea typeface="Meiryo UI" panose="020B0604030504040204" pitchFamily="50" charset="-128"/>
                        </a:rPr>
                        <a:t>単位：百万円</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基準年度</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事業化報告</a:t>
                      </a:r>
                      <a:r>
                        <a:rPr kumimoji="1" lang="en-US" altLang="ja-JP" sz="1100">
                          <a:latin typeface="Meiryo UI" panose="020B0604030504040204" pitchFamily="50" charset="-128"/>
                          <a:ea typeface="Meiryo UI" panose="020B0604030504040204" pitchFamily="50" charset="-128"/>
                        </a:rPr>
                        <a:t>3</a:t>
                      </a:r>
                      <a:r>
                        <a:rPr kumimoji="1" lang="ja-JP" altLang="en-US" sz="1100">
                          <a:latin typeface="Meiryo UI" panose="020B0604030504040204" pitchFamily="50" charset="-128"/>
                          <a:ea typeface="Meiryo UI" panose="020B0604030504040204" pitchFamily="50" charset="-128"/>
                        </a:rPr>
                        <a:t>年目</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0">
                <a:tc>
                  <a:txBody>
                    <a:bodyPr/>
                    <a:lstStyle/>
                    <a:p>
                      <a:pPr algn="l"/>
                      <a:r>
                        <a:rPr kumimoji="1" lang="ja-JP" altLang="en-US" sz="1100">
                          <a:latin typeface="Meiryo UI" panose="020B0604030504040204" pitchFamily="50" charset="-128"/>
                          <a:ea typeface="Meiryo UI" panose="020B0604030504040204" pitchFamily="50" charset="-128"/>
                        </a:rPr>
                        <a:t>参考：売上高</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a:latin typeface="Meiryo UI" panose="020B0604030504040204" pitchFamily="50" charset="-128"/>
                          <a:ea typeface="Meiryo UI" panose="020B0604030504040204" pitchFamily="50" charset="-128"/>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a:latin typeface="Meiryo UI" panose="020B0604030504040204" pitchFamily="50" charset="-128"/>
                          <a:ea typeface="Meiryo UI" panose="020B0604030504040204" pitchFamily="50" charset="-128"/>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0">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①営業利益</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87222542"/>
                  </a:ext>
                </a:extLst>
              </a:tr>
              <a:tr h="0">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②給与支給総額</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66855533"/>
                  </a:ext>
                </a:extLst>
              </a:tr>
              <a:tr h="0">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③減価償却費</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294899562"/>
                  </a:ext>
                </a:extLst>
              </a:tr>
              <a:tr h="0">
                <a:tc>
                  <a:txBody>
                    <a:bodyPr/>
                    <a:lstStyle/>
                    <a:p>
                      <a:pPr algn="l"/>
                      <a:r>
                        <a:rPr kumimoji="1" lang="ja-JP" altLang="en-US" sz="1100">
                          <a:latin typeface="Meiryo UI" panose="020B0604030504040204" pitchFamily="50" charset="-128"/>
                          <a:ea typeface="Meiryo UI" panose="020B0604030504040204" pitchFamily="50" charset="-128"/>
                        </a:rPr>
                        <a:t>付加価値額</a:t>
                      </a:r>
                      <a:br>
                        <a:rPr kumimoji="1" lang="en-US" altLang="ja-JP" sz="1100">
                          <a:latin typeface="Meiryo UI" panose="020B0604030504040204" pitchFamily="50" charset="-128"/>
                          <a:ea typeface="Meiryo UI" panose="020B0604030504040204" pitchFamily="50" charset="-128"/>
                        </a:rPr>
                      </a:br>
                      <a:r>
                        <a:rPr kumimoji="1" lang="ja-JP" altLang="en-US" sz="900">
                          <a:latin typeface="Meiryo UI" panose="020B0604030504040204" pitchFamily="50" charset="-128"/>
                          <a:ea typeface="Meiryo UI" panose="020B0604030504040204" pitchFamily="50" charset="-128"/>
                        </a:rPr>
                        <a:t>（①＋②＋③）</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833717241"/>
                  </a:ext>
                </a:extLst>
              </a:tr>
            </a:tbl>
          </a:graphicData>
        </a:graphic>
      </p:graphicFrame>
      <p:sp>
        <p:nvSpPr>
          <p:cNvPr id="33" name="正方形/長方形 32">
            <a:extLst>
              <a:ext uri="{FF2B5EF4-FFF2-40B4-BE49-F238E27FC236}">
                <a16:creationId xmlns:a16="http://schemas.microsoft.com/office/drawing/2014/main" id="{3AC32CDE-DEA9-9F72-4B8A-F92609872F91}"/>
              </a:ext>
            </a:extLst>
          </p:cNvPr>
          <p:cNvSpPr/>
          <p:nvPr/>
        </p:nvSpPr>
        <p:spPr>
          <a:xfrm>
            <a:off x="7004907" y="2729273"/>
            <a:ext cx="2204736" cy="1418040"/>
          </a:xfrm>
          <a:prstGeom prst="rect">
            <a:avLst/>
          </a:prstGeom>
          <a:noFill/>
          <a:ln>
            <a:noFill/>
          </a:ln>
        </p:spPr>
        <p:txBody>
          <a:bodyPr wrap="square" lIns="36000" rIns="36000" anchor="t">
            <a:noAutofit/>
          </a:bodyPr>
          <a:lstStyle/>
          <a:p>
            <a:pPr defTabSz="914400">
              <a:lnSpc>
                <a:spcPct val="110000"/>
              </a:lnSpc>
            </a:pPr>
            <a:r>
              <a:rPr kumimoji="1" lang="ja-JP" altLang="en-US" sz="1200">
                <a:solidFill>
                  <a:sysClr val="windowText" lastClr="000000"/>
                </a:solidFill>
                <a:latin typeface="Meiryo UI"/>
                <a:ea typeface="Meiryo UI"/>
              </a:rPr>
              <a:t>新工場稼働に伴い、</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等の要因によって生産能力が倍増することから、売上</a:t>
            </a:r>
            <a:r>
              <a:rPr kumimoji="1" lang="en-US" altLang="ja-JP" sz="1200">
                <a:solidFill>
                  <a:sysClr val="windowText" lastClr="000000"/>
                </a:solidFill>
                <a:latin typeface="Meiryo UI"/>
                <a:ea typeface="Meiryo UI"/>
              </a:rPr>
              <a:t>200%</a:t>
            </a:r>
            <a:r>
              <a:rPr kumimoji="1" lang="ja-JP" altLang="en-US" sz="1200">
                <a:solidFill>
                  <a:sysClr val="windowText" lastClr="000000"/>
                </a:solidFill>
                <a:latin typeface="Meiryo UI"/>
                <a:ea typeface="Meiryo UI"/>
              </a:rPr>
              <a:t>・営業利益</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a:t>
            </a:r>
            <a:r>
              <a:rPr kumimoji="1" lang="ja-JP" altLang="en-US" sz="1200">
                <a:latin typeface="Meiryo UI"/>
                <a:ea typeface="Meiryo UI"/>
              </a:rPr>
              <a:t>給与支給総額</a:t>
            </a:r>
            <a:r>
              <a:rPr kumimoji="1" lang="en-US" altLang="ja-JP" sz="1200">
                <a:latin typeface="Meiryo UI"/>
                <a:ea typeface="Meiryo UI"/>
              </a:rPr>
              <a:t>XXX%</a:t>
            </a:r>
            <a:r>
              <a:rPr kumimoji="1" lang="ja-JP" altLang="en-US" sz="1200">
                <a:latin typeface="Meiryo UI"/>
                <a:ea typeface="Meiryo UI"/>
              </a:rPr>
              <a:t>を見込む。結果として付加価値額は</a:t>
            </a:r>
            <a:r>
              <a:rPr kumimoji="1" lang="en-US" altLang="ja-JP" sz="1200">
                <a:latin typeface="Meiryo UI"/>
                <a:ea typeface="Meiryo UI"/>
              </a:rPr>
              <a:t>XXX%</a:t>
            </a:r>
            <a:r>
              <a:rPr kumimoji="1" lang="ja-JP" altLang="en-US" sz="1200">
                <a:latin typeface="Meiryo UI"/>
                <a:ea typeface="Meiryo UI"/>
              </a:rPr>
              <a:t>増となり、年平均成長率</a:t>
            </a:r>
            <a:r>
              <a:rPr kumimoji="1" lang="en-US" altLang="ja-JP" sz="1200">
                <a:latin typeface="Meiryo UI"/>
                <a:ea typeface="Meiryo UI"/>
              </a:rPr>
              <a:t>x%</a:t>
            </a:r>
            <a:r>
              <a:rPr kumimoji="1" lang="ja-JP" altLang="en-US" sz="1200">
                <a:latin typeface="Meiryo UI"/>
                <a:ea typeface="Meiryo UI"/>
              </a:rPr>
              <a:t>である。</a:t>
            </a:r>
            <a:endParaRPr kumimoji="1" lang="en-US" altLang="ja-JP" sz="1200">
              <a:latin typeface="Meiryo UI"/>
              <a:ea typeface="Meiryo UI"/>
            </a:endParaRPr>
          </a:p>
        </p:txBody>
      </p:sp>
      <p:graphicFrame>
        <p:nvGraphicFramePr>
          <p:cNvPr id="34" name="表 15">
            <a:extLst>
              <a:ext uri="{FF2B5EF4-FFF2-40B4-BE49-F238E27FC236}">
                <a16:creationId xmlns:a16="http://schemas.microsoft.com/office/drawing/2014/main" id="{48055332-90DB-A2EE-2FEB-BA0726F0763A}"/>
              </a:ext>
            </a:extLst>
          </p:cNvPr>
          <p:cNvGraphicFramePr>
            <a:graphicFrameLocks noGrp="1"/>
          </p:cNvGraphicFramePr>
          <p:nvPr/>
        </p:nvGraphicFramePr>
        <p:xfrm>
          <a:off x="3556045" y="4796630"/>
          <a:ext cx="3815415" cy="709020"/>
        </p:xfrm>
        <a:graphic>
          <a:graphicData uri="http://schemas.openxmlformats.org/drawingml/2006/table">
            <a:tbl>
              <a:tblPr firstRow="1" bandRow="1">
                <a:tableStyleId>{5C22544A-7EE6-4342-B048-85BDC9FD1C3A}</a:tableStyleId>
              </a:tblPr>
              <a:tblGrid>
                <a:gridCol w="1511415">
                  <a:extLst>
                    <a:ext uri="{9D8B030D-6E8A-4147-A177-3AD203B41FA5}">
                      <a16:colId xmlns:a16="http://schemas.microsoft.com/office/drawing/2014/main" val="574974242"/>
                    </a:ext>
                  </a:extLst>
                </a:gridCol>
                <a:gridCol w="1152000">
                  <a:extLst>
                    <a:ext uri="{9D8B030D-6E8A-4147-A177-3AD203B41FA5}">
                      <a16:colId xmlns:a16="http://schemas.microsoft.com/office/drawing/2014/main" val="2830091423"/>
                    </a:ext>
                  </a:extLst>
                </a:gridCol>
                <a:gridCol w="1152000">
                  <a:extLst>
                    <a:ext uri="{9D8B030D-6E8A-4147-A177-3AD203B41FA5}">
                      <a16:colId xmlns:a16="http://schemas.microsoft.com/office/drawing/2014/main" val="2166087666"/>
                    </a:ext>
                  </a:extLst>
                </a:gridCol>
              </a:tblGrid>
              <a:tr h="0">
                <a:tc>
                  <a:txBody>
                    <a:bodyPr/>
                    <a:lstStyle/>
                    <a:p>
                      <a:pPr algn="ctr"/>
                      <a:r>
                        <a:rPr kumimoji="1" lang="ja-JP" altLang="en-US" sz="1100">
                          <a:latin typeface="Meiryo UI" panose="020B0604030504040204" pitchFamily="50" charset="-128"/>
                          <a:ea typeface="Meiryo UI" panose="020B0604030504040204" pitchFamily="50" charset="-128"/>
                        </a:rPr>
                        <a:t>項目</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基準年度</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事業化報告</a:t>
                      </a:r>
                      <a:r>
                        <a:rPr kumimoji="1" lang="en-US" altLang="ja-JP" sz="1100">
                          <a:latin typeface="Meiryo UI" panose="020B0604030504040204" pitchFamily="50" charset="-128"/>
                          <a:ea typeface="Meiryo UI" panose="020B0604030504040204" pitchFamily="50" charset="-128"/>
                        </a:rPr>
                        <a:t>3</a:t>
                      </a:r>
                      <a:r>
                        <a:rPr kumimoji="1" lang="ja-JP" altLang="en-US" sz="1100">
                          <a:latin typeface="Meiryo UI" panose="020B0604030504040204" pitchFamily="50" charset="-128"/>
                          <a:ea typeface="Meiryo UI" panose="020B0604030504040204" pitchFamily="50" charset="-128"/>
                        </a:rPr>
                        <a:t>年目</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0">
                <a:tc>
                  <a:txBody>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常時使用する従業員数</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a:solidFill>
                            <a:schemeClr val="tx1"/>
                          </a:solidFill>
                          <a:latin typeface="Meiryo UI" panose="020B0604030504040204" pitchFamily="50" charset="-128"/>
                          <a:ea typeface="Meiryo UI" panose="020B0604030504040204" pitchFamily="50" charset="-128"/>
                        </a:rPr>
                        <a:t>xxx</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a:solidFill>
                            <a:schemeClr val="tx1"/>
                          </a:solidFill>
                          <a:latin typeface="Meiryo UI" panose="020B0604030504040204" pitchFamily="50" charset="-128"/>
                          <a:ea typeface="Meiryo UI" panose="020B0604030504040204" pitchFamily="50" charset="-128"/>
                        </a:rPr>
                        <a:t>xxx</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0">
                <a:tc>
                  <a:txBody>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役員数</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xxx</a:t>
                      </a:r>
                      <a:endParaRPr kumimoji="1" lang="ja-JP" altLang="en-US" sz="11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endPar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47289707"/>
                  </a:ext>
                </a:extLst>
              </a:tr>
            </a:tbl>
          </a:graphicData>
        </a:graphic>
      </p:graphicFrame>
      <p:sp>
        <p:nvSpPr>
          <p:cNvPr id="35" name="正方形/長方形 34">
            <a:extLst>
              <a:ext uri="{FF2B5EF4-FFF2-40B4-BE49-F238E27FC236}">
                <a16:creationId xmlns:a16="http://schemas.microsoft.com/office/drawing/2014/main" id="{81E4DCDE-3B76-946D-7BFB-05A9B69B4730}"/>
              </a:ext>
            </a:extLst>
          </p:cNvPr>
          <p:cNvSpPr/>
          <p:nvPr/>
        </p:nvSpPr>
        <p:spPr>
          <a:xfrm>
            <a:off x="3602847" y="5508217"/>
            <a:ext cx="5606796" cy="652871"/>
          </a:xfrm>
          <a:prstGeom prst="rect">
            <a:avLst/>
          </a:prstGeom>
          <a:noFill/>
          <a:ln>
            <a:noFill/>
          </a:ln>
        </p:spPr>
        <p:txBody>
          <a:bodyPr wrap="square" lIns="36000" rIns="36000" anchor="ctr">
            <a:noAutofit/>
          </a:bodyPr>
          <a:lstStyle/>
          <a:p>
            <a:pPr defTabSz="914400">
              <a:lnSpc>
                <a:spcPct val="110000"/>
              </a:lnSpc>
            </a:pPr>
            <a:r>
              <a:rPr kumimoji="1" lang="ja-JP" altLang="en-US" sz="1200">
                <a:solidFill>
                  <a:sysClr val="windowText" lastClr="000000"/>
                </a:solidFill>
                <a:latin typeface="Meiryo UI"/>
                <a:ea typeface="Meiryo UI"/>
              </a:rPr>
              <a:t>新工場に導入する生産設備は類似設備と比較し、</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等の作業工程が自動化されているため、現在</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人体制で操業を行っているが生産能力を倍増しても、必要な従業員数は、２倍以下の</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人での稼働が可能となる。</a:t>
            </a:r>
            <a:endParaRPr kumimoji="1" lang="en-US" altLang="ja-JP" sz="1200">
              <a:solidFill>
                <a:sysClr val="windowText" lastClr="000000"/>
              </a:solidFill>
              <a:latin typeface="Meiryo UI"/>
              <a:ea typeface="Meiryo UI"/>
            </a:endParaRPr>
          </a:p>
        </p:txBody>
      </p:sp>
      <p:sp>
        <p:nvSpPr>
          <p:cNvPr id="8" name="フリーフォーム: 図形 7">
            <a:extLst>
              <a:ext uri="{FF2B5EF4-FFF2-40B4-BE49-F238E27FC236}">
                <a16:creationId xmlns:a16="http://schemas.microsoft.com/office/drawing/2014/main" id="{C4725C32-1626-A73D-CBAF-57915D66B6B5}"/>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36" name="正方形/長方形 35">
            <a:extLst>
              <a:ext uri="{FF2B5EF4-FFF2-40B4-BE49-F238E27FC236}">
                <a16:creationId xmlns:a16="http://schemas.microsoft.com/office/drawing/2014/main" id="{7AAA7FF5-6069-BD5A-5252-EC65176E00D3}"/>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B5F2EA05-57DE-C053-FC2F-6ECCF0B2FD65}"/>
              </a:ext>
            </a:extLst>
          </p:cNvPr>
          <p:cNvSpPr/>
          <p:nvPr/>
        </p:nvSpPr>
        <p:spPr>
          <a:xfrm>
            <a:off x="510778" y="1263355"/>
            <a:ext cx="8884444" cy="631535"/>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補助事業により、省力化及び労働生産性の抜本的な向上が図られ、人手不足の状況が改善される取組となっている（労働生産性の伸び率及び付加価値の増加額が十分に高い取組である）ことをご記載ください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付加価値額と労働力それぞれに分けて、定量的な数字の根拠をご記載ください</a:t>
            </a:r>
          </a:p>
        </p:txBody>
      </p:sp>
      <p:sp>
        <p:nvSpPr>
          <p:cNvPr id="41" name="正方形/長方形 40">
            <a:extLst>
              <a:ext uri="{FF2B5EF4-FFF2-40B4-BE49-F238E27FC236}">
                <a16:creationId xmlns:a16="http://schemas.microsoft.com/office/drawing/2014/main" id="{15EFD0B7-2442-AEC0-FD46-F4FDC075D299}"/>
              </a:ext>
            </a:extLst>
          </p:cNvPr>
          <p:cNvSpPr/>
          <p:nvPr/>
        </p:nvSpPr>
        <p:spPr>
          <a:xfrm>
            <a:off x="4977552" y="3431129"/>
            <a:ext cx="2636586"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付加価値額は、様式</a:t>
            </a:r>
            <a:r>
              <a:rPr lang="en-US" altLang="ja-JP" sz="900" kern="0" spc="50">
                <a:latin typeface="Meiryo UI" panose="020B0604030504040204" pitchFamily="50" charset="-128"/>
                <a:ea typeface="Meiryo UI" panose="020B0604030504040204" pitchFamily="50" charset="-128"/>
              </a:rPr>
              <a:t>2_②</a:t>
            </a:r>
            <a:r>
              <a:rPr lang="ja-JP" altLang="en-US" sz="900" kern="0" spc="50">
                <a:latin typeface="Meiryo UI" panose="020B0604030504040204" pitchFamily="50" charset="-128"/>
                <a:ea typeface="Meiryo UI" panose="020B0604030504040204" pitchFamily="50" charset="-128"/>
              </a:rPr>
              <a:t>補助事業情報の「</a:t>
            </a:r>
            <a:r>
              <a:rPr lang="en-US" altLang="ja-JP" sz="900" kern="0" spc="50">
                <a:latin typeface="Meiryo UI" panose="020B0604030504040204" pitchFamily="50" charset="-128"/>
                <a:ea typeface="Meiryo UI" panose="020B0604030504040204" pitchFamily="50" charset="-128"/>
              </a:rPr>
              <a:t>6-7 </a:t>
            </a:r>
            <a:r>
              <a:rPr lang="ja-JP" altLang="en-US" sz="900" kern="0" spc="50">
                <a:latin typeface="Meiryo UI" panose="020B0604030504040204" pitchFamily="50" charset="-128"/>
                <a:ea typeface="Meiryo UI" panose="020B0604030504040204" pitchFamily="50" charset="-128"/>
              </a:rPr>
              <a:t>付加価値額」と整合するようにご記入ください</a:t>
            </a:r>
          </a:p>
        </p:txBody>
      </p:sp>
      <p:cxnSp>
        <p:nvCxnSpPr>
          <p:cNvPr id="42" name="直線コネクタ 41">
            <a:extLst>
              <a:ext uri="{FF2B5EF4-FFF2-40B4-BE49-F238E27FC236}">
                <a16:creationId xmlns:a16="http://schemas.microsoft.com/office/drawing/2014/main" id="{C7B7DBCD-9A15-B9BB-A5B8-D592319DB8ED}"/>
              </a:ext>
            </a:extLst>
          </p:cNvPr>
          <p:cNvCxnSpPr>
            <a:cxnSpLocks/>
            <a:endCxn id="41" idx="1"/>
          </p:cNvCxnSpPr>
          <p:nvPr/>
        </p:nvCxnSpPr>
        <p:spPr>
          <a:xfrm flipV="1">
            <a:off x="4407408" y="3713702"/>
            <a:ext cx="570144" cy="282573"/>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53D0CD7C-DE0C-1D08-C9B8-1F4579DFF4B1}"/>
              </a:ext>
            </a:extLst>
          </p:cNvPr>
          <p:cNvCxnSpPr>
            <a:cxnSpLocks/>
          </p:cNvCxnSpPr>
          <p:nvPr/>
        </p:nvCxnSpPr>
        <p:spPr>
          <a:xfrm flipH="1">
            <a:off x="1177612" y="5101815"/>
            <a:ext cx="442573" cy="46143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DC2EA246-0AE0-739F-D2DC-93DACBCFB15D}"/>
              </a:ext>
            </a:extLst>
          </p:cNvPr>
          <p:cNvSpPr/>
          <p:nvPr/>
        </p:nvSpPr>
        <p:spPr>
          <a:xfrm>
            <a:off x="431001" y="5290140"/>
            <a:ext cx="2798364"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新設会社などで直近決算数値がない、もしくは</a:t>
            </a:r>
            <a:r>
              <a:rPr lang="en-US" altLang="ja-JP" sz="900" kern="0" spc="50">
                <a:latin typeface="Meiryo UI" panose="020B0604030504040204" pitchFamily="50" charset="-128"/>
                <a:ea typeface="Meiryo UI" panose="020B0604030504040204" pitchFamily="50" charset="-128"/>
              </a:rPr>
              <a:t>12</a:t>
            </a:r>
            <a:r>
              <a:rPr lang="ja-JP" altLang="en-US" sz="900" kern="0" spc="50">
                <a:latin typeface="Meiryo UI" panose="020B0604030504040204" pitchFamily="50" charset="-128"/>
                <a:ea typeface="Meiryo UI" panose="020B0604030504040204" pitchFamily="50" charset="-128"/>
              </a:rPr>
              <a:t>カ月に満たない場合は、基準年度の数値で計算</a:t>
            </a:r>
          </a:p>
        </p:txBody>
      </p:sp>
    </p:spTree>
    <p:extLst>
      <p:ext uri="{BB962C8B-B14F-4D97-AF65-F5344CB8AC3E}">
        <p14:creationId xmlns:p14="http://schemas.microsoft.com/office/powerpoint/2010/main" val="2770594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878F43A-C40F-0868-9D2C-9A4FD49E3E7D}"/>
              </a:ext>
            </a:extLst>
          </p:cNvPr>
          <p:cNvSpPr/>
          <p:nvPr/>
        </p:nvSpPr>
        <p:spPr>
          <a:xfrm>
            <a:off x="2480951" y="3111120"/>
            <a:ext cx="575861" cy="2224829"/>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設備投資期間</a:t>
            </a:r>
          </a:p>
        </p:txBody>
      </p:sp>
      <p:sp>
        <p:nvSpPr>
          <p:cNvPr id="4" name="正方形/長方形 3">
            <a:extLst>
              <a:ext uri="{FF2B5EF4-FFF2-40B4-BE49-F238E27FC236}">
                <a16:creationId xmlns:a16="http://schemas.microsoft.com/office/drawing/2014/main" id="{CF0AAA15-15D7-7AD5-EF80-15C7578D45BA}"/>
              </a:ext>
            </a:extLst>
          </p:cNvPr>
          <p:cNvSpPr/>
          <p:nvPr/>
        </p:nvSpPr>
        <p:spPr>
          <a:xfrm>
            <a:off x="3056812" y="3111125"/>
            <a:ext cx="905419" cy="2237505"/>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742950"/>
            <a:endParaRPr kumimoji="1" lang="ja-JP" altLang="en-US" sz="1050">
              <a:solidFill>
                <a:srgbClr val="575757"/>
              </a:solidFill>
              <a:latin typeface="Meiryo UI" panose="020B0604030504040204" pitchFamily="50" charset="-128"/>
              <a:ea typeface="Meiryo UI" panose="020B0604030504040204" pitchFamily="50" charset="-128"/>
            </a:endParaRPr>
          </a:p>
        </p:txBody>
      </p:sp>
      <p:sp>
        <p:nvSpPr>
          <p:cNvPr id="3" name="タイトル 2">
            <a:extLst>
              <a:ext uri="{FF2B5EF4-FFF2-40B4-BE49-F238E27FC236}">
                <a16:creationId xmlns:a16="http://schemas.microsoft.com/office/drawing/2014/main" id="{16FB47FA-F339-C95D-76E0-51E988DB1DCB}"/>
              </a:ext>
            </a:extLst>
          </p:cNvPr>
          <p:cNvSpPr>
            <a:spLocks noGrp="1"/>
          </p:cNvSpPr>
          <p:nvPr>
            <p:ph type="title"/>
          </p:nvPr>
        </p:nvSpPr>
        <p:spPr>
          <a:xfrm>
            <a:off x="511875" y="242563"/>
            <a:ext cx="8883347" cy="166199"/>
          </a:xfrm>
        </p:spPr>
        <p:txBody>
          <a:bodyPr vert="horz"/>
          <a:lstStyle/>
          <a:p>
            <a:r>
              <a:rPr lang="ja-JP" altLang="en-US"/>
              <a:t>２</a:t>
            </a:r>
            <a:r>
              <a:rPr lang="en-US" altLang="ja-JP" sz="1200"/>
              <a:t>.</a:t>
            </a:r>
            <a:r>
              <a:rPr lang="ja-JP" altLang="en-US" sz="1200"/>
              <a:t>先進性・成長性／売上向上の見込み</a:t>
            </a:r>
            <a:endParaRPr lang="ja-JP" altLang="en-US"/>
          </a:p>
        </p:txBody>
      </p:sp>
      <p:sp>
        <p:nvSpPr>
          <p:cNvPr id="5" name="テキスト プレースホルダー 4">
            <a:extLst>
              <a:ext uri="{FF2B5EF4-FFF2-40B4-BE49-F238E27FC236}">
                <a16:creationId xmlns:a16="http://schemas.microsoft.com/office/drawing/2014/main" id="{178D07CF-8221-0041-AEF4-C09DF0484B5D}"/>
              </a:ext>
            </a:extLst>
          </p:cNvPr>
          <p:cNvSpPr>
            <a:spLocks noGrp="1"/>
          </p:cNvSpPr>
          <p:nvPr>
            <p:ph type="body" sz="quarter" idx="15"/>
          </p:nvPr>
        </p:nvSpPr>
        <p:spPr/>
        <p:txBody>
          <a:bodyPr/>
          <a:lstStyle/>
          <a:p>
            <a:endParaRPr lang="ja-JP" altLang="en-US"/>
          </a:p>
        </p:txBody>
      </p:sp>
      <p:sp>
        <p:nvSpPr>
          <p:cNvPr id="14" name="フリーフォーム: 図形 13">
            <a:extLst>
              <a:ext uri="{FF2B5EF4-FFF2-40B4-BE49-F238E27FC236}">
                <a16:creationId xmlns:a16="http://schemas.microsoft.com/office/drawing/2014/main" id="{A44D2E27-AFF6-A636-5F51-F1DC27E8E8CE}"/>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6" name="フリーフォーム: 図形 15">
            <a:extLst>
              <a:ext uri="{FF2B5EF4-FFF2-40B4-BE49-F238E27FC236}">
                <a16:creationId xmlns:a16="http://schemas.microsoft.com/office/drawing/2014/main" id="{9E0C13E2-78D3-26CE-F4AE-03386A423EB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7" name="フリーフォーム: 図形 16">
            <a:extLst>
              <a:ext uri="{FF2B5EF4-FFF2-40B4-BE49-F238E27FC236}">
                <a16:creationId xmlns:a16="http://schemas.microsoft.com/office/drawing/2014/main" id="{8F083571-DB90-3939-0F7F-9F003CBBC171}"/>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8" name="フリーフォーム: 図形 17">
            <a:extLst>
              <a:ext uri="{FF2B5EF4-FFF2-40B4-BE49-F238E27FC236}">
                <a16:creationId xmlns:a16="http://schemas.microsoft.com/office/drawing/2014/main" id="{EB86EA49-D36B-122F-89B4-4FF77B66EA60}"/>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22" name="テキスト ボックス 21">
            <a:extLst>
              <a:ext uri="{FF2B5EF4-FFF2-40B4-BE49-F238E27FC236}">
                <a16:creationId xmlns:a16="http://schemas.microsoft.com/office/drawing/2014/main" id="{F3B4B8BA-5E05-704B-3E1F-E8C1E93155A6}"/>
              </a:ext>
            </a:extLst>
          </p:cNvPr>
          <p:cNvSpPr txBox="1"/>
          <p:nvPr/>
        </p:nvSpPr>
        <p:spPr>
          <a:xfrm>
            <a:off x="4223043" y="5446213"/>
            <a:ext cx="44709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年度</a:t>
            </a:r>
          </a:p>
        </p:txBody>
      </p:sp>
      <p:sp>
        <p:nvSpPr>
          <p:cNvPr id="54" name="テキスト ボックス 53">
            <a:extLst>
              <a:ext uri="{FF2B5EF4-FFF2-40B4-BE49-F238E27FC236}">
                <a16:creationId xmlns:a16="http://schemas.microsoft.com/office/drawing/2014/main" id="{A86A98D4-AA61-D877-9435-EFE50DA91136}"/>
              </a:ext>
            </a:extLst>
          </p:cNvPr>
          <p:cNvSpPr txBox="1"/>
          <p:nvPr/>
        </p:nvSpPr>
        <p:spPr>
          <a:xfrm>
            <a:off x="435058" y="2089456"/>
            <a:ext cx="4406283"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2025</a:t>
            </a:r>
            <a:r>
              <a:rPr kumimoji="1" lang="ja-JP" altLang="en-US" sz="1400">
                <a:solidFill>
                  <a:schemeClr val="tx1"/>
                </a:solidFill>
                <a:latin typeface="Meiryo UI" panose="020B0604030504040204" pitchFamily="50" charset="-128"/>
                <a:ea typeface="Meiryo UI" panose="020B0604030504040204" pitchFamily="50" charset="-128"/>
              </a:rPr>
              <a:t>年度補助事業売上を</a:t>
            </a:r>
            <a:r>
              <a:rPr kumimoji="1" lang="en-US" altLang="ja-JP" sz="1400">
                <a:solidFill>
                  <a:schemeClr val="tx1"/>
                </a:solidFill>
                <a:latin typeface="Meiryo UI" panose="020B0604030504040204" pitchFamily="50" charset="-128"/>
                <a:ea typeface="Meiryo UI" panose="020B0604030504040204" pitchFamily="50" charset="-128"/>
              </a:rPr>
              <a:t>100</a:t>
            </a:r>
            <a:r>
              <a:rPr kumimoji="1" lang="ja-JP" altLang="en-US" sz="1400">
                <a:solidFill>
                  <a:schemeClr val="tx1"/>
                </a:solidFill>
                <a:latin typeface="Meiryo UI" panose="020B0604030504040204" pitchFamily="50" charset="-128"/>
                <a:ea typeface="Meiryo UI" panose="020B0604030504040204" pitchFamily="50" charset="-128"/>
              </a:rPr>
              <a:t>とした時の売上指数推移</a:t>
            </a:r>
          </a:p>
        </p:txBody>
      </p:sp>
      <p:sp>
        <p:nvSpPr>
          <p:cNvPr id="55" name="吹き出し: 四角形 54">
            <a:extLst>
              <a:ext uri="{FF2B5EF4-FFF2-40B4-BE49-F238E27FC236}">
                <a16:creationId xmlns:a16="http://schemas.microsoft.com/office/drawing/2014/main" id="{5BBE59FF-9B60-F620-17AA-07560008F28E}"/>
              </a:ext>
            </a:extLst>
          </p:cNvPr>
          <p:cNvSpPr/>
          <p:nvPr/>
        </p:nvSpPr>
        <p:spPr>
          <a:xfrm>
            <a:off x="663178" y="5826643"/>
            <a:ext cx="4673405" cy="478858"/>
          </a:xfrm>
          <a:prstGeom prst="wedgeRectCallout">
            <a:avLst>
              <a:gd name="adj1" fmla="val -12542"/>
              <a:gd name="adj2" fmla="val -67017"/>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（過去から今までの市場規模推移と自社の売上の伸び率の差をどのように分析しているかご記載ください。）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1E20168A-5AF4-1EA9-8999-94E81A8F18D4}"/>
              </a:ext>
            </a:extLst>
          </p:cNvPr>
          <p:cNvSpPr/>
          <p:nvPr/>
        </p:nvSpPr>
        <p:spPr>
          <a:xfrm>
            <a:off x="5529263" y="2046848"/>
            <a:ext cx="3874615" cy="192309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（対象業界の将来市場規模（年平均成長率）を想定する</a:t>
            </a:r>
            <a:r>
              <a:rPr kumimoji="1" lang="ja-JP" altLang="en-US" sz="1200">
                <a:solidFill>
                  <a:schemeClr val="tx1"/>
                </a:solidFill>
                <a:latin typeface="Meiryo UI" panose="020B0604030504040204" pitchFamily="50" charset="-128"/>
                <a:ea typeface="Meiryo UI" panose="020B0604030504040204" pitchFamily="50" charset="-128"/>
              </a:rPr>
              <a:t>根拠をご記載ください。）</a:t>
            </a:r>
          </a:p>
        </p:txBody>
      </p:sp>
      <p:sp>
        <p:nvSpPr>
          <p:cNvPr id="57" name="四角形: 角を丸くする 56">
            <a:extLst>
              <a:ext uri="{FF2B5EF4-FFF2-40B4-BE49-F238E27FC236}">
                <a16:creationId xmlns:a16="http://schemas.microsoft.com/office/drawing/2014/main" id="{01BD0EC9-0186-6858-D14D-ECDDB1E9C096}"/>
              </a:ext>
            </a:extLst>
          </p:cNvPr>
          <p:cNvSpPr/>
          <p:nvPr/>
        </p:nvSpPr>
        <p:spPr>
          <a:xfrm>
            <a:off x="5529263" y="1899134"/>
            <a:ext cx="1675082" cy="232714"/>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ja-JP" altLang="en-US" sz="1200" b="1">
                <a:solidFill>
                  <a:sysClr val="windowText" lastClr="000000"/>
                </a:solidFill>
                <a:latin typeface="Meiryo UI"/>
                <a:ea typeface="Meiryo UI"/>
              </a:rPr>
              <a:t>対象業界の市場規模</a:t>
            </a:r>
            <a:endParaRPr kumimoji="1" lang="en-US" altLang="ja-JP" sz="1200" b="1">
              <a:solidFill>
                <a:sysClr val="windowText" lastClr="000000"/>
              </a:solidFill>
              <a:latin typeface="Meiryo UI"/>
              <a:ea typeface="Meiryo UI"/>
            </a:endParaRPr>
          </a:p>
        </p:txBody>
      </p:sp>
      <p:sp>
        <p:nvSpPr>
          <p:cNvPr id="58" name="正方形/長方形 57">
            <a:extLst>
              <a:ext uri="{FF2B5EF4-FFF2-40B4-BE49-F238E27FC236}">
                <a16:creationId xmlns:a16="http://schemas.microsoft.com/office/drawing/2014/main" id="{7571EB2D-0F06-68B1-A017-DC41539F5760}"/>
              </a:ext>
            </a:extLst>
          </p:cNvPr>
          <p:cNvSpPr/>
          <p:nvPr/>
        </p:nvSpPr>
        <p:spPr>
          <a:xfrm>
            <a:off x="5529263" y="4222610"/>
            <a:ext cx="3874615" cy="192309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（補助事業後の自社売上の推移を算出する根拠を</a:t>
            </a:r>
            <a:r>
              <a:rPr kumimoji="1" lang="ja-JP" altLang="en-US" sz="1200">
                <a:solidFill>
                  <a:schemeClr val="tx1"/>
                </a:solidFill>
                <a:latin typeface="Meiryo UI" panose="020B0604030504040204" pitchFamily="50" charset="-128"/>
                <a:ea typeface="Meiryo UI" panose="020B0604030504040204" pitchFamily="50" charset="-128"/>
              </a:rPr>
              <a:t>ご記載ください。）</a:t>
            </a:r>
          </a:p>
        </p:txBody>
      </p:sp>
      <p:sp>
        <p:nvSpPr>
          <p:cNvPr id="59" name="四角形: 角を丸くする 58">
            <a:extLst>
              <a:ext uri="{FF2B5EF4-FFF2-40B4-BE49-F238E27FC236}">
                <a16:creationId xmlns:a16="http://schemas.microsoft.com/office/drawing/2014/main" id="{DEE9D98A-604A-FC53-353C-1D6CE6076BE3}"/>
              </a:ext>
            </a:extLst>
          </p:cNvPr>
          <p:cNvSpPr/>
          <p:nvPr/>
        </p:nvSpPr>
        <p:spPr>
          <a:xfrm>
            <a:off x="5529263" y="4074896"/>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a:solidFill>
                  <a:schemeClr val="bg1"/>
                </a:solidFill>
                <a:latin typeface="Meiryo UI"/>
                <a:ea typeface="Meiryo UI"/>
              </a:rPr>
              <a:t>補助事業後の当社売上</a:t>
            </a:r>
            <a:endParaRPr kumimoji="1" lang="en-US" altLang="ja-JP" sz="1200" b="1">
              <a:solidFill>
                <a:schemeClr val="bg1"/>
              </a:solidFill>
              <a:latin typeface="Meiryo UI"/>
              <a:ea typeface="Meiryo UI"/>
            </a:endParaRPr>
          </a:p>
        </p:txBody>
      </p:sp>
      <p:sp>
        <p:nvSpPr>
          <p:cNvPr id="19" name="正方形/長方形 18">
            <a:extLst>
              <a:ext uri="{FF2B5EF4-FFF2-40B4-BE49-F238E27FC236}">
                <a16:creationId xmlns:a16="http://schemas.microsoft.com/office/drawing/2014/main" id="{6AAA3C4C-0784-D767-45A4-48889E951E87}"/>
              </a:ext>
            </a:extLst>
          </p:cNvPr>
          <p:cNvSpPr/>
          <p:nvPr/>
        </p:nvSpPr>
        <p:spPr>
          <a:xfrm>
            <a:off x="3989390" y="3683868"/>
            <a:ext cx="914400" cy="46923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対象業界の市場規模</a:t>
            </a:r>
          </a:p>
        </p:txBody>
      </p:sp>
      <p:cxnSp>
        <p:nvCxnSpPr>
          <p:cNvPr id="20" name="直線矢印コネクタ 19">
            <a:extLst>
              <a:ext uri="{FF2B5EF4-FFF2-40B4-BE49-F238E27FC236}">
                <a16:creationId xmlns:a16="http://schemas.microsoft.com/office/drawing/2014/main" id="{4E985C21-9FAD-692B-5514-2D024478AE69}"/>
              </a:ext>
            </a:extLst>
          </p:cNvPr>
          <p:cNvCxnSpPr>
            <a:cxnSpLocks/>
          </p:cNvCxnSpPr>
          <p:nvPr/>
        </p:nvCxnSpPr>
        <p:spPr>
          <a:xfrm>
            <a:off x="952357" y="5345352"/>
            <a:ext cx="3016558" cy="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30EFF0C6-C7EC-79E9-69A6-70A874428B75}"/>
              </a:ext>
            </a:extLst>
          </p:cNvPr>
          <p:cNvCxnSpPr>
            <a:cxnSpLocks/>
          </p:cNvCxnSpPr>
          <p:nvPr/>
        </p:nvCxnSpPr>
        <p:spPr>
          <a:xfrm flipV="1">
            <a:off x="952357" y="3111125"/>
            <a:ext cx="0" cy="2234227"/>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7D2873FF-34B0-15A9-C843-AC2A02EB5EED}"/>
              </a:ext>
            </a:extLst>
          </p:cNvPr>
          <p:cNvSpPr txBox="1"/>
          <p:nvPr/>
        </p:nvSpPr>
        <p:spPr>
          <a:xfrm>
            <a:off x="374641" y="2760394"/>
            <a:ext cx="1107550"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補助事業</a:t>
            </a:r>
            <a:br>
              <a:rPr kumimoji="1" lang="en-US" altLang="ja-JP" sz="1000">
                <a:solidFill>
                  <a:srgbClr val="575757"/>
                </a:solidFill>
                <a:latin typeface="Meiryo UI" panose="020B0604030504040204" pitchFamily="50" charset="-128"/>
                <a:ea typeface="Meiryo UI" panose="020B0604030504040204" pitchFamily="50" charset="-128"/>
              </a:rPr>
            </a:br>
            <a:r>
              <a:rPr kumimoji="1" lang="ja-JP" altLang="en-US" sz="1000">
                <a:solidFill>
                  <a:srgbClr val="575757"/>
                </a:solidFill>
                <a:latin typeface="Meiryo UI" panose="020B0604030504040204" pitchFamily="50" charset="-128"/>
                <a:ea typeface="Meiryo UI" panose="020B0604030504040204" pitchFamily="50" charset="-128"/>
              </a:rPr>
              <a:t>売上指数</a:t>
            </a:r>
            <a:r>
              <a:rPr kumimoji="1" lang="en-US" altLang="ja-JP" sz="1000">
                <a:solidFill>
                  <a:srgbClr val="575757"/>
                </a:solidFill>
                <a:latin typeface="Meiryo UI" panose="020B0604030504040204" pitchFamily="50" charset="-128"/>
                <a:ea typeface="Meiryo UI" panose="020B0604030504040204" pitchFamily="50" charset="-128"/>
              </a:rPr>
              <a:t>(%)</a:t>
            </a:r>
            <a:endParaRPr kumimoji="1" lang="ja-JP" altLang="en-US" sz="1000">
              <a:solidFill>
                <a:srgbClr val="575757"/>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97D0ADA6-F51E-5A96-E326-6122C7C0FD38}"/>
              </a:ext>
            </a:extLst>
          </p:cNvPr>
          <p:cNvCxnSpPr>
            <a:cxnSpLocks/>
          </p:cNvCxnSpPr>
          <p:nvPr/>
        </p:nvCxnSpPr>
        <p:spPr>
          <a:xfrm flipH="1" flipV="1">
            <a:off x="2485914" y="3083028"/>
            <a:ext cx="0"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8B9E3695-F3F4-6136-7647-9B1416B975A9}"/>
              </a:ext>
            </a:extLst>
          </p:cNvPr>
          <p:cNvSpPr txBox="1"/>
          <p:nvPr/>
        </p:nvSpPr>
        <p:spPr>
          <a:xfrm>
            <a:off x="2108178"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2025</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26" name="直線矢印コネクタ 25">
            <a:extLst>
              <a:ext uri="{FF2B5EF4-FFF2-40B4-BE49-F238E27FC236}">
                <a16:creationId xmlns:a16="http://schemas.microsoft.com/office/drawing/2014/main" id="{8151CB8A-8FF0-84C9-3CE5-CAF4E808F678}"/>
              </a:ext>
            </a:extLst>
          </p:cNvPr>
          <p:cNvCxnSpPr>
            <a:cxnSpLocks/>
          </p:cNvCxnSpPr>
          <p:nvPr/>
        </p:nvCxnSpPr>
        <p:spPr>
          <a:xfrm flipV="1">
            <a:off x="2471191" y="3904774"/>
            <a:ext cx="1497724" cy="552275"/>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F56726EB-C6B0-0E04-D38C-26C8F1EC61EA}"/>
              </a:ext>
            </a:extLst>
          </p:cNvPr>
          <p:cNvCxnSpPr>
            <a:cxnSpLocks/>
          </p:cNvCxnSpPr>
          <p:nvPr/>
        </p:nvCxnSpPr>
        <p:spPr>
          <a:xfrm flipV="1">
            <a:off x="1142460" y="4457049"/>
            <a:ext cx="1328730" cy="228984"/>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3F2867FB-FE25-D50B-D2DA-D1A8176AF799}"/>
              </a:ext>
            </a:extLst>
          </p:cNvPr>
          <p:cNvSpPr txBox="1"/>
          <p:nvPr/>
        </p:nvSpPr>
        <p:spPr>
          <a:xfrm>
            <a:off x="734715"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2020</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29" name="直線矢印コネクタ 28">
            <a:extLst>
              <a:ext uri="{FF2B5EF4-FFF2-40B4-BE49-F238E27FC236}">
                <a16:creationId xmlns:a16="http://schemas.microsoft.com/office/drawing/2014/main" id="{B341B262-EF2D-171A-80FF-8E5F957EA07D}"/>
              </a:ext>
            </a:extLst>
          </p:cNvPr>
          <p:cNvCxnSpPr>
            <a:cxnSpLocks/>
          </p:cNvCxnSpPr>
          <p:nvPr/>
        </p:nvCxnSpPr>
        <p:spPr>
          <a:xfrm flipH="1" flipV="1">
            <a:off x="1124488" y="3083028"/>
            <a:ext cx="0"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2EE4FCCB-A136-FBC3-C04F-835E0B295298}"/>
              </a:ext>
            </a:extLst>
          </p:cNvPr>
          <p:cNvSpPr txBox="1"/>
          <p:nvPr/>
        </p:nvSpPr>
        <p:spPr>
          <a:xfrm>
            <a:off x="3587931"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2030</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32" name="直線矢印コネクタ 31">
            <a:extLst>
              <a:ext uri="{FF2B5EF4-FFF2-40B4-BE49-F238E27FC236}">
                <a16:creationId xmlns:a16="http://schemas.microsoft.com/office/drawing/2014/main" id="{C3965160-A0E1-C2CE-EDAB-2A4E09EDDE49}"/>
              </a:ext>
            </a:extLst>
          </p:cNvPr>
          <p:cNvCxnSpPr>
            <a:cxnSpLocks/>
          </p:cNvCxnSpPr>
          <p:nvPr/>
        </p:nvCxnSpPr>
        <p:spPr>
          <a:xfrm flipH="1">
            <a:off x="952357" y="4457049"/>
            <a:ext cx="1536806" cy="980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28ECB80D-423D-AF80-BF1E-DC9906AC1DC7}"/>
              </a:ext>
            </a:extLst>
          </p:cNvPr>
          <p:cNvSpPr txBox="1"/>
          <p:nvPr/>
        </p:nvSpPr>
        <p:spPr>
          <a:xfrm>
            <a:off x="393059" y="4324614"/>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100</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34" name="直線矢印コネクタ 33">
            <a:extLst>
              <a:ext uri="{FF2B5EF4-FFF2-40B4-BE49-F238E27FC236}">
                <a16:creationId xmlns:a16="http://schemas.microsoft.com/office/drawing/2014/main" id="{31E89732-2E33-0B54-255F-7300D1613390}"/>
              </a:ext>
            </a:extLst>
          </p:cNvPr>
          <p:cNvCxnSpPr>
            <a:cxnSpLocks/>
          </p:cNvCxnSpPr>
          <p:nvPr/>
        </p:nvCxnSpPr>
        <p:spPr>
          <a:xfrm flipH="1" flipV="1">
            <a:off x="952357" y="3907734"/>
            <a:ext cx="3016558" cy="90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20A6CFDA-EA6C-C5CB-ED01-007487A288F6}"/>
              </a:ext>
            </a:extLst>
          </p:cNvPr>
          <p:cNvSpPr txBox="1"/>
          <p:nvPr/>
        </p:nvSpPr>
        <p:spPr>
          <a:xfrm>
            <a:off x="393059" y="3765490"/>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116</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38" name="直線矢印コネクタ 37">
            <a:extLst>
              <a:ext uri="{FF2B5EF4-FFF2-40B4-BE49-F238E27FC236}">
                <a16:creationId xmlns:a16="http://schemas.microsoft.com/office/drawing/2014/main" id="{8AA1E44B-F7D3-0008-1632-D144C3B13D04}"/>
              </a:ext>
            </a:extLst>
          </p:cNvPr>
          <p:cNvCxnSpPr>
            <a:cxnSpLocks/>
          </p:cNvCxnSpPr>
          <p:nvPr/>
        </p:nvCxnSpPr>
        <p:spPr>
          <a:xfrm flipV="1">
            <a:off x="1119644" y="4284589"/>
            <a:ext cx="1941234" cy="596989"/>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08B3E79C-AF7D-632C-EA38-1597AD16E4FD}"/>
              </a:ext>
            </a:extLst>
          </p:cNvPr>
          <p:cNvCxnSpPr>
            <a:cxnSpLocks/>
          </p:cNvCxnSpPr>
          <p:nvPr/>
        </p:nvCxnSpPr>
        <p:spPr>
          <a:xfrm flipV="1">
            <a:off x="3060878" y="3404728"/>
            <a:ext cx="908037" cy="879861"/>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4E05EF3E-8FFD-9BC7-39E3-8BFC3234EA27}"/>
              </a:ext>
            </a:extLst>
          </p:cNvPr>
          <p:cNvCxnSpPr>
            <a:cxnSpLocks/>
          </p:cNvCxnSpPr>
          <p:nvPr/>
        </p:nvCxnSpPr>
        <p:spPr>
          <a:xfrm flipH="1" flipV="1">
            <a:off x="952357" y="3402562"/>
            <a:ext cx="3016558" cy="90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91230B31-97A4-AF79-E865-6470918E3C4F}"/>
              </a:ext>
            </a:extLst>
          </p:cNvPr>
          <p:cNvSpPr txBox="1"/>
          <p:nvPr/>
        </p:nvSpPr>
        <p:spPr>
          <a:xfrm>
            <a:off x="393059" y="3260318"/>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128</a:t>
            </a:r>
            <a:endParaRPr kumimoji="1" lang="ja-JP" altLang="en-US" sz="1400">
              <a:solidFill>
                <a:srgbClr val="575757"/>
              </a:solidFill>
              <a:latin typeface="Meiryo UI" panose="020B0604030504040204" pitchFamily="50" charset="-128"/>
              <a:ea typeface="Meiryo UI" panose="020B0604030504040204" pitchFamily="50" charset="-128"/>
            </a:endParaRPr>
          </a:p>
        </p:txBody>
      </p:sp>
      <p:sp>
        <p:nvSpPr>
          <p:cNvPr id="46" name="吹き出し: 四角形 45">
            <a:extLst>
              <a:ext uri="{FF2B5EF4-FFF2-40B4-BE49-F238E27FC236}">
                <a16:creationId xmlns:a16="http://schemas.microsoft.com/office/drawing/2014/main" id="{FC22CF47-3EA4-7D75-D140-22C2A960168D}"/>
              </a:ext>
            </a:extLst>
          </p:cNvPr>
          <p:cNvSpPr/>
          <p:nvPr/>
        </p:nvSpPr>
        <p:spPr>
          <a:xfrm>
            <a:off x="1557983" y="4872849"/>
            <a:ext cx="624548" cy="259823"/>
          </a:xfrm>
          <a:prstGeom prst="wedgeRectCallout">
            <a:avLst>
              <a:gd name="adj1" fmla="val -23887"/>
              <a:gd name="adj2" fmla="val -113466"/>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 %</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47" name="吹き出し: 四角形 46">
            <a:extLst>
              <a:ext uri="{FF2B5EF4-FFF2-40B4-BE49-F238E27FC236}">
                <a16:creationId xmlns:a16="http://schemas.microsoft.com/office/drawing/2014/main" id="{A19C1558-678B-72F1-9F14-125A7322D415}"/>
              </a:ext>
            </a:extLst>
          </p:cNvPr>
          <p:cNvSpPr/>
          <p:nvPr/>
        </p:nvSpPr>
        <p:spPr>
          <a:xfrm>
            <a:off x="1214850" y="4220067"/>
            <a:ext cx="624548" cy="259823"/>
          </a:xfrm>
          <a:prstGeom prst="wedgeRectCallout">
            <a:avLst>
              <a:gd name="adj1" fmla="val -11669"/>
              <a:gd name="adj2" fmla="val 95873"/>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 %</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48" name="吹き出し: 四角形 47">
            <a:extLst>
              <a:ext uri="{FF2B5EF4-FFF2-40B4-BE49-F238E27FC236}">
                <a16:creationId xmlns:a16="http://schemas.microsoft.com/office/drawing/2014/main" id="{994F815E-2176-2FFE-CB84-282F090359A4}"/>
              </a:ext>
            </a:extLst>
          </p:cNvPr>
          <p:cNvSpPr/>
          <p:nvPr/>
        </p:nvSpPr>
        <p:spPr>
          <a:xfrm>
            <a:off x="4351549" y="2347647"/>
            <a:ext cx="489792" cy="401390"/>
          </a:xfrm>
          <a:prstGeom prst="wedgeRectCallout">
            <a:avLst>
              <a:gd name="adj1" fmla="val -22700"/>
              <a:gd name="adj2" fmla="val 94393"/>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rgbClr val="575757"/>
                </a:solidFill>
                <a:latin typeface="Meiryo UI" panose="020B0604030504040204" pitchFamily="50" charset="-128"/>
                <a:ea typeface="Meiryo UI" panose="020B0604030504040204" pitchFamily="50" charset="-128"/>
              </a:rPr>
              <a:t>年平均</a:t>
            </a:r>
            <a:br>
              <a:rPr kumimoji="1" lang="en-US" altLang="ja-JP" sz="1000">
                <a:solidFill>
                  <a:srgbClr val="575757"/>
                </a:solidFill>
                <a:latin typeface="Meiryo UI" panose="020B0604030504040204" pitchFamily="50" charset="-128"/>
                <a:ea typeface="Meiryo UI" panose="020B0604030504040204" pitchFamily="50" charset="-128"/>
              </a:rPr>
            </a:br>
            <a:r>
              <a:rPr kumimoji="1" lang="ja-JP" altLang="en-US" sz="1000">
                <a:solidFill>
                  <a:srgbClr val="575757"/>
                </a:solidFill>
                <a:latin typeface="Meiryo UI" panose="020B0604030504040204" pitchFamily="50" charset="-128"/>
                <a:ea typeface="Meiryo UI" panose="020B0604030504040204" pitchFamily="50" charset="-128"/>
              </a:rPr>
              <a:t>成長率</a:t>
            </a:r>
          </a:p>
        </p:txBody>
      </p:sp>
      <p:sp>
        <p:nvSpPr>
          <p:cNvPr id="49" name="正方形/長方形 48">
            <a:extLst>
              <a:ext uri="{FF2B5EF4-FFF2-40B4-BE49-F238E27FC236}">
                <a16:creationId xmlns:a16="http://schemas.microsoft.com/office/drawing/2014/main" id="{2B98E7F1-1FD5-968E-7730-94063EE9B3C7}"/>
              </a:ext>
            </a:extLst>
          </p:cNvPr>
          <p:cNvSpPr/>
          <p:nvPr/>
        </p:nvSpPr>
        <p:spPr>
          <a:xfrm>
            <a:off x="3989390" y="3249397"/>
            <a:ext cx="914400" cy="28531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当社の売上</a:t>
            </a:r>
          </a:p>
        </p:txBody>
      </p:sp>
      <p:cxnSp>
        <p:nvCxnSpPr>
          <p:cNvPr id="50" name="直線矢印コネクタ 49">
            <a:extLst>
              <a:ext uri="{FF2B5EF4-FFF2-40B4-BE49-F238E27FC236}">
                <a16:creationId xmlns:a16="http://schemas.microsoft.com/office/drawing/2014/main" id="{B4534650-29C0-7E19-5EC9-29414192751E}"/>
              </a:ext>
            </a:extLst>
          </p:cNvPr>
          <p:cNvCxnSpPr>
            <a:cxnSpLocks/>
          </p:cNvCxnSpPr>
          <p:nvPr/>
        </p:nvCxnSpPr>
        <p:spPr>
          <a:xfrm flipV="1">
            <a:off x="3048381" y="3083028"/>
            <a:ext cx="12496"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吹き出し: 四角形 50">
            <a:extLst>
              <a:ext uri="{FF2B5EF4-FFF2-40B4-BE49-F238E27FC236}">
                <a16:creationId xmlns:a16="http://schemas.microsoft.com/office/drawing/2014/main" id="{2399BEF4-FCBD-EC91-0A24-99682741D1E5}"/>
              </a:ext>
            </a:extLst>
          </p:cNvPr>
          <p:cNvSpPr/>
          <p:nvPr/>
        </p:nvSpPr>
        <p:spPr>
          <a:xfrm>
            <a:off x="2855422" y="3525187"/>
            <a:ext cx="624548" cy="259823"/>
          </a:xfrm>
          <a:prstGeom prst="wedgeRectCallout">
            <a:avLst>
              <a:gd name="adj1" fmla="val 49419"/>
              <a:gd name="adj2" fmla="val 98907"/>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53" name="テキスト ボックス 52">
            <a:extLst>
              <a:ext uri="{FF2B5EF4-FFF2-40B4-BE49-F238E27FC236}">
                <a16:creationId xmlns:a16="http://schemas.microsoft.com/office/drawing/2014/main" id="{82C24D6A-74B6-8D53-3CF4-2E5E4A23DBAA}"/>
              </a:ext>
            </a:extLst>
          </p:cNvPr>
          <p:cNvSpPr txBox="1"/>
          <p:nvPr/>
        </p:nvSpPr>
        <p:spPr>
          <a:xfrm>
            <a:off x="2675948"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2027</a:t>
            </a:r>
            <a:endParaRPr kumimoji="1" lang="ja-JP" altLang="en-US" sz="14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FDBD692D-FC43-D386-C924-5223B12C9241}"/>
              </a:ext>
            </a:extLst>
          </p:cNvPr>
          <p:cNvSpPr/>
          <p:nvPr/>
        </p:nvSpPr>
        <p:spPr>
          <a:xfrm>
            <a:off x="3891089" y="2420189"/>
            <a:ext cx="460459" cy="234147"/>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en-US" altLang="ja-JP" sz="1000">
                <a:solidFill>
                  <a:srgbClr val="575757"/>
                </a:solidFill>
                <a:latin typeface="Meiryo UI" panose="020B0604030504040204" pitchFamily="50" charset="-128"/>
                <a:ea typeface="Meiryo UI" panose="020B0604030504040204" pitchFamily="50" charset="-128"/>
              </a:rPr>
              <a:t>【</a:t>
            </a:r>
            <a:r>
              <a:rPr kumimoji="1" lang="ja-JP" altLang="en-US" sz="1000">
                <a:solidFill>
                  <a:srgbClr val="575757"/>
                </a:solidFill>
                <a:latin typeface="Meiryo UI" panose="020B0604030504040204" pitchFamily="50" charset="-128"/>
                <a:ea typeface="Meiryo UI" panose="020B0604030504040204" pitchFamily="50" charset="-128"/>
              </a:rPr>
              <a:t>凡例</a:t>
            </a:r>
            <a:r>
              <a:rPr kumimoji="1" lang="en-US" altLang="ja-JP" sz="1000">
                <a:solidFill>
                  <a:srgbClr val="575757"/>
                </a:solidFill>
                <a:latin typeface="Meiryo UI" panose="020B0604030504040204" pitchFamily="50" charset="-128"/>
                <a:ea typeface="Meiryo UI" panose="020B0604030504040204" pitchFamily="50" charset="-128"/>
              </a:rPr>
              <a:t>】</a:t>
            </a:r>
            <a:endParaRPr kumimoji="1" lang="ja-JP" altLang="en-US" sz="1000">
              <a:solidFill>
                <a:srgbClr val="575757"/>
              </a:solidFill>
              <a:latin typeface="Meiryo UI" panose="020B0604030504040204" pitchFamily="50" charset="-128"/>
              <a:ea typeface="Meiryo UI" panose="020B0604030504040204" pitchFamily="50" charset="-128"/>
            </a:endParaRPr>
          </a:p>
        </p:txBody>
      </p:sp>
      <p:cxnSp>
        <p:nvCxnSpPr>
          <p:cNvPr id="10" name="直線矢印コネクタ 9">
            <a:extLst>
              <a:ext uri="{FF2B5EF4-FFF2-40B4-BE49-F238E27FC236}">
                <a16:creationId xmlns:a16="http://schemas.microsoft.com/office/drawing/2014/main" id="{8D3FDFF2-6480-76C7-2686-23458298334E}"/>
              </a:ext>
            </a:extLst>
          </p:cNvPr>
          <p:cNvCxnSpPr>
            <a:cxnSpLocks/>
          </p:cNvCxnSpPr>
          <p:nvPr/>
        </p:nvCxnSpPr>
        <p:spPr>
          <a:xfrm flipV="1">
            <a:off x="3967025" y="3111125"/>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8324245-0864-AB32-D0EA-3D9C4F183373}"/>
              </a:ext>
            </a:extLst>
          </p:cNvPr>
          <p:cNvSpPr txBox="1"/>
          <p:nvPr/>
        </p:nvSpPr>
        <p:spPr>
          <a:xfrm>
            <a:off x="3369099" y="2779437"/>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市場規模</a:t>
            </a:r>
          </a:p>
        </p:txBody>
      </p:sp>
      <p:sp>
        <p:nvSpPr>
          <p:cNvPr id="45" name="吹き出し: 四角形 44">
            <a:extLst>
              <a:ext uri="{FF2B5EF4-FFF2-40B4-BE49-F238E27FC236}">
                <a16:creationId xmlns:a16="http://schemas.microsoft.com/office/drawing/2014/main" id="{F89FA878-9097-BD2D-513A-0FA5DFBAD880}"/>
              </a:ext>
            </a:extLst>
          </p:cNvPr>
          <p:cNvSpPr/>
          <p:nvPr/>
        </p:nvSpPr>
        <p:spPr>
          <a:xfrm>
            <a:off x="3505617" y="4181196"/>
            <a:ext cx="624548" cy="259823"/>
          </a:xfrm>
          <a:prstGeom prst="wedgeRectCallout">
            <a:avLst>
              <a:gd name="adj1" fmla="val -23887"/>
              <a:gd name="adj2" fmla="val -113466"/>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 %</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8" name="フリーフォーム: 図形 7">
            <a:extLst>
              <a:ext uri="{FF2B5EF4-FFF2-40B4-BE49-F238E27FC236}">
                <a16:creationId xmlns:a16="http://schemas.microsoft.com/office/drawing/2014/main" id="{222AF8C8-5247-1A04-FCBE-C13D2760B46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a:t>
            </a:r>
            <a:r>
              <a:rPr kumimoji="1" lang="ja-JP" altLang="en-US" sz="800" b="1">
                <a:solidFill>
                  <a:schemeClr val="bg1"/>
                </a:solidFill>
                <a:latin typeface="Meiryo UI" panose="020B0604030504040204" pitchFamily="50" charset="-128"/>
                <a:ea typeface="Meiryo UI" panose="020B0604030504040204" pitchFamily="50" charset="-128"/>
              </a:rPr>
              <a:t>ウ</a:t>
            </a:r>
          </a:p>
        </p:txBody>
      </p:sp>
      <p:sp>
        <p:nvSpPr>
          <p:cNvPr id="7" name="正方形/長方形 6">
            <a:extLst>
              <a:ext uri="{FF2B5EF4-FFF2-40B4-BE49-F238E27FC236}">
                <a16:creationId xmlns:a16="http://schemas.microsoft.com/office/drawing/2014/main" id="{04EC3411-36EC-D015-C159-E4E77ED18862}"/>
              </a:ext>
            </a:extLst>
          </p:cNvPr>
          <p:cNvSpPr/>
          <p:nvPr/>
        </p:nvSpPr>
        <p:spPr>
          <a:xfrm>
            <a:off x="10169"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6E2E1F7B-8A27-14A9-C005-35DAF5C83FD3}"/>
              </a:ext>
            </a:extLst>
          </p:cNvPr>
          <p:cNvSpPr/>
          <p:nvPr/>
        </p:nvSpPr>
        <p:spPr>
          <a:xfrm>
            <a:off x="510778" y="1263356"/>
            <a:ext cx="8884444" cy="48328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補助事業により提供される製品・サービス等の売上高の持続的な成長が見込まれることについてご記載ください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さらに、その成長率は、補助事業の関連する市場規模全体の伸びを上回るものであるということについてご記載ください</a:t>
            </a:r>
          </a:p>
        </p:txBody>
      </p:sp>
      <p:sp>
        <p:nvSpPr>
          <p:cNvPr id="12" name="正方形/長方形 11">
            <a:extLst>
              <a:ext uri="{FF2B5EF4-FFF2-40B4-BE49-F238E27FC236}">
                <a16:creationId xmlns:a16="http://schemas.microsoft.com/office/drawing/2014/main" id="{51BEDB40-0985-4630-05DF-AD77BB903CB2}"/>
              </a:ext>
            </a:extLst>
          </p:cNvPr>
          <p:cNvSpPr/>
          <p:nvPr/>
        </p:nvSpPr>
        <p:spPr>
          <a:xfrm>
            <a:off x="510778" y="1779387"/>
            <a:ext cx="1428750" cy="262471"/>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ja-JP" altLang="en-US" sz="1000">
                <a:solidFill>
                  <a:srgbClr val="575757"/>
                </a:solidFill>
                <a:latin typeface="Meiryo UI" panose="020B0604030504040204" pitchFamily="50" charset="-128"/>
                <a:ea typeface="Meiryo UI" panose="020B0604030504040204" pitchFamily="50" charset="-128"/>
              </a:rPr>
              <a:t>グラフイメージ</a:t>
            </a:r>
          </a:p>
        </p:txBody>
      </p:sp>
      <p:cxnSp>
        <p:nvCxnSpPr>
          <p:cNvPr id="15" name="直線コネクタ 14">
            <a:extLst>
              <a:ext uri="{FF2B5EF4-FFF2-40B4-BE49-F238E27FC236}">
                <a16:creationId xmlns:a16="http://schemas.microsoft.com/office/drawing/2014/main" id="{B60766EA-ACE8-5FF1-B730-C9DE8C0F2249}"/>
              </a:ext>
            </a:extLst>
          </p:cNvPr>
          <p:cNvCxnSpPr>
            <a:cxnSpLocks/>
          </p:cNvCxnSpPr>
          <p:nvPr/>
        </p:nvCxnSpPr>
        <p:spPr>
          <a:xfrm flipV="1">
            <a:off x="4803726" y="3392052"/>
            <a:ext cx="547028" cy="52018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5B999381-EE34-06F5-BF8D-671E3D30CACD}"/>
              </a:ext>
            </a:extLst>
          </p:cNvPr>
          <p:cNvSpPr/>
          <p:nvPr/>
        </p:nvSpPr>
        <p:spPr>
          <a:xfrm>
            <a:off x="5027142" y="3088048"/>
            <a:ext cx="2076742" cy="7036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「年平均成長率」については、様式</a:t>
            </a:r>
            <a:r>
              <a:rPr lang="en-US" altLang="ja-JP" sz="900" kern="0" spc="50">
                <a:latin typeface="Meiryo UI" panose="020B0604030504040204" pitchFamily="50" charset="-128"/>
                <a:ea typeface="Meiryo UI" panose="020B0604030504040204" pitchFamily="50" charset="-128"/>
              </a:rPr>
              <a:t>2_②</a:t>
            </a:r>
            <a:r>
              <a:rPr lang="ja-JP" altLang="en-US" sz="900" kern="0" spc="50">
                <a:latin typeface="Meiryo UI" panose="020B0604030504040204" pitchFamily="50" charset="-128"/>
                <a:ea typeface="Meiryo UI" panose="020B0604030504040204" pitchFamily="50" charset="-128"/>
              </a:rPr>
              <a:t>補助事業情報の「</a:t>
            </a:r>
            <a:r>
              <a:rPr lang="en-US" altLang="ja-JP" sz="900" kern="0" spc="50">
                <a:latin typeface="Meiryo UI" panose="020B0604030504040204" pitchFamily="50" charset="-128"/>
                <a:ea typeface="Meiryo UI" panose="020B0604030504040204" pitchFamily="50" charset="-128"/>
              </a:rPr>
              <a:t>6-15 </a:t>
            </a:r>
            <a:r>
              <a:rPr lang="ja-JP" altLang="en-US" sz="900" kern="0" spc="50">
                <a:latin typeface="Meiryo UI" panose="020B0604030504040204" pitchFamily="50" charset="-128"/>
                <a:ea typeface="Meiryo UI" panose="020B0604030504040204" pitchFamily="50" charset="-128"/>
              </a:rPr>
              <a:t>市場伸び率」の数値と整合させてご記入ください</a:t>
            </a:r>
          </a:p>
        </p:txBody>
      </p:sp>
    </p:spTree>
    <p:extLst>
      <p:ext uri="{BB962C8B-B14F-4D97-AF65-F5344CB8AC3E}">
        <p14:creationId xmlns:p14="http://schemas.microsoft.com/office/powerpoint/2010/main" val="2805851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0A7C82-68DE-4E62-1AFF-A45730AEDBAB}"/>
            </a:ext>
          </a:extLst>
        </p:cNvPr>
        <p:cNvGrpSpPr/>
        <p:nvPr/>
      </p:nvGrpSpPr>
      <p:grpSpPr>
        <a:xfrm>
          <a:off x="0" y="0"/>
          <a:ext cx="0" cy="0"/>
          <a:chOff x="0" y="0"/>
          <a:chExt cx="0" cy="0"/>
        </a:xfrm>
      </p:grpSpPr>
      <p:sp>
        <p:nvSpPr>
          <p:cNvPr id="16" name="フリーフォーム: 図形 15">
            <a:extLst>
              <a:ext uri="{FF2B5EF4-FFF2-40B4-BE49-F238E27FC236}">
                <a16:creationId xmlns:a16="http://schemas.microsoft.com/office/drawing/2014/main" id="{96AD43AE-ABD9-88D7-99ED-76FA87966CDC}"/>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7" name="フリーフォーム: 図形 16">
            <a:extLst>
              <a:ext uri="{FF2B5EF4-FFF2-40B4-BE49-F238E27FC236}">
                <a16:creationId xmlns:a16="http://schemas.microsoft.com/office/drawing/2014/main" id="{2AE80C1A-BAB4-4EF0-21E2-A995AB34374D}"/>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8" name="フリーフォーム: 図形 17">
            <a:extLst>
              <a:ext uri="{FF2B5EF4-FFF2-40B4-BE49-F238E27FC236}">
                <a16:creationId xmlns:a16="http://schemas.microsoft.com/office/drawing/2014/main" id="{3E8C12B6-7FDC-B39E-ADAA-FB69231D756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3" name="タイトル 2">
            <a:extLst>
              <a:ext uri="{FF2B5EF4-FFF2-40B4-BE49-F238E27FC236}">
                <a16:creationId xmlns:a16="http://schemas.microsoft.com/office/drawing/2014/main" id="{FF6658DA-9053-936B-6A8F-BB555E55738A}"/>
              </a:ext>
            </a:extLst>
          </p:cNvPr>
          <p:cNvSpPr>
            <a:spLocks noGrp="1"/>
          </p:cNvSpPr>
          <p:nvPr>
            <p:ph type="title"/>
          </p:nvPr>
        </p:nvSpPr>
        <p:spPr>
          <a:xfrm>
            <a:off x="511875" y="242563"/>
            <a:ext cx="8883347" cy="166199"/>
          </a:xfrm>
        </p:spPr>
        <p:txBody>
          <a:bodyPr vert="horz"/>
          <a:lstStyle/>
          <a:p>
            <a:r>
              <a:rPr lang="ja-JP" altLang="en-US"/>
              <a:t>２</a:t>
            </a:r>
            <a:r>
              <a:rPr lang="en-US" altLang="ja-JP" sz="1200"/>
              <a:t>.</a:t>
            </a:r>
            <a:r>
              <a:rPr lang="ja-JP" altLang="en-US" sz="1200"/>
              <a:t>先進性・成長性／売上向上の見込み</a:t>
            </a:r>
            <a:endParaRPr lang="ja-JP" altLang="en-US"/>
          </a:p>
        </p:txBody>
      </p:sp>
      <p:sp>
        <p:nvSpPr>
          <p:cNvPr id="5" name="テキスト プレースホルダー 4">
            <a:extLst>
              <a:ext uri="{FF2B5EF4-FFF2-40B4-BE49-F238E27FC236}">
                <a16:creationId xmlns:a16="http://schemas.microsoft.com/office/drawing/2014/main" id="{42140ACA-9B42-80A6-3133-95F4462B2A87}"/>
              </a:ext>
            </a:extLst>
          </p:cNvPr>
          <p:cNvSpPr>
            <a:spLocks noGrp="1"/>
          </p:cNvSpPr>
          <p:nvPr>
            <p:ph type="body" sz="quarter" idx="15"/>
          </p:nvPr>
        </p:nvSpPr>
        <p:spPr/>
        <p:txBody>
          <a:bodyPr/>
          <a:lstStyle/>
          <a:p>
            <a:endParaRPr lang="ja-JP" altLang="en-US"/>
          </a:p>
        </p:txBody>
      </p:sp>
      <p:sp>
        <p:nvSpPr>
          <p:cNvPr id="14" name="フリーフォーム: 図形 13">
            <a:extLst>
              <a:ext uri="{FF2B5EF4-FFF2-40B4-BE49-F238E27FC236}">
                <a16:creationId xmlns:a16="http://schemas.microsoft.com/office/drawing/2014/main" id="{088B2B8A-F179-C903-073A-CEA0F0EE3C20}"/>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4" name="正方形/長方形 3">
            <a:extLst>
              <a:ext uri="{FF2B5EF4-FFF2-40B4-BE49-F238E27FC236}">
                <a16:creationId xmlns:a16="http://schemas.microsoft.com/office/drawing/2014/main" id="{F5CA0110-6E9D-A23B-2A69-0A7DE74A5BD9}"/>
              </a:ext>
            </a:extLst>
          </p:cNvPr>
          <p:cNvSpPr/>
          <p:nvPr/>
        </p:nvSpPr>
        <p:spPr>
          <a:xfrm>
            <a:off x="415925" y="2081213"/>
            <a:ext cx="8987953" cy="318673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116585" rIns="80201" bIns="40101" numCol="1" spcCol="0" rtlCol="0" fromWordArt="0" anchor="t" anchorCtr="0" forceAA="0" compatLnSpc="1">
            <a:prstTxWarp prst="textNoShape">
              <a:avLst/>
            </a:prstTxWarp>
            <a:noAutofit/>
          </a:bodyPr>
          <a:lstStyle/>
          <a:p>
            <a:pPr defTabSz="987095" fontAlgn="auto">
              <a:spcBef>
                <a:spcPts val="324"/>
              </a:spcBef>
              <a:spcAft>
                <a:spcPts val="0"/>
              </a:spcAft>
            </a:pPr>
            <a:r>
              <a:rPr lang="ja-JP" altLang="en-US" sz="1400" b="1">
                <a:solidFill>
                  <a:prstClr val="black"/>
                </a:solidFill>
                <a:latin typeface="Meiryo UI" panose="020B0604030504040204" pitchFamily="50" charset="-128"/>
                <a:ea typeface="Meiryo UI" panose="020B0604030504040204" pitchFamily="50" charset="-128"/>
              </a:rPr>
              <a:t>下記の項目例等について、今後の大学連携の予定を記載ください</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実施事項（共同研究等）</a:t>
            </a:r>
            <a:br>
              <a:rPr lang="en-US" altLang="ja-JP" sz="1400" b="1">
                <a:solidFill>
                  <a:prstClr val="black"/>
                </a:solidFill>
                <a:latin typeface="Meiryo UI" panose="020B0604030504040204" pitchFamily="50" charset="-128"/>
                <a:ea typeface="Meiryo UI" panose="020B0604030504040204" pitchFamily="50" charset="-128"/>
              </a:rPr>
            </a:br>
            <a:r>
              <a:rPr lang="en-US" altLang="ja-JP" sz="1400" b="1" i="1">
                <a:solidFill>
                  <a:prstClr val="black"/>
                </a:solidFill>
                <a:latin typeface="Meiryo UI" panose="020B0604030504040204" pitchFamily="50" charset="-128"/>
                <a:ea typeface="Meiryo UI" panose="020B0604030504040204" pitchFamily="50" charset="-128"/>
              </a:rPr>
              <a:t>※</a:t>
            </a:r>
            <a:r>
              <a:rPr lang="ja-JP" altLang="en-US" sz="1400" b="1" i="1">
                <a:solidFill>
                  <a:prstClr val="black"/>
                </a:solidFill>
                <a:latin typeface="Meiryo UI" panose="020B0604030504040204" pitchFamily="50" charset="-128"/>
                <a:ea typeface="Meiryo UI" panose="020B0604030504040204" pitchFamily="50" charset="-128"/>
              </a:rPr>
              <a:t>写真等を活用し、実施内容が伝わりやすいよう工夫ください</a:t>
            </a: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狙い（企業イメージ向上や製品への理解促進、地域への環境教育、人材確保等）</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想定する役割分担</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期待される連携の成果・効果</a:t>
            </a:r>
            <a:endParaRPr lang="en-US" altLang="ja-JP" sz="1400" b="1">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endParaRPr lang="en-US" altLang="ja-JP" sz="1400">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endParaRPr lang="en-US" altLang="ja-JP" sz="1400">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r>
              <a:rPr lang="en-US" altLang="ja-JP" sz="1400">
                <a:solidFill>
                  <a:srgbClr val="0070C0"/>
                </a:solidFill>
                <a:latin typeface="Meiryo UI" panose="020B0604030504040204" pitchFamily="50" charset="-128"/>
                <a:ea typeface="Meiryo UI" panose="020B0604030504040204" pitchFamily="50" charset="-128"/>
              </a:rPr>
              <a:t>※</a:t>
            </a:r>
            <a:r>
              <a:rPr lang="ja-JP" altLang="en-US" sz="1400">
                <a:solidFill>
                  <a:srgbClr val="0070C0"/>
                </a:solidFill>
                <a:latin typeface="Meiryo UI" panose="020B0604030504040204" pitchFamily="50" charset="-128"/>
                <a:ea typeface="Meiryo UI" panose="020B0604030504040204" pitchFamily="50" charset="-128"/>
              </a:rPr>
              <a:t>既に産学連携の実績がある場合、補記として記載いただくことは構いません。</a:t>
            </a:r>
            <a:endParaRPr lang="en-US" altLang="ja-JP" sz="1400">
              <a:solidFill>
                <a:srgbClr val="0070C0"/>
              </a:solidFill>
              <a:latin typeface="Meiryo UI" panose="020B0604030504040204" pitchFamily="50" charset="-128"/>
              <a:ea typeface="Meiryo UI" panose="020B0604030504040204" pitchFamily="50" charset="-128"/>
            </a:endParaRPr>
          </a:p>
        </p:txBody>
      </p:sp>
      <p:sp>
        <p:nvSpPr>
          <p:cNvPr id="6" name="吹き出し: 角を丸めた四角形 5">
            <a:extLst>
              <a:ext uri="{FF2B5EF4-FFF2-40B4-BE49-F238E27FC236}">
                <a16:creationId xmlns:a16="http://schemas.microsoft.com/office/drawing/2014/main" id="{878026D9-B7F6-1460-484C-5EE49ABBE1A1}"/>
              </a:ext>
            </a:extLst>
          </p:cNvPr>
          <p:cNvSpPr/>
          <p:nvPr/>
        </p:nvSpPr>
        <p:spPr>
          <a:xfrm>
            <a:off x="3045125" y="5115723"/>
            <a:ext cx="6478437" cy="1232800"/>
          </a:xfrm>
          <a:prstGeom prst="wedgeRoundRectCallout">
            <a:avLst>
              <a:gd name="adj1" fmla="val -38879"/>
              <a:gd name="adj2" fmla="val -73039"/>
              <a:gd name="adj3" fmla="val 16667"/>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3" tIns="40101" rIns="77723" bIns="40101" numCol="1" spcCol="0" rtlCol="0" fromWordArt="0" anchor="ctr" anchorCtr="0" forceAA="0" compatLnSpc="1">
            <a:prstTxWarp prst="textNoShape">
              <a:avLst/>
            </a:prstTxWarp>
            <a:noAutofit/>
          </a:bodyPr>
          <a:lstStyle/>
          <a:p>
            <a:pPr marL="285750" indent="-285750" defTabSz="802015" fontAlgn="auto">
              <a:spcBef>
                <a:spcPts val="0"/>
              </a:spcBef>
              <a:spcAft>
                <a:spcPts val="0"/>
              </a:spcAft>
              <a:buFont typeface="Arial" panose="020B0604020202020204" pitchFamily="34" charset="0"/>
              <a:buChar char="•"/>
            </a:pPr>
            <a:r>
              <a:rPr lang="ja-JP" altLang="en-US" sz="1511" b="1">
                <a:solidFill>
                  <a:prstClr val="black"/>
                </a:solidFill>
                <a:latin typeface="Meiryo UI" panose="020B0604030504040204" pitchFamily="50" charset="-128"/>
                <a:ea typeface="Meiryo UI" panose="020B0604030504040204" pitchFamily="50" charset="-128"/>
              </a:rPr>
              <a:t>本スライドは、該当する今後の取組予定がある場合のみ記載ください</a:t>
            </a:r>
            <a:endParaRPr lang="en-US" altLang="ja-JP" sz="1511" b="1">
              <a:solidFill>
                <a:prstClr val="black"/>
              </a:solidFill>
              <a:latin typeface="Meiryo UI" panose="020B0604030504040204" pitchFamily="50" charset="-128"/>
              <a:ea typeface="Meiryo UI" panose="020B0604030504040204" pitchFamily="50" charset="-128"/>
            </a:endParaRPr>
          </a:p>
          <a:p>
            <a:pPr marL="285750" indent="-285750" defTabSz="802015" fontAlgn="auto">
              <a:spcBef>
                <a:spcPts val="0"/>
              </a:spcBef>
              <a:spcAft>
                <a:spcPts val="0"/>
              </a:spcAft>
              <a:buFont typeface="Arial" panose="020B0604020202020204" pitchFamily="34" charset="0"/>
              <a:buChar char="•"/>
            </a:pPr>
            <a:r>
              <a:rPr lang="ja-JP" altLang="en-US" sz="1511" b="1">
                <a:solidFill>
                  <a:prstClr val="black"/>
                </a:solidFill>
                <a:latin typeface="Meiryo UI" panose="020B0604030504040204" pitchFamily="50" charset="-128"/>
                <a:ea typeface="Meiryo UI" panose="020B0604030504040204" pitchFamily="50" charset="-128"/>
              </a:rPr>
              <a:t>フリー</a:t>
            </a:r>
            <a:r>
              <a:rPr lang="en-US" altLang="ja-JP" sz="1511" b="1">
                <a:solidFill>
                  <a:prstClr val="black"/>
                </a:solidFill>
                <a:latin typeface="Meiryo UI" panose="020B0604030504040204" pitchFamily="50" charset="-128"/>
                <a:ea typeface="Meiryo UI" panose="020B0604030504040204" pitchFamily="50" charset="-128"/>
              </a:rPr>
              <a:t>FMT</a:t>
            </a:r>
            <a:r>
              <a:rPr lang="ja-JP" altLang="en-US" sz="1511" b="1">
                <a:solidFill>
                  <a:prstClr val="black"/>
                </a:solidFill>
                <a:latin typeface="Meiryo UI" panose="020B0604030504040204" pitchFamily="50" charset="-128"/>
                <a:ea typeface="Meiryo UI" panose="020B0604030504040204" pitchFamily="50" charset="-128"/>
              </a:rPr>
              <a:t>の様式のため、記載方法は問いません</a:t>
            </a:r>
            <a:br>
              <a:rPr lang="en-US" altLang="ja-JP" sz="1511" b="1">
                <a:solidFill>
                  <a:prstClr val="black"/>
                </a:solidFill>
                <a:latin typeface="Meiryo UI" panose="020B0604030504040204" pitchFamily="50" charset="-128"/>
                <a:ea typeface="Meiryo UI" panose="020B0604030504040204" pitchFamily="50" charset="-128"/>
              </a:rPr>
            </a:br>
            <a:r>
              <a:rPr lang="ja-JP" altLang="en-US" sz="1511" b="1">
                <a:solidFill>
                  <a:prstClr val="black"/>
                </a:solidFill>
                <a:latin typeface="Meiryo UI" panose="020B0604030504040204" pitchFamily="50" charset="-128"/>
                <a:ea typeface="Meiryo UI" panose="020B0604030504040204" pitchFamily="50" charset="-128"/>
              </a:rPr>
              <a:t>（できるだけ、上記</a:t>
            </a:r>
            <a:r>
              <a:rPr lang="en-US" altLang="ja-JP" sz="1511" b="1">
                <a:solidFill>
                  <a:prstClr val="black"/>
                </a:solidFill>
                <a:latin typeface="Meiryo UI" panose="020B0604030504040204" pitchFamily="50" charset="-128"/>
                <a:ea typeface="Meiryo UI" panose="020B0604030504040204" pitchFamily="50" charset="-128"/>
              </a:rPr>
              <a:t>1~4</a:t>
            </a:r>
            <a:r>
              <a:rPr lang="ja-JP" altLang="en-US" sz="1511" b="1">
                <a:solidFill>
                  <a:prstClr val="black"/>
                </a:solidFill>
                <a:latin typeface="Meiryo UI" panose="020B0604030504040204" pitchFamily="50" charset="-128"/>
                <a:ea typeface="Meiryo UI" panose="020B0604030504040204" pitchFamily="50" charset="-128"/>
              </a:rPr>
              <a:t>項目例は抑えてください）</a:t>
            </a:r>
            <a:endParaRPr lang="en-US" altLang="ja-JP" sz="1511" b="1">
              <a:solidFill>
                <a:prstClr val="black"/>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BE0483C-5BC3-67EF-C3A4-A5C6E1A7948C}"/>
              </a:ext>
            </a:extLst>
          </p:cNvPr>
          <p:cNvSpPr/>
          <p:nvPr/>
        </p:nvSpPr>
        <p:spPr>
          <a:xfrm rot="1981251">
            <a:off x="6764554" y="2867698"/>
            <a:ext cx="2677447" cy="621943"/>
          </a:xfrm>
          <a:prstGeom prst="rect">
            <a:avLst/>
          </a:prstGeom>
          <a:solidFill>
            <a:srgbClr val="30C1D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800">
                <a:solidFill>
                  <a:schemeClr val="bg1">
                    <a:lumMod val="50000"/>
                  </a:schemeClr>
                </a:solidFill>
                <a:latin typeface="Meiryo UI" panose="020B0604030504040204" pitchFamily="50" charset="-128"/>
                <a:ea typeface="Meiryo UI" panose="020B0604030504040204" pitchFamily="50" charset="-128"/>
              </a:rPr>
              <a:t>様式</a:t>
            </a:r>
            <a:r>
              <a:rPr kumimoji="1" lang="en-US" altLang="ja-JP" sz="1800">
                <a:solidFill>
                  <a:schemeClr val="bg1">
                    <a:lumMod val="50000"/>
                  </a:schemeClr>
                </a:solidFill>
                <a:latin typeface="Meiryo UI" panose="020B0604030504040204" pitchFamily="50" charset="-128"/>
                <a:ea typeface="Meiryo UI" panose="020B0604030504040204" pitchFamily="50" charset="-128"/>
              </a:rPr>
              <a:t>FMT</a:t>
            </a:r>
            <a:r>
              <a:rPr kumimoji="1" lang="ja-JP" altLang="en-US" sz="1800">
                <a:solidFill>
                  <a:schemeClr val="bg1">
                    <a:lumMod val="50000"/>
                  </a:schemeClr>
                </a:solidFill>
                <a:latin typeface="Meiryo UI" panose="020B0604030504040204" pitchFamily="50" charset="-128"/>
                <a:ea typeface="Meiryo UI" panose="020B0604030504040204" pitchFamily="50" charset="-128"/>
              </a:rPr>
              <a:t>　サンプル</a:t>
            </a:r>
          </a:p>
        </p:txBody>
      </p:sp>
      <p:sp>
        <p:nvSpPr>
          <p:cNvPr id="9" name="フリーフォーム: 図形 8">
            <a:extLst>
              <a:ext uri="{FF2B5EF4-FFF2-40B4-BE49-F238E27FC236}">
                <a16:creationId xmlns:a16="http://schemas.microsoft.com/office/drawing/2014/main" id="{EF95B024-0091-5330-46A0-7C4E1EC9893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 イ ウ</a:t>
            </a:r>
          </a:p>
        </p:txBody>
      </p:sp>
      <p:sp>
        <p:nvSpPr>
          <p:cNvPr id="10" name="正方形/長方形 9">
            <a:extLst>
              <a:ext uri="{FF2B5EF4-FFF2-40B4-BE49-F238E27FC236}">
                <a16:creationId xmlns:a16="http://schemas.microsoft.com/office/drawing/2014/main" id="{DF9F5E16-2A06-041A-DB21-DD3C4E44C31D}"/>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431B56BB-35C0-2C9D-C2BB-279B323AE50C}"/>
              </a:ext>
            </a:extLst>
          </p:cNvPr>
          <p:cNvSpPr/>
          <p:nvPr/>
        </p:nvSpPr>
        <p:spPr>
          <a:xfrm>
            <a:off x="510778" y="1263356"/>
            <a:ext cx="8884444" cy="48328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（今後の取組みがある場合は、）</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今後の大学連携の予定を記載ください</a:t>
            </a:r>
          </a:p>
        </p:txBody>
      </p:sp>
    </p:spTree>
    <p:extLst>
      <p:ext uri="{BB962C8B-B14F-4D97-AF65-F5344CB8AC3E}">
        <p14:creationId xmlns:p14="http://schemas.microsoft.com/office/powerpoint/2010/main" val="2785072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8FE6BEC1-9B83-AB03-12A1-51C60186A0E3}"/>
              </a:ext>
            </a:extLst>
          </p:cNvPr>
          <p:cNvSpPr>
            <a:spLocks noGrp="1"/>
          </p:cNvSpPr>
          <p:nvPr>
            <p:ph type="title"/>
          </p:nvPr>
        </p:nvSpPr>
        <p:spPr>
          <a:xfrm>
            <a:off x="511875" y="242563"/>
            <a:ext cx="8883347" cy="166199"/>
          </a:xfrm>
        </p:spPr>
        <p:txBody>
          <a:bodyPr vert="horz"/>
          <a:lstStyle/>
          <a:p>
            <a:r>
              <a:rPr lang="ja-JP" altLang="en-US"/>
              <a:t>３</a:t>
            </a:r>
            <a:r>
              <a:rPr lang="en-US" altLang="ja-JP" sz="1200"/>
              <a:t>.</a:t>
            </a:r>
            <a:r>
              <a:rPr lang="ja-JP" altLang="en-US" sz="1200"/>
              <a:t>地域への波及効果／賃上げ計画</a:t>
            </a:r>
            <a:endParaRPr lang="ja-JP" altLang="en-US"/>
          </a:p>
        </p:txBody>
      </p:sp>
      <p:sp>
        <p:nvSpPr>
          <p:cNvPr id="4" name="テキスト プレースホルダー 3">
            <a:extLst>
              <a:ext uri="{FF2B5EF4-FFF2-40B4-BE49-F238E27FC236}">
                <a16:creationId xmlns:a16="http://schemas.microsoft.com/office/drawing/2014/main" id="{D5719852-57D2-4F4C-BFD0-2E77B8AFF98D}"/>
              </a:ext>
            </a:extLst>
          </p:cNvPr>
          <p:cNvSpPr>
            <a:spLocks noGrp="1"/>
          </p:cNvSpPr>
          <p:nvPr>
            <p:ph type="body" sz="quarter" idx="15"/>
          </p:nvPr>
        </p:nvSpPr>
        <p:spPr/>
        <p:txBody>
          <a:bodyPr/>
          <a:lstStyle/>
          <a:p>
            <a:endParaRPr lang="ja-JP" altLang="en-US"/>
          </a:p>
        </p:txBody>
      </p:sp>
      <p:sp>
        <p:nvSpPr>
          <p:cNvPr id="14" name="四角形: 角を丸くする 13">
            <a:extLst>
              <a:ext uri="{FF2B5EF4-FFF2-40B4-BE49-F238E27FC236}">
                <a16:creationId xmlns:a16="http://schemas.microsoft.com/office/drawing/2014/main" id="{7DE17286-984D-E625-B035-5E972300A69C}"/>
              </a:ext>
            </a:extLst>
          </p:cNvPr>
          <p:cNvSpPr/>
          <p:nvPr/>
        </p:nvSpPr>
        <p:spPr>
          <a:xfrm>
            <a:off x="1714931" y="2084973"/>
            <a:ext cx="1578459" cy="374787"/>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ja-JP" altLang="en-US" sz="1200" b="1">
                <a:solidFill>
                  <a:sysClr val="windowText" lastClr="000000"/>
                </a:solidFill>
                <a:latin typeface="Meiryo UI"/>
                <a:ea typeface="Meiryo UI"/>
              </a:rPr>
              <a:t>基準年度</a:t>
            </a:r>
            <a:endParaRPr kumimoji="1" lang="en-US" altLang="ja-JP" sz="1200" b="1">
              <a:solidFill>
                <a:sysClr val="windowText" lastClr="000000"/>
              </a:solidFill>
              <a:latin typeface="Meiryo UI"/>
              <a:ea typeface="Meiryo UI"/>
            </a:endParaRPr>
          </a:p>
        </p:txBody>
      </p:sp>
      <p:sp>
        <p:nvSpPr>
          <p:cNvPr id="20" name="四角形: 角を丸くする 19">
            <a:extLst>
              <a:ext uri="{FF2B5EF4-FFF2-40B4-BE49-F238E27FC236}">
                <a16:creationId xmlns:a16="http://schemas.microsoft.com/office/drawing/2014/main" id="{5ACD3E11-12DE-4DCD-44CE-262FFFE7BD71}"/>
              </a:ext>
            </a:extLst>
          </p:cNvPr>
          <p:cNvSpPr/>
          <p:nvPr/>
        </p:nvSpPr>
        <p:spPr>
          <a:xfrm>
            <a:off x="3475562" y="2084973"/>
            <a:ext cx="1578459" cy="374787"/>
          </a:xfrm>
          <a:prstGeom prst="roundRect">
            <a:avLst>
              <a:gd name="adj" fmla="val 40234"/>
            </a:avLst>
          </a:prstGeom>
          <a:solidFill>
            <a:srgbClr val="002060"/>
          </a:solidFill>
          <a:ln>
            <a:noFill/>
          </a:ln>
        </p:spPr>
        <p:txBody>
          <a:bodyPr wrap="square" lIns="36000" rIns="36000" anchor="ctr">
            <a:noAutofit/>
          </a:bodyPr>
          <a:lstStyle/>
          <a:p>
            <a:pPr algn="ctr" defTabSz="914400"/>
            <a:r>
              <a:rPr lang="zh-TW" altLang="en-US" sz="1200" b="1">
                <a:solidFill>
                  <a:schemeClr val="bg1"/>
                </a:solidFill>
                <a:latin typeface="Meiryo UI"/>
                <a:ea typeface="Meiryo UI"/>
              </a:rPr>
              <a:t>事業化報告</a:t>
            </a:r>
            <a:r>
              <a:rPr lang="en-US" altLang="zh-TW" sz="1200" b="1">
                <a:solidFill>
                  <a:schemeClr val="bg1"/>
                </a:solidFill>
                <a:latin typeface="Meiryo UI"/>
                <a:ea typeface="Meiryo UI"/>
              </a:rPr>
              <a:t>3</a:t>
            </a:r>
            <a:r>
              <a:rPr lang="zh-TW" altLang="en-US" sz="1200" b="1">
                <a:solidFill>
                  <a:schemeClr val="bg1"/>
                </a:solidFill>
                <a:latin typeface="Meiryo UI"/>
                <a:ea typeface="Meiryo UI"/>
              </a:rPr>
              <a:t>年目</a:t>
            </a:r>
            <a:endParaRPr kumimoji="1" lang="en-US" altLang="ja-JP" sz="1200" b="1">
              <a:solidFill>
                <a:schemeClr val="bg1"/>
              </a:solidFill>
              <a:latin typeface="Meiryo UI"/>
              <a:ea typeface="Meiryo UI"/>
            </a:endParaRPr>
          </a:p>
        </p:txBody>
      </p:sp>
      <p:sp>
        <p:nvSpPr>
          <p:cNvPr id="27" name="四角形: 角を丸くする 26">
            <a:extLst>
              <a:ext uri="{FF2B5EF4-FFF2-40B4-BE49-F238E27FC236}">
                <a16:creationId xmlns:a16="http://schemas.microsoft.com/office/drawing/2014/main" id="{5C1890AE-BF96-71D3-ED70-4BDA49199032}"/>
              </a:ext>
            </a:extLst>
          </p:cNvPr>
          <p:cNvSpPr/>
          <p:nvPr/>
        </p:nvSpPr>
        <p:spPr>
          <a:xfrm>
            <a:off x="5236192" y="2084973"/>
            <a:ext cx="4159029" cy="374787"/>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zh-TW" altLang="en-US" sz="1200" b="1">
                <a:solidFill>
                  <a:sysClr val="windowText" lastClr="000000"/>
                </a:solidFill>
                <a:latin typeface="Meiryo UI"/>
                <a:ea typeface="Meiryo UI"/>
              </a:rPr>
              <a:t>事業化報告</a:t>
            </a:r>
            <a:r>
              <a:rPr lang="en-US" altLang="zh-TW" sz="1200" b="1">
                <a:solidFill>
                  <a:sysClr val="windowText" lastClr="000000"/>
                </a:solidFill>
                <a:latin typeface="Meiryo UI"/>
                <a:ea typeface="Meiryo UI"/>
              </a:rPr>
              <a:t>3</a:t>
            </a:r>
            <a:r>
              <a:rPr lang="zh-TW" altLang="en-US" sz="1200" b="1">
                <a:solidFill>
                  <a:sysClr val="windowText" lastClr="000000"/>
                </a:solidFill>
                <a:latin typeface="Meiryo UI"/>
                <a:ea typeface="Meiryo UI"/>
              </a:rPr>
              <a:t>年目</a:t>
            </a:r>
            <a:r>
              <a:rPr lang="ja-JP" altLang="en-US" sz="1200" b="1">
                <a:solidFill>
                  <a:sysClr val="windowText" lastClr="000000"/>
                </a:solidFill>
                <a:latin typeface="Meiryo UI"/>
                <a:ea typeface="Meiryo UI"/>
              </a:rPr>
              <a:t>の数値実現に向けた取組内容・根拠</a:t>
            </a:r>
            <a:endParaRPr kumimoji="1" lang="en-US" altLang="ja-JP" sz="1200" b="1">
              <a:solidFill>
                <a:sysClr val="windowText" lastClr="000000"/>
              </a:solidFill>
              <a:latin typeface="Meiryo UI"/>
              <a:ea typeface="Meiryo UI"/>
            </a:endParaRPr>
          </a:p>
        </p:txBody>
      </p:sp>
      <p:sp>
        <p:nvSpPr>
          <p:cNvPr id="58" name="フリーフォーム: 図形 57">
            <a:extLst>
              <a:ext uri="{FF2B5EF4-FFF2-40B4-BE49-F238E27FC236}">
                <a16:creationId xmlns:a16="http://schemas.microsoft.com/office/drawing/2014/main" id="{4561781E-4F49-C36B-D25F-ECA61B08A2FA}"/>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59" name="フリーフォーム: 図形 58">
            <a:extLst>
              <a:ext uri="{FF2B5EF4-FFF2-40B4-BE49-F238E27FC236}">
                <a16:creationId xmlns:a16="http://schemas.microsoft.com/office/drawing/2014/main" id="{A97D8C28-07C9-0AC8-8B2D-DEEB399ED03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60" name="フリーフォーム: 図形 59">
            <a:extLst>
              <a:ext uri="{FF2B5EF4-FFF2-40B4-BE49-F238E27FC236}">
                <a16:creationId xmlns:a16="http://schemas.microsoft.com/office/drawing/2014/main" id="{745233F8-11D2-10DC-B6FA-1659000FBA96}"/>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a:t>
            </a:r>
            <a:r>
              <a:rPr kumimoji="1" lang="ja-JP" altLang="en-US" sz="800" b="1">
                <a:solidFill>
                  <a:schemeClr val="tx1"/>
                </a:solidFill>
                <a:latin typeface="Meiryo UI" panose="020B0604030504040204" pitchFamily="50" charset="-128"/>
                <a:ea typeface="Meiryo UI" panose="020B0604030504040204" pitchFamily="50" charset="-128"/>
              </a:rPr>
              <a:t>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a:t>
            </a:r>
          </a:p>
        </p:txBody>
      </p:sp>
      <p:sp>
        <p:nvSpPr>
          <p:cNvPr id="61" name="フリーフォーム: 図形 60">
            <a:extLst>
              <a:ext uri="{FF2B5EF4-FFF2-40B4-BE49-F238E27FC236}">
                <a16:creationId xmlns:a16="http://schemas.microsoft.com/office/drawing/2014/main" id="{99B7B542-9FF3-0C00-C8CA-64FE9A01CC99}"/>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62" name="フリーフォーム: 図形 61">
            <a:extLst>
              <a:ext uri="{FF2B5EF4-FFF2-40B4-BE49-F238E27FC236}">
                <a16:creationId xmlns:a16="http://schemas.microsoft.com/office/drawing/2014/main" id="{A0D74967-41CD-225A-FE5F-E183A325C000}"/>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5" name="正方形/長方形 4">
            <a:extLst>
              <a:ext uri="{FF2B5EF4-FFF2-40B4-BE49-F238E27FC236}">
                <a16:creationId xmlns:a16="http://schemas.microsoft.com/office/drawing/2014/main" id="{73797DEA-7CC5-D243-988C-E652C175B7EB}"/>
              </a:ext>
            </a:extLst>
          </p:cNvPr>
          <p:cNvSpPr/>
          <p:nvPr/>
        </p:nvSpPr>
        <p:spPr>
          <a:xfrm>
            <a:off x="431987" y="3866983"/>
            <a:ext cx="1160271" cy="1195838"/>
          </a:xfrm>
          <a:prstGeom prst="rect">
            <a:avLst/>
          </a:prstGeom>
          <a:solidFill>
            <a:schemeClr val="bg1">
              <a:lumMod val="50000"/>
            </a:schemeClr>
          </a:solidFill>
          <a:ln>
            <a:noFill/>
          </a:ln>
        </p:spPr>
        <p:txBody>
          <a:bodyPr wrap="square" lIns="0" tIns="0" rIns="0" bIns="0" anchor="ctr">
            <a:noAutofit/>
          </a:bodyPr>
          <a:lstStyle/>
          <a:p>
            <a:pPr algn="ctr">
              <a:lnSpc>
                <a:spcPct val="110000"/>
              </a:lnSpc>
            </a:pPr>
            <a:r>
              <a:rPr lang="ja-JP" altLang="en-US" sz="1200" b="1">
                <a:solidFill>
                  <a:schemeClr val="bg1"/>
                </a:solidFill>
                <a:latin typeface="Meiryo UI"/>
                <a:ea typeface="Meiryo UI"/>
              </a:rPr>
              <a:t>常時使用する</a:t>
            </a:r>
            <a:br>
              <a:rPr lang="en-US" altLang="ja-JP" sz="1200" b="1">
                <a:solidFill>
                  <a:schemeClr val="bg1"/>
                </a:solidFill>
                <a:latin typeface="Meiryo UI"/>
                <a:ea typeface="Meiryo UI"/>
              </a:rPr>
            </a:br>
            <a:r>
              <a:rPr lang="ja-JP" altLang="en-US" sz="1200" b="1">
                <a:solidFill>
                  <a:schemeClr val="bg1"/>
                </a:solidFill>
                <a:latin typeface="Meiryo UI"/>
                <a:ea typeface="Meiryo UI"/>
              </a:rPr>
              <a:t>従業員数</a:t>
            </a:r>
            <a:endParaRPr lang="en-US" altLang="ja-JP" sz="1200" b="1">
              <a:solidFill>
                <a:schemeClr val="bg1"/>
              </a:solidFill>
              <a:latin typeface="Meiryo UI"/>
              <a:ea typeface="Meiryo UI"/>
            </a:endParaRPr>
          </a:p>
          <a:p>
            <a:pPr algn="ctr">
              <a:lnSpc>
                <a:spcPct val="110000"/>
              </a:lnSpc>
            </a:pPr>
            <a:r>
              <a:rPr kumimoji="1" lang="ja-JP" altLang="en-US" sz="800" b="1">
                <a:solidFill>
                  <a:schemeClr val="bg1"/>
                </a:solidFill>
                <a:latin typeface="Meiryo UI"/>
                <a:ea typeface="Meiryo UI"/>
              </a:rPr>
              <a:t>（就業時間換算）</a:t>
            </a:r>
            <a:endParaRPr kumimoji="1" lang="en-US" altLang="ja-JP" sz="800" b="1">
              <a:solidFill>
                <a:schemeClr val="bg1"/>
              </a:solidFill>
              <a:latin typeface="Meiryo UI"/>
              <a:ea typeface="Meiryo UI"/>
            </a:endParaRPr>
          </a:p>
        </p:txBody>
      </p:sp>
      <p:sp>
        <p:nvSpPr>
          <p:cNvPr id="6" name="正方形/長方形 5">
            <a:extLst>
              <a:ext uri="{FF2B5EF4-FFF2-40B4-BE49-F238E27FC236}">
                <a16:creationId xmlns:a16="http://schemas.microsoft.com/office/drawing/2014/main" id="{05642847-340F-53F0-A7B4-82F9007EDCA6}"/>
              </a:ext>
            </a:extLst>
          </p:cNvPr>
          <p:cNvSpPr/>
          <p:nvPr/>
        </p:nvSpPr>
        <p:spPr>
          <a:xfrm>
            <a:off x="1714931" y="3866983"/>
            <a:ext cx="1578459" cy="1195838"/>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人</a:t>
            </a:r>
            <a:endParaRPr kumimoji="1" lang="en-US" altLang="ja-JP" sz="1200" b="1">
              <a:solidFill>
                <a:sysClr val="windowText" lastClr="000000"/>
              </a:solidFill>
              <a:latin typeface="Meiryo UI"/>
              <a:ea typeface="Meiryo UI"/>
            </a:endParaRPr>
          </a:p>
        </p:txBody>
      </p:sp>
      <p:sp>
        <p:nvSpPr>
          <p:cNvPr id="7" name="正方形/長方形 6">
            <a:extLst>
              <a:ext uri="{FF2B5EF4-FFF2-40B4-BE49-F238E27FC236}">
                <a16:creationId xmlns:a16="http://schemas.microsoft.com/office/drawing/2014/main" id="{02632119-6DAE-0B7B-089F-5641EDA16230}"/>
              </a:ext>
            </a:extLst>
          </p:cNvPr>
          <p:cNvSpPr/>
          <p:nvPr/>
        </p:nvSpPr>
        <p:spPr>
          <a:xfrm>
            <a:off x="3475561" y="3866983"/>
            <a:ext cx="1578459" cy="1195838"/>
          </a:xfrm>
          <a:prstGeom prst="rect">
            <a:avLst/>
          </a:prstGeom>
          <a:noFill/>
          <a:ln>
            <a:noFill/>
          </a:ln>
        </p:spPr>
        <p:txBody>
          <a:bodyPr wrap="square" lIns="36000" rIns="36000" anchor="ctr">
            <a:noAutofit/>
          </a:bodyPr>
          <a:lstStyle/>
          <a:p>
            <a:pPr algn="ctr">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人</a:t>
            </a:r>
            <a:br>
              <a:rPr lang="en-US" altLang="ja-JP" sz="1200" b="1">
                <a:solidFill>
                  <a:sysClr val="windowText" lastClr="000000"/>
                </a:solidFill>
                <a:latin typeface="Meiryo UI"/>
                <a:ea typeface="Meiryo UI"/>
              </a:rPr>
            </a:br>
            <a:r>
              <a:rPr lang="ja-JP" altLang="en-US" sz="1200" b="1">
                <a:solidFill>
                  <a:sysClr val="windowText" lastClr="000000"/>
                </a:solidFill>
                <a:latin typeface="Meiryo UI"/>
                <a:ea typeface="Meiryo UI"/>
              </a:rPr>
              <a:t>（年平均</a:t>
            </a:r>
            <a:r>
              <a:rPr lang="en-US" altLang="ja-JP" sz="1200" b="1" err="1">
                <a:solidFill>
                  <a:sysClr val="windowText" lastClr="000000"/>
                </a:solidFill>
                <a:latin typeface="Meiryo UI"/>
                <a:ea typeface="Meiryo UI"/>
              </a:rPr>
              <a:t>xx%up</a:t>
            </a:r>
            <a:r>
              <a:rPr lang="ja-JP" altLang="en-US" sz="1200" b="1">
                <a:solidFill>
                  <a:sysClr val="windowText" lastClr="000000"/>
                </a:solidFill>
                <a:latin typeface="Meiryo UI"/>
                <a:ea typeface="Meiryo UI"/>
              </a:rPr>
              <a:t>）</a:t>
            </a:r>
            <a:endParaRPr kumimoji="1" lang="en-US" altLang="ja-JP" sz="1200" b="1">
              <a:solidFill>
                <a:sysClr val="windowText" lastClr="000000"/>
              </a:solidFill>
              <a:latin typeface="Meiryo UI"/>
              <a:ea typeface="Meiryo UI"/>
            </a:endParaRPr>
          </a:p>
        </p:txBody>
      </p:sp>
      <p:sp>
        <p:nvSpPr>
          <p:cNvPr id="9" name="正方形/長方形 8">
            <a:extLst>
              <a:ext uri="{FF2B5EF4-FFF2-40B4-BE49-F238E27FC236}">
                <a16:creationId xmlns:a16="http://schemas.microsoft.com/office/drawing/2014/main" id="{A5ED2D97-949B-7097-96FA-FC6ECFE27E5B}"/>
              </a:ext>
            </a:extLst>
          </p:cNvPr>
          <p:cNvSpPr/>
          <p:nvPr/>
        </p:nvSpPr>
        <p:spPr>
          <a:xfrm>
            <a:off x="431987" y="5170561"/>
            <a:ext cx="1160271" cy="1195838"/>
          </a:xfrm>
          <a:prstGeom prst="rect">
            <a:avLst/>
          </a:prstGeom>
          <a:solidFill>
            <a:schemeClr val="bg1">
              <a:lumMod val="50000"/>
            </a:schemeClr>
          </a:solidFill>
          <a:ln>
            <a:noFill/>
          </a:ln>
        </p:spPr>
        <p:txBody>
          <a:bodyPr wrap="square" lIns="0" tIns="0" rIns="0" bIns="0" anchor="ctr">
            <a:noAutofit/>
          </a:bodyPr>
          <a:lstStyle/>
          <a:p>
            <a:pPr algn="ctr" defTabSz="914400">
              <a:lnSpc>
                <a:spcPct val="110000"/>
              </a:lnSpc>
            </a:pPr>
            <a:r>
              <a:rPr kumimoji="1" lang="ja-JP" altLang="en-US" sz="1200" b="1">
                <a:solidFill>
                  <a:schemeClr val="bg1"/>
                </a:solidFill>
                <a:latin typeface="Meiryo UI"/>
                <a:ea typeface="Meiryo UI"/>
              </a:rPr>
              <a:t>従業員</a:t>
            </a:r>
            <a:r>
              <a:rPr kumimoji="1" lang="en-US" altLang="ja-JP" sz="1200" b="1">
                <a:solidFill>
                  <a:schemeClr val="bg1"/>
                </a:solidFill>
                <a:latin typeface="Meiryo UI"/>
                <a:ea typeface="Meiryo UI"/>
              </a:rPr>
              <a:t>1</a:t>
            </a:r>
            <a:r>
              <a:rPr kumimoji="1" lang="ja-JP" altLang="en-US" sz="1200" b="1">
                <a:solidFill>
                  <a:schemeClr val="bg1"/>
                </a:solidFill>
                <a:latin typeface="Meiryo UI"/>
                <a:ea typeface="Meiryo UI"/>
              </a:rPr>
              <a:t>人当たり給与支給総額</a:t>
            </a:r>
            <a:endParaRPr kumimoji="1" lang="en-US" altLang="ja-JP" sz="1200" b="1">
              <a:solidFill>
                <a:schemeClr val="bg1"/>
              </a:solidFill>
              <a:latin typeface="Meiryo UI"/>
              <a:ea typeface="Meiryo UI"/>
            </a:endParaRPr>
          </a:p>
        </p:txBody>
      </p:sp>
      <p:sp>
        <p:nvSpPr>
          <p:cNvPr id="13" name="正方形/長方形 12">
            <a:extLst>
              <a:ext uri="{FF2B5EF4-FFF2-40B4-BE49-F238E27FC236}">
                <a16:creationId xmlns:a16="http://schemas.microsoft.com/office/drawing/2014/main" id="{840E5D52-5222-073D-51C2-F3794823456C}"/>
              </a:ext>
            </a:extLst>
          </p:cNvPr>
          <p:cNvSpPr/>
          <p:nvPr/>
        </p:nvSpPr>
        <p:spPr>
          <a:xfrm>
            <a:off x="1714931" y="5170561"/>
            <a:ext cx="1578459" cy="1195838"/>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千円</a:t>
            </a:r>
            <a:endParaRPr kumimoji="1" lang="en-US" altLang="ja-JP" sz="1200" b="1">
              <a:solidFill>
                <a:sysClr val="windowText" lastClr="000000"/>
              </a:solidFill>
              <a:latin typeface="Meiryo UI"/>
              <a:ea typeface="Meiryo UI"/>
            </a:endParaRPr>
          </a:p>
        </p:txBody>
      </p:sp>
      <p:sp>
        <p:nvSpPr>
          <p:cNvPr id="19" name="正方形/長方形 18">
            <a:extLst>
              <a:ext uri="{FF2B5EF4-FFF2-40B4-BE49-F238E27FC236}">
                <a16:creationId xmlns:a16="http://schemas.microsoft.com/office/drawing/2014/main" id="{DA87F5A9-A7F8-77E0-41BF-4E6C4E6958BB}"/>
              </a:ext>
            </a:extLst>
          </p:cNvPr>
          <p:cNvSpPr/>
          <p:nvPr/>
        </p:nvSpPr>
        <p:spPr>
          <a:xfrm>
            <a:off x="3475561" y="5170561"/>
            <a:ext cx="1578459" cy="1195838"/>
          </a:xfrm>
          <a:prstGeom prst="rect">
            <a:avLst/>
          </a:prstGeom>
          <a:noFill/>
          <a:ln>
            <a:noFill/>
          </a:ln>
        </p:spPr>
        <p:txBody>
          <a:bodyPr wrap="square" lIns="36000" rIns="36000" anchor="ctr">
            <a:noAutofit/>
          </a:bodyPr>
          <a:lstStyle/>
          <a:p>
            <a:pPr algn="ctr">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千円</a:t>
            </a:r>
            <a:br>
              <a:rPr lang="en-US" altLang="ja-JP" sz="1200" b="1">
                <a:solidFill>
                  <a:sysClr val="windowText" lastClr="000000"/>
                </a:solidFill>
                <a:latin typeface="Meiryo UI"/>
                <a:ea typeface="Meiryo UI"/>
              </a:rPr>
            </a:br>
            <a:r>
              <a:rPr lang="ja-JP" altLang="en-US" sz="1200" b="1">
                <a:solidFill>
                  <a:sysClr val="windowText" lastClr="000000"/>
                </a:solidFill>
                <a:latin typeface="Meiryo UI"/>
                <a:ea typeface="Meiryo UI"/>
              </a:rPr>
              <a:t>（年平均</a:t>
            </a:r>
            <a:r>
              <a:rPr lang="en-US" altLang="ja-JP" sz="1200" b="1" err="1">
                <a:solidFill>
                  <a:sysClr val="windowText" lastClr="000000"/>
                </a:solidFill>
                <a:latin typeface="Meiryo UI"/>
                <a:ea typeface="Meiryo UI"/>
              </a:rPr>
              <a:t>xx%up</a:t>
            </a:r>
            <a:r>
              <a:rPr lang="ja-JP" altLang="en-US" sz="1200" b="1">
                <a:solidFill>
                  <a:sysClr val="windowText" lastClr="000000"/>
                </a:solidFill>
                <a:latin typeface="Meiryo UI"/>
                <a:ea typeface="Meiryo UI"/>
              </a:rPr>
              <a:t>）</a:t>
            </a:r>
            <a:endParaRPr kumimoji="1" lang="en-US" altLang="ja-JP" sz="1200" b="1">
              <a:solidFill>
                <a:sysClr val="windowText" lastClr="000000"/>
              </a:solidFill>
              <a:latin typeface="Meiryo UI"/>
              <a:ea typeface="Meiryo UI"/>
            </a:endParaRPr>
          </a:p>
        </p:txBody>
      </p:sp>
      <p:sp>
        <p:nvSpPr>
          <p:cNvPr id="26" name="正方形/長方形 25">
            <a:extLst>
              <a:ext uri="{FF2B5EF4-FFF2-40B4-BE49-F238E27FC236}">
                <a16:creationId xmlns:a16="http://schemas.microsoft.com/office/drawing/2014/main" id="{D07FFD9D-EC1C-FC14-B561-98F7E8405AD2}"/>
              </a:ext>
            </a:extLst>
          </p:cNvPr>
          <p:cNvSpPr/>
          <p:nvPr/>
        </p:nvSpPr>
        <p:spPr>
          <a:xfrm>
            <a:off x="5236192" y="5170561"/>
            <a:ext cx="4159029" cy="1195838"/>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en-US" altLang="ja-JP" sz="1200">
                <a:solidFill>
                  <a:sysClr val="windowText" lastClr="000000"/>
                </a:solidFill>
                <a:latin typeface="Meiryo UI"/>
                <a:ea typeface="Meiryo UI"/>
              </a:rPr>
              <a:t>xxx</a:t>
            </a:r>
            <a:endParaRPr kumimoji="1" lang="en-US" altLang="ja-JP" sz="1200">
              <a:solidFill>
                <a:sysClr val="windowText" lastClr="000000"/>
              </a:solidFill>
              <a:latin typeface="Meiryo UI"/>
              <a:ea typeface="Meiryo UI"/>
            </a:endParaRPr>
          </a:p>
        </p:txBody>
      </p:sp>
      <p:sp>
        <p:nvSpPr>
          <p:cNvPr id="40" name="正方形/長方形 39">
            <a:extLst>
              <a:ext uri="{FF2B5EF4-FFF2-40B4-BE49-F238E27FC236}">
                <a16:creationId xmlns:a16="http://schemas.microsoft.com/office/drawing/2014/main" id="{268D59D3-5207-73E0-3CE3-224B4B93DF8E}"/>
              </a:ext>
            </a:extLst>
          </p:cNvPr>
          <p:cNvSpPr/>
          <p:nvPr/>
        </p:nvSpPr>
        <p:spPr>
          <a:xfrm>
            <a:off x="431987" y="2563406"/>
            <a:ext cx="1160271" cy="1195838"/>
          </a:xfrm>
          <a:prstGeom prst="rect">
            <a:avLst/>
          </a:prstGeom>
          <a:solidFill>
            <a:schemeClr val="bg1">
              <a:lumMod val="50000"/>
            </a:schemeClr>
          </a:solidFill>
          <a:ln>
            <a:noFill/>
          </a:ln>
        </p:spPr>
        <p:txBody>
          <a:bodyPr wrap="square" lIns="0" tIns="0" rIns="0" bIns="0" anchor="ctr">
            <a:noAutofit/>
          </a:bodyPr>
          <a:lstStyle/>
          <a:p>
            <a:pPr algn="ctr" defTabSz="914400">
              <a:lnSpc>
                <a:spcPct val="110000"/>
              </a:lnSpc>
            </a:pPr>
            <a:r>
              <a:rPr kumimoji="1" lang="ja-JP" altLang="en-US" sz="1200" b="1">
                <a:solidFill>
                  <a:schemeClr val="bg1"/>
                </a:solidFill>
                <a:latin typeface="Meiryo UI"/>
                <a:ea typeface="Meiryo UI"/>
              </a:rPr>
              <a:t>給与支給総額</a:t>
            </a:r>
            <a:endParaRPr kumimoji="1" lang="en-US" altLang="ja-JP" sz="1200" b="1">
              <a:solidFill>
                <a:schemeClr val="bg1"/>
              </a:solidFill>
              <a:latin typeface="Meiryo UI"/>
              <a:ea typeface="Meiryo UI"/>
            </a:endParaRPr>
          </a:p>
          <a:p>
            <a:pPr algn="ctr">
              <a:lnSpc>
                <a:spcPct val="110000"/>
              </a:lnSpc>
            </a:pPr>
            <a:r>
              <a:rPr kumimoji="1" lang="ja-JP" altLang="en-US" sz="800" b="1">
                <a:solidFill>
                  <a:schemeClr val="bg1"/>
                </a:solidFill>
                <a:latin typeface="Meiryo UI"/>
                <a:ea typeface="Meiryo UI"/>
              </a:rPr>
              <a:t>（常時使用する従業員）</a:t>
            </a:r>
            <a:endParaRPr kumimoji="1" lang="en-US" altLang="ja-JP" sz="800" b="1">
              <a:solidFill>
                <a:schemeClr val="bg1"/>
              </a:solidFill>
              <a:latin typeface="Meiryo UI"/>
              <a:ea typeface="Meiryo UI"/>
            </a:endParaRPr>
          </a:p>
        </p:txBody>
      </p:sp>
      <p:sp>
        <p:nvSpPr>
          <p:cNvPr id="41" name="正方形/長方形 40">
            <a:extLst>
              <a:ext uri="{FF2B5EF4-FFF2-40B4-BE49-F238E27FC236}">
                <a16:creationId xmlns:a16="http://schemas.microsoft.com/office/drawing/2014/main" id="{797011A3-807E-A281-86BE-FE11B84FD5F1}"/>
              </a:ext>
            </a:extLst>
          </p:cNvPr>
          <p:cNvSpPr/>
          <p:nvPr/>
        </p:nvSpPr>
        <p:spPr>
          <a:xfrm>
            <a:off x="1714931" y="2563406"/>
            <a:ext cx="1578459" cy="1195838"/>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百万円</a:t>
            </a:r>
            <a:endParaRPr kumimoji="1" lang="en-US" altLang="ja-JP" sz="1200" b="1">
              <a:solidFill>
                <a:sysClr val="windowText" lastClr="000000"/>
              </a:solidFill>
              <a:latin typeface="Meiryo UI"/>
              <a:ea typeface="Meiryo UI"/>
            </a:endParaRPr>
          </a:p>
        </p:txBody>
      </p:sp>
      <p:sp>
        <p:nvSpPr>
          <p:cNvPr id="42" name="正方形/長方形 41">
            <a:extLst>
              <a:ext uri="{FF2B5EF4-FFF2-40B4-BE49-F238E27FC236}">
                <a16:creationId xmlns:a16="http://schemas.microsoft.com/office/drawing/2014/main" id="{E5B80117-AA49-AB9E-C805-115DC871E7DE}"/>
              </a:ext>
            </a:extLst>
          </p:cNvPr>
          <p:cNvSpPr/>
          <p:nvPr/>
        </p:nvSpPr>
        <p:spPr>
          <a:xfrm>
            <a:off x="3475561" y="2563406"/>
            <a:ext cx="1578459" cy="1195838"/>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百万円</a:t>
            </a:r>
            <a:br>
              <a:rPr lang="en-US" altLang="ja-JP" sz="1200" b="1">
                <a:solidFill>
                  <a:sysClr val="windowText" lastClr="000000"/>
                </a:solidFill>
                <a:latin typeface="Meiryo UI"/>
                <a:ea typeface="Meiryo UI"/>
              </a:rPr>
            </a:br>
            <a:r>
              <a:rPr lang="ja-JP" altLang="en-US" sz="1200" b="1">
                <a:solidFill>
                  <a:sysClr val="windowText" lastClr="000000"/>
                </a:solidFill>
                <a:latin typeface="Meiryo UI"/>
                <a:ea typeface="Meiryo UI"/>
              </a:rPr>
              <a:t>（年平均</a:t>
            </a:r>
            <a:r>
              <a:rPr lang="en-US" altLang="ja-JP" sz="1200" b="1" err="1">
                <a:solidFill>
                  <a:sysClr val="windowText" lastClr="000000"/>
                </a:solidFill>
                <a:latin typeface="Meiryo UI"/>
                <a:ea typeface="Meiryo UI"/>
              </a:rPr>
              <a:t>xx%up</a:t>
            </a:r>
            <a:r>
              <a:rPr lang="ja-JP" altLang="en-US" sz="1200" b="1">
                <a:solidFill>
                  <a:sysClr val="windowText" lastClr="000000"/>
                </a:solidFill>
                <a:latin typeface="Meiryo UI"/>
                <a:ea typeface="Meiryo UI"/>
              </a:rPr>
              <a:t>）</a:t>
            </a:r>
            <a:endParaRPr kumimoji="1" lang="en-US" altLang="ja-JP" sz="1200" b="1">
              <a:solidFill>
                <a:sysClr val="windowText" lastClr="000000"/>
              </a:solidFill>
              <a:latin typeface="Meiryo UI"/>
              <a:ea typeface="Meiryo UI"/>
            </a:endParaRPr>
          </a:p>
        </p:txBody>
      </p:sp>
      <p:cxnSp>
        <p:nvCxnSpPr>
          <p:cNvPr id="44" name="直線コネクタ 43">
            <a:extLst>
              <a:ext uri="{FF2B5EF4-FFF2-40B4-BE49-F238E27FC236}">
                <a16:creationId xmlns:a16="http://schemas.microsoft.com/office/drawing/2014/main" id="{9A10481B-F6A8-C557-A895-6B184863EF41}"/>
              </a:ext>
            </a:extLst>
          </p:cNvPr>
          <p:cNvCxnSpPr>
            <a:cxnSpLocks/>
          </p:cNvCxnSpPr>
          <p:nvPr/>
        </p:nvCxnSpPr>
        <p:spPr>
          <a:xfrm flipH="1">
            <a:off x="1592258" y="3754374"/>
            <a:ext cx="7802963" cy="5738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0384B868-A616-E749-D1FA-294A20202192}"/>
              </a:ext>
            </a:extLst>
          </p:cNvPr>
          <p:cNvCxnSpPr>
            <a:cxnSpLocks/>
          </p:cNvCxnSpPr>
          <p:nvPr/>
        </p:nvCxnSpPr>
        <p:spPr>
          <a:xfrm flipH="1">
            <a:off x="1592258" y="5065931"/>
            <a:ext cx="7802963" cy="5738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8" name="楕円 17">
            <a:extLst>
              <a:ext uri="{FF2B5EF4-FFF2-40B4-BE49-F238E27FC236}">
                <a16:creationId xmlns:a16="http://schemas.microsoft.com/office/drawing/2014/main" id="{014CA2E8-795B-8A2F-C62B-7AB6F105CF29}"/>
              </a:ext>
            </a:extLst>
          </p:cNvPr>
          <p:cNvSpPr/>
          <p:nvPr/>
        </p:nvSpPr>
        <p:spPr>
          <a:xfrm>
            <a:off x="254450" y="2562026"/>
            <a:ext cx="312749" cy="312749"/>
          </a:xfrm>
          <a:prstGeom prst="ellipse">
            <a:avLst/>
          </a:prstGeom>
          <a:solidFill>
            <a:schemeClr val="bg1">
              <a:lumMod val="50000"/>
            </a:schemeClr>
          </a:solidFill>
          <a:ln w="38100">
            <a:solidFill>
              <a:schemeClr val="bg1"/>
            </a:solidFill>
          </a:ln>
        </p:spPr>
        <p:txBody>
          <a:bodyPr wrap="square" lIns="0" tIns="0" rIns="0" bIns="0" anchor="ctr">
            <a:noAutofit/>
          </a:bodyPr>
          <a:lstStyle/>
          <a:p>
            <a:pPr algn="ctr">
              <a:lnSpc>
                <a:spcPct val="110000"/>
              </a:lnSpc>
            </a:pPr>
            <a:r>
              <a:rPr lang="en-US" altLang="ja-JP" sz="1200" b="1">
                <a:solidFill>
                  <a:schemeClr val="bg1"/>
                </a:solidFill>
                <a:latin typeface="Meiryo UI"/>
                <a:ea typeface="Meiryo UI"/>
              </a:rPr>
              <a:t>A</a:t>
            </a:r>
            <a:endParaRPr lang="ja-JP" altLang="en-US" sz="1200" b="1">
              <a:solidFill>
                <a:schemeClr val="bg1"/>
              </a:solidFill>
              <a:latin typeface="Meiryo UI"/>
              <a:ea typeface="Meiryo UI"/>
            </a:endParaRPr>
          </a:p>
        </p:txBody>
      </p:sp>
      <p:sp>
        <p:nvSpPr>
          <p:cNvPr id="21" name="楕円 20">
            <a:extLst>
              <a:ext uri="{FF2B5EF4-FFF2-40B4-BE49-F238E27FC236}">
                <a16:creationId xmlns:a16="http://schemas.microsoft.com/office/drawing/2014/main" id="{04A1A76F-D994-30AD-EA86-0B0B53384422}"/>
              </a:ext>
            </a:extLst>
          </p:cNvPr>
          <p:cNvSpPr/>
          <p:nvPr/>
        </p:nvSpPr>
        <p:spPr>
          <a:xfrm>
            <a:off x="254450" y="3863873"/>
            <a:ext cx="312749" cy="312749"/>
          </a:xfrm>
          <a:prstGeom prst="ellipse">
            <a:avLst/>
          </a:prstGeom>
          <a:solidFill>
            <a:schemeClr val="bg1">
              <a:lumMod val="50000"/>
            </a:schemeClr>
          </a:solidFill>
          <a:ln w="38100">
            <a:solidFill>
              <a:schemeClr val="bg1"/>
            </a:solidFill>
          </a:ln>
        </p:spPr>
        <p:txBody>
          <a:bodyPr wrap="square" lIns="0" tIns="0" rIns="0" bIns="0" anchor="ctr">
            <a:noAutofit/>
          </a:bodyPr>
          <a:lstStyle/>
          <a:p>
            <a:pPr algn="ctr">
              <a:lnSpc>
                <a:spcPct val="110000"/>
              </a:lnSpc>
            </a:pPr>
            <a:r>
              <a:rPr lang="en-US" altLang="ja-JP" sz="1200" b="1">
                <a:solidFill>
                  <a:schemeClr val="bg1"/>
                </a:solidFill>
                <a:latin typeface="Meiryo UI"/>
                <a:ea typeface="Meiryo UI"/>
              </a:rPr>
              <a:t>B</a:t>
            </a:r>
            <a:endParaRPr lang="ja-JP" altLang="en-US" sz="1200" b="1">
              <a:solidFill>
                <a:schemeClr val="bg1"/>
              </a:solidFill>
              <a:latin typeface="Meiryo UI"/>
              <a:ea typeface="Meiryo UI"/>
            </a:endParaRPr>
          </a:p>
        </p:txBody>
      </p:sp>
      <p:sp>
        <p:nvSpPr>
          <p:cNvPr id="22" name="楕円 21">
            <a:extLst>
              <a:ext uri="{FF2B5EF4-FFF2-40B4-BE49-F238E27FC236}">
                <a16:creationId xmlns:a16="http://schemas.microsoft.com/office/drawing/2014/main" id="{589EC02B-391F-0933-5EFD-1603F7CBCB3D}"/>
              </a:ext>
            </a:extLst>
          </p:cNvPr>
          <p:cNvSpPr/>
          <p:nvPr/>
        </p:nvSpPr>
        <p:spPr>
          <a:xfrm>
            <a:off x="254450" y="5164922"/>
            <a:ext cx="312749" cy="312749"/>
          </a:xfrm>
          <a:prstGeom prst="ellipse">
            <a:avLst/>
          </a:prstGeom>
          <a:solidFill>
            <a:schemeClr val="bg1">
              <a:lumMod val="50000"/>
            </a:schemeClr>
          </a:solidFill>
          <a:ln w="38100">
            <a:solidFill>
              <a:schemeClr val="bg1"/>
            </a:solidFill>
          </a:ln>
        </p:spPr>
        <p:txBody>
          <a:bodyPr wrap="square" lIns="0" tIns="0" rIns="0" bIns="0" anchor="ctr">
            <a:noAutofit/>
          </a:bodyPr>
          <a:lstStyle/>
          <a:p>
            <a:pPr algn="ctr">
              <a:lnSpc>
                <a:spcPct val="110000"/>
              </a:lnSpc>
            </a:pPr>
            <a:r>
              <a:rPr lang="en-US" altLang="ja-JP" sz="1200" b="1">
                <a:solidFill>
                  <a:schemeClr val="bg1"/>
                </a:solidFill>
                <a:latin typeface="Meiryo UI"/>
                <a:ea typeface="Meiryo UI"/>
              </a:rPr>
              <a:t>C</a:t>
            </a:r>
            <a:endParaRPr lang="ja-JP" altLang="en-US" sz="1200" b="1">
              <a:solidFill>
                <a:schemeClr val="bg1"/>
              </a:solidFill>
              <a:latin typeface="Meiryo UI"/>
              <a:ea typeface="Meiryo UI"/>
            </a:endParaRPr>
          </a:p>
        </p:txBody>
      </p:sp>
      <p:sp>
        <p:nvSpPr>
          <p:cNvPr id="2" name="四角形: メモ 1">
            <a:extLst>
              <a:ext uri="{FF2B5EF4-FFF2-40B4-BE49-F238E27FC236}">
                <a16:creationId xmlns:a16="http://schemas.microsoft.com/office/drawing/2014/main" id="{8E6BED2A-8131-A0DE-CC2E-4B68A6B82805}"/>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sp>
        <p:nvSpPr>
          <p:cNvPr id="10" name="正方形/長方形 9">
            <a:extLst>
              <a:ext uri="{FF2B5EF4-FFF2-40B4-BE49-F238E27FC236}">
                <a16:creationId xmlns:a16="http://schemas.microsoft.com/office/drawing/2014/main" id="{0383B3D5-2D75-EB76-846E-49EC734BDEA6}"/>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9652590-DED8-8DCD-6B1F-A44980F1807C}"/>
              </a:ext>
            </a:extLst>
          </p:cNvPr>
          <p:cNvSpPr/>
          <p:nvPr/>
        </p:nvSpPr>
        <p:spPr>
          <a:xfrm>
            <a:off x="33945" y="2030930"/>
            <a:ext cx="4388585" cy="919089"/>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様式２ 「②補助事業情報」の「</a:t>
            </a:r>
            <a:r>
              <a:rPr lang="en-US" altLang="ja-JP" sz="900" kern="0" spc="50">
                <a:latin typeface="Meiryo UI" panose="020B0604030504040204" pitchFamily="50" charset="-128"/>
                <a:ea typeface="Meiryo UI" panose="020B0604030504040204" pitchFamily="50" charset="-128"/>
              </a:rPr>
              <a:t>6 </a:t>
            </a:r>
            <a:r>
              <a:rPr lang="ja-JP" altLang="en-US" sz="900" kern="0" spc="50">
                <a:latin typeface="Meiryo UI" panose="020B0604030504040204" pitchFamily="50" charset="-128"/>
                <a:ea typeface="Meiryo UI" panose="020B0604030504040204" pitchFamily="50" charset="-128"/>
              </a:rPr>
              <a:t>収支計画（補助事業における数値）」の数値と整合していることをご確認ください</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当該スライドは補助事業における従業員の給与に関するスライドであるため、補助事業全体の給与支給総額（役員を含む）に関する数値を記入しないようご注意ください。</a:t>
            </a:r>
            <a:endParaRPr lang="en-US" altLang="ja-JP" sz="900" kern="0" spc="50">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9946CBEE-6355-B055-B990-6433FBFDCDBA}"/>
              </a:ext>
            </a:extLst>
          </p:cNvPr>
          <p:cNvSpPr/>
          <p:nvPr/>
        </p:nvSpPr>
        <p:spPr>
          <a:xfrm>
            <a:off x="2901694" y="6216246"/>
            <a:ext cx="3222881"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年平均上昇率</a:t>
            </a:r>
            <a:r>
              <a:rPr lang="en-US" altLang="ja-JP" sz="900" kern="0" spc="50">
                <a:latin typeface="Meiryo UI" panose="020B0604030504040204" pitchFamily="50" charset="-128"/>
                <a:ea typeface="Meiryo UI" panose="020B0604030504040204" pitchFamily="50" charset="-128"/>
              </a:rPr>
              <a:t>=</a:t>
            </a:r>
            <a:br>
              <a:rPr lang="en-US" altLang="ja-JP"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（（事業化報告</a:t>
            </a:r>
            <a:r>
              <a:rPr lang="en-US" altLang="ja-JP" sz="900" kern="0" spc="50">
                <a:latin typeface="Meiryo UI" panose="020B0604030504040204" pitchFamily="50" charset="-128"/>
                <a:ea typeface="Meiryo UI" panose="020B0604030504040204" pitchFamily="50" charset="-128"/>
              </a:rPr>
              <a:t>3</a:t>
            </a:r>
            <a:r>
              <a:rPr lang="ja-JP" altLang="en-US" sz="900" kern="0" spc="50">
                <a:latin typeface="Meiryo UI" panose="020B0604030504040204" pitchFamily="50" charset="-128"/>
                <a:ea typeface="Meiryo UI" panose="020B0604030504040204" pitchFamily="50" charset="-128"/>
              </a:rPr>
              <a:t>年目</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基準年度）</a:t>
            </a:r>
            <a:r>
              <a:rPr lang="en-US" altLang="ja-JP" sz="900" kern="0" spc="50">
                <a:latin typeface="Meiryo UI" panose="020B0604030504040204" pitchFamily="50" charset="-128"/>
                <a:ea typeface="Meiryo UI" panose="020B0604030504040204" pitchFamily="50" charset="-128"/>
              </a:rPr>
              <a:t>^(1/3)</a:t>
            </a:r>
            <a:r>
              <a:rPr lang="ja-JP" altLang="en-US" sz="900" kern="0" spc="50">
                <a:latin typeface="Meiryo UI" panose="020B0604030504040204" pitchFamily="50" charset="-128"/>
                <a:ea typeface="Meiryo UI" panose="020B0604030504040204" pitchFamily="50" charset="-128"/>
              </a:rPr>
              <a:t>）</a:t>
            </a:r>
            <a:r>
              <a:rPr lang="en-US" altLang="ja-JP" sz="900" kern="0" spc="50">
                <a:latin typeface="Meiryo UI" panose="020B0604030504040204" pitchFamily="50" charset="-128"/>
                <a:ea typeface="Meiryo UI" panose="020B0604030504040204" pitchFamily="50" charset="-128"/>
              </a:rPr>
              <a:t> – 1</a:t>
            </a:r>
            <a:endParaRPr lang="ja-JP" altLang="en-US" sz="900" kern="0" spc="50">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6BAF231-FB04-FE51-7AAF-195B3122288D}"/>
              </a:ext>
            </a:extLst>
          </p:cNvPr>
          <p:cNvSpPr/>
          <p:nvPr/>
        </p:nvSpPr>
        <p:spPr>
          <a:xfrm>
            <a:off x="5236192" y="3866983"/>
            <a:ext cx="4159029" cy="1201259"/>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ja-JP" altLang="en-US" sz="1200" b="1">
                <a:solidFill>
                  <a:srgbClr val="002060"/>
                </a:solidFill>
                <a:latin typeface="Meiryo UI"/>
                <a:ea typeface="Meiryo UI"/>
              </a:rPr>
              <a:t>（例：労働生産性は年平均</a:t>
            </a:r>
            <a:r>
              <a:rPr lang="en-US" altLang="ja-JP" sz="1200" b="1">
                <a:solidFill>
                  <a:srgbClr val="002060"/>
                </a:solidFill>
                <a:latin typeface="Meiryo UI"/>
                <a:ea typeface="Meiryo UI"/>
              </a:rPr>
              <a:t>5%up</a:t>
            </a:r>
            <a:r>
              <a:rPr lang="ja-JP" altLang="en-US" sz="1200" b="1">
                <a:solidFill>
                  <a:srgbClr val="002060"/>
                </a:solidFill>
                <a:latin typeface="Meiryo UI"/>
                <a:ea typeface="Meiryo UI"/>
              </a:rPr>
              <a:t>を想定しており、伸びの半数以上を従業員給与へ反映・残りは更なる投資資金へ充てることを想定）</a:t>
            </a:r>
            <a:endParaRPr kumimoji="1" lang="en-US" altLang="ja-JP" sz="1200" b="1">
              <a:solidFill>
                <a:srgbClr val="002060"/>
              </a:solidFill>
              <a:latin typeface="Meiryo UI"/>
              <a:ea typeface="Meiryo UI"/>
            </a:endParaRPr>
          </a:p>
        </p:txBody>
      </p:sp>
      <p:sp>
        <p:nvSpPr>
          <p:cNvPr id="16" name="正方形/長方形 15">
            <a:extLst>
              <a:ext uri="{FF2B5EF4-FFF2-40B4-BE49-F238E27FC236}">
                <a16:creationId xmlns:a16="http://schemas.microsoft.com/office/drawing/2014/main" id="{68295C56-F991-D1B3-9504-C018549B0400}"/>
              </a:ext>
            </a:extLst>
          </p:cNvPr>
          <p:cNvSpPr/>
          <p:nvPr/>
        </p:nvSpPr>
        <p:spPr>
          <a:xfrm>
            <a:off x="5236192" y="2562025"/>
            <a:ext cx="4159029" cy="1195837"/>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ja-JP" altLang="en-US" sz="1200" b="1">
                <a:solidFill>
                  <a:srgbClr val="002060"/>
                </a:solidFill>
                <a:latin typeface="Meiryo UI"/>
                <a:ea typeface="Meiryo UI"/>
              </a:rPr>
              <a:t>（例：前述の通り、補助事業の売上向上・省力化効果により年平均</a:t>
            </a:r>
            <a:r>
              <a:rPr lang="en-US" altLang="ja-JP" sz="1200" b="1">
                <a:solidFill>
                  <a:srgbClr val="002060"/>
                </a:solidFill>
                <a:latin typeface="Meiryo UI"/>
                <a:ea typeface="Meiryo UI"/>
              </a:rPr>
              <a:t>5%</a:t>
            </a:r>
            <a:r>
              <a:rPr lang="ja-JP" altLang="en-US" sz="1200" b="1">
                <a:solidFill>
                  <a:srgbClr val="002060"/>
                </a:solidFill>
                <a:latin typeface="Meiryo UI"/>
                <a:ea typeface="Meiryo UI"/>
              </a:rPr>
              <a:t>の労働生産性の伸びを想定）</a:t>
            </a:r>
            <a:endParaRPr kumimoji="1" lang="en-US" altLang="ja-JP" sz="1200" b="1">
              <a:solidFill>
                <a:srgbClr val="002060"/>
              </a:solidFill>
              <a:latin typeface="Meiryo UI"/>
              <a:ea typeface="Meiryo UI"/>
            </a:endParaRPr>
          </a:p>
        </p:txBody>
      </p:sp>
      <p:sp>
        <p:nvSpPr>
          <p:cNvPr id="23" name="正方形/長方形 22">
            <a:extLst>
              <a:ext uri="{FF2B5EF4-FFF2-40B4-BE49-F238E27FC236}">
                <a16:creationId xmlns:a16="http://schemas.microsoft.com/office/drawing/2014/main" id="{CFE9467F-EE41-D464-4015-FBFCE80B4D5F}"/>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補助事業により、従業員</a:t>
            </a:r>
            <a:r>
              <a:rPr kumimoji="1" lang="en-US" altLang="ja-JP" sz="1200">
                <a:solidFill>
                  <a:schemeClr val="tx1"/>
                </a:solidFill>
                <a:latin typeface="Meiryo UI" panose="020B0604030504040204" pitchFamily="50" charset="-128"/>
                <a:ea typeface="Meiryo UI" panose="020B0604030504040204" pitchFamily="50" charset="-128"/>
              </a:rPr>
              <a:t>1</a:t>
            </a:r>
            <a:r>
              <a:rPr kumimoji="1" lang="ja-JP" altLang="en-US" sz="1200">
                <a:solidFill>
                  <a:schemeClr val="tx1"/>
                </a:solidFill>
                <a:latin typeface="Meiryo UI" panose="020B0604030504040204" pitchFamily="50" charset="-128"/>
                <a:ea typeface="Meiryo UI" panose="020B0604030504040204" pitchFamily="50" charset="-128"/>
              </a:rPr>
              <a:t>人あたり給与支給総額、雇用等、地域への波及効果が見込まれる取り組みであることをご記載ください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特に、投資により創出された利益を賃金として従業員へ還元する賃上げの取組計画が具体的かつ妥当であり、給与支給総額の増加額が大きく、賃上げ要件の水準を大幅に上回るものとなっているか審査いたします</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5057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8FE6BEC1-9B83-AB03-12A1-51C60186A0E3}"/>
              </a:ext>
            </a:extLst>
          </p:cNvPr>
          <p:cNvSpPr>
            <a:spLocks noGrp="1"/>
          </p:cNvSpPr>
          <p:nvPr>
            <p:ph type="title"/>
          </p:nvPr>
        </p:nvSpPr>
        <p:spPr>
          <a:xfrm>
            <a:off x="511875" y="242563"/>
            <a:ext cx="8883347" cy="166199"/>
          </a:xfrm>
        </p:spPr>
        <p:txBody>
          <a:bodyPr vert="horz"/>
          <a:lstStyle/>
          <a:p>
            <a:r>
              <a:rPr lang="ja-JP" altLang="en-US"/>
              <a:t>３</a:t>
            </a:r>
            <a:r>
              <a:rPr lang="en-US" altLang="ja-JP" sz="1200"/>
              <a:t>.</a:t>
            </a:r>
            <a:r>
              <a:rPr lang="ja-JP" altLang="en-US" sz="1200"/>
              <a:t>地域への波及効果／参加企業や地域企業への波及効果</a:t>
            </a:r>
            <a:endParaRPr lang="ja-JP" altLang="en-US"/>
          </a:p>
        </p:txBody>
      </p:sp>
      <p:sp>
        <p:nvSpPr>
          <p:cNvPr id="4" name="テキスト プレースホルダー 3">
            <a:extLst>
              <a:ext uri="{FF2B5EF4-FFF2-40B4-BE49-F238E27FC236}">
                <a16:creationId xmlns:a16="http://schemas.microsoft.com/office/drawing/2014/main" id="{D5719852-57D2-4F4C-BFD0-2E77B8AFF98D}"/>
              </a:ext>
            </a:extLst>
          </p:cNvPr>
          <p:cNvSpPr>
            <a:spLocks noGrp="1"/>
          </p:cNvSpPr>
          <p:nvPr>
            <p:ph type="body" sz="quarter" idx="15"/>
          </p:nvPr>
        </p:nvSpPr>
        <p:spPr/>
        <p:txBody>
          <a:bodyPr/>
          <a:lstStyle/>
          <a:p>
            <a:endParaRPr lang="ja-JP" altLang="en-US"/>
          </a:p>
        </p:txBody>
      </p:sp>
      <p:sp>
        <p:nvSpPr>
          <p:cNvPr id="10" name="L 字 9">
            <a:extLst>
              <a:ext uri="{FF2B5EF4-FFF2-40B4-BE49-F238E27FC236}">
                <a16:creationId xmlns:a16="http://schemas.microsoft.com/office/drawing/2014/main" id="{8866EEDF-9BE1-F1F6-B8D0-323C67926333}"/>
              </a:ext>
            </a:extLst>
          </p:cNvPr>
          <p:cNvSpPr/>
          <p:nvPr/>
        </p:nvSpPr>
        <p:spPr>
          <a:xfrm flipH="1" flipV="1">
            <a:off x="415923" y="3167592"/>
            <a:ext cx="7162881" cy="1392133"/>
          </a:xfrm>
          <a:prstGeom prst="corner">
            <a:avLst>
              <a:gd name="adj1" fmla="val 45547"/>
              <a:gd name="adj2" fmla="val 123747"/>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17CDD5BC-B937-FA6F-1894-D856E27EC2D6}"/>
              </a:ext>
            </a:extLst>
          </p:cNvPr>
          <p:cNvGrpSpPr/>
          <p:nvPr/>
        </p:nvGrpSpPr>
        <p:grpSpPr>
          <a:xfrm>
            <a:off x="527759" y="2508398"/>
            <a:ext cx="1122079" cy="1790848"/>
            <a:chOff x="1275544" y="2543914"/>
            <a:chExt cx="1122079" cy="1790848"/>
          </a:xfrm>
        </p:grpSpPr>
        <p:sp>
          <p:nvSpPr>
            <p:cNvPr id="12" name="正方形/長方形 11">
              <a:extLst>
                <a:ext uri="{FF2B5EF4-FFF2-40B4-BE49-F238E27FC236}">
                  <a16:creationId xmlns:a16="http://schemas.microsoft.com/office/drawing/2014/main" id="{88F1E760-5AA9-F2EF-5A55-D1522EEE92C9}"/>
                </a:ext>
              </a:extLst>
            </p:cNvPr>
            <p:cNvSpPr/>
            <p:nvPr/>
          </p:nvSpPr>
          <p:spPr>
            <a:xfrm>
              <a:off x="1275544"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3" name="正方形/長方形 12">
              <a:extLst>
                <a:ext uri="{FF2B5EF4-FFF2-40B4-BE49-F238E27FC236}">
                  <a16:creationId xmlns:a16="http://schemas.microsoft.com/office/drawing/2014/main" id="{72A778B0-35A0-B0CB-CD1D-CF802B338F83}"/>
                </a:ext>
              </a:extLst>
            </p:cNvPr>
            <p:cNvSpPr/>
            <p:nvPr/>
          </p:nvSpPr>
          <p:spPr>
            <a:xfrm>
              <a:off x="1275544"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A</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4" name="正方形/長方形 13">
              <a:extLst>
                <a:ext uri="{FF2B5EF4-FFF2-40B4-BE49-F238E27FC236}">
                  <a16:creationId xmlns:a16="http://schemas.microsoft.com/office/drawing/2014/main" id="{AF5309D7-4BDC-C482-4798-CF9C7F825F7E}"/>
                </a:ext>
              </a:extLst>
            </p:cNvPr>
            <p:cNvSpPr/>
            <p:nvPr/>
          </p:nvSpPr>
          <p:spPr>
            <a:xfrm>
              <a:off x="1275544" y="2543914"/>
              <a:ext cx="1122079"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材料メーカー</a:t>
              </a:r>
              <a:endPar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工具メーカー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8BA785D3-5A29-7205-E663-9F5FED84FF55}"/>
              </a:ext>
            </a:extLst>
          </p:cNvPr>
          <p:cNvGrpSpPr/>
          <p:nvPr/>
        </p:nvGrpSpPr>
        <p:grpSpPr>
          <a:xfrm>
            <a:off x="2462797" y="2863188"/>
            <a:ext cx="1122080" cy="1436058"/>
            <a:chOff x="2949360" y="2898704"/>
            <a:chExt cx="1122080" cy="1436058"/>
          </a:xfrm>
        </p:grpSpPr>
        <p:sp>
          <p:nvSpPr>
            <p:cNvPr id="16" name="正方形/長方形 15">
              <a:extLst>
                <a:ext uri="{FF2B5EF4-FFF2-40B4-BE49-F238E27FC236}">
                  <a16:creationId xmlns:a16="http://schemas.microsoft.com/office/drawing/2014/main" id="{4EB7257F-9F66-5FC2-CA4C-D3573525C904}"/>
                </a:ext>
              </a:extLst>
            </p:cNvPr>
            <p:cNvSpPr/>
            <p:nvPr/>
          </p:nvSpPr>
          <p:spPr>
            <a:xfrm>
              <a:off x="2949360"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7" name="正方形/長方形 16">
              <a:extLst>
                <a:ext uri="{FF2B5EF4-FFF2-40B4-BE49-F238E27FC236}">
                  <a16:creationId xmlns:a16="http://schemas.microsoft.com/office/drawing/2014/main" id="{E70F719E-4C5E-0468-9604-A11BF5C6DA17}"/>
                </a:ext>
              </a:extLst>
            </p:cNvPr>
            <p:cNvSpPr/>
            <p:nvPr/>
          </p:nvSpPr>
          <p:spPr>
            <a:xfrm>
              <a:off x="2949360"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B</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8" name="正方形/長方形 17">
              <a:extLst>
                <a:ext uri="{FF2B5EF4-FFF2-40B4-BE49-F238E27FC236}">
                  <a16:creationId xmlns:a16="http://schemas.microsoft.com/office/drawing/2014/main" id="{9482674A-BA9F-B9DD-2147-148DBCEEBAFD}"/>
                </a:ext>
              </a:extLst>
            </p:cNvPr>
            <p:cNvSpPr/>
            <p:nvPr/>
          </p:nvSpPr>
          <p:spPr>
            <a:xfrm>
              <a:off x="2949361"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３次メーカー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19" name="グループ化 18">
            <a:extLst>
              <a:ext uri="{FF2B5EF4-FFF2-40B4-BE49-F238E27FC236}">
                <a16:creationId xmlns:a16="http://schemas.microsoft.com/office/drawing/2014/main" id="{873BADB9-2CEC-E163-3905-80B6B72B87CC}"/>
              </a:ext>
            </a:extLst>
          </p:cNvPr>
          <p:cNvGrpSpPr/>
          <p:nvPr/>
        </p:nvGrpSpPr>
        <p:grpSpPr>
          <a:xfrm>
            <a:off x="4397836" y="2863188"/>
            <a:ext cx="1122079" cy="1436058"/>
            <a:chOff x="4623177" y="2898704"/>
            <a:chExt cx="1122079" cy="1436058"/>
          </a:xfrm>
        </p:grpSpPr>
        <p:sp>
          <p:nvSpPr>
            <p:cNvPr id="20" name="正方形/長方形 19">
              <a:extLst>
                <a:ext uri="{FF2B5EF4-FFF2-40B4-BE49-F238E27FC236}">
                  <a16:creationId xmlns:a16="http://schemas.microsoft.com/office/drawing/2014/main" id="{881CB7C7-F1E9-77ED-5C41-6BB6256E9F42}"/>
                </a:ext>
              </a:extLst>
            </p:cNvPr>
            <p:cNvSpPr/>
            <p:nvPr/>
          </p:nvSpPr>
          <p:spPr>
            <a:xfrm>
              <a:off x="4623177"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1" name="正方形/長方形 20">
              <a:extLst>
                <a:ext uri="{FF2B5EF4-FFF2-40B4-BE49-F238E27FC236}">
                  <a16:creationId xmlns:a16="http://schemas.microsoft.com/office/drawing/2014/main" id="{63796E1A-9E83-C139-78B3-381F4850256F}"/>
                </a:ext>
              </a:extLst>
            </p:cNvPr>
            <p:cNvSpPr/>
            <p:nvPr/>
          </p:nvSpPr>
          <p:spPr>
            <a:xfrm>
              <a:off x="4623177"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2" name="正方形/長方形 21">
              <a:extLst>
                <a:ext uri="{FF2B5EF4-FFF2-40B4-BE49-F238E27FC236}">
                  <a16:creationId xmlns:a16="http://schemas.microsoft.com/office/drawing/2014/main" id="{EF2CBF38-EFBF-6FDC-166F-3A96A3DEE228}"/>
                </a:ext>
              </a:extLst>
            </p:cNvPr>
            <p:cNvSpPr/>
            <p:nvPr/>
          </p:nvSpPr>
          <p:spPr>
            <a:xfrm>
              <a:off x="4623177"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２次メーカー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23" name="グループ化 22">
            <a:extLst>
              <a:ext uri="{FF2B5EF4-FFF2-40B4-BE49-F238E27FC236}">
                <a16:creationId xmlns:a16="http://schemas.microsoft.com/office/drawing/2014/main" id="{85133E08-7524-EA83-3624-BA539F48BC97}"/>
              </a:ext>
            </a:extLst>
          </p:cNvPr>
          <p:cNvGrpSpPr/>
          <p:nvPr/>
        </p:nvGrpSpPr>
        <p:grpSpPr>
          <a:xfrm>
            <a:off x="6332874" y="2863188"/>
            <a:ext cx="1122079" cy="1436057"/>
            <a:chOff x="6296993" y="2898704"/>
            <a:chExt cx="1122079" cy="1436057"/>
          </a:xfrm>
        </p:grpSpPr>
        <p:sp>
          <p:nvSpPr>
            <p:cNvPr id="24" name="正方形/長方形 23">
              <a:extLst>
                <a:ext uri="{FF2B5EF4-FFF2-40B4-BE49-F238E27FC236}">
                  <a16:creationId xmlns:a16="http://schemas.microsoft.com/office/drawing/2014/main" id="{F3F40583-CDA6-7FEF-0FA5-8B89BB769FE5}"/>
                </a:ext>
              </a:extLst>
            </p:cNvPr>
            <p:cNvSpPr/>
            <p:nvPr/>
          </p:nvSpPr>
          <p:spPr>
            <a:xfrm>
              <a:off x="6296993" y="3301390"/>
              <a:ext cx="1122079" cy="103337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5" name="正方形/長方形 24">
              <a:extLst>
                <a:ext uri="{FF2B5EF4-FFF2-40B4-BE49-F238E27FC236}">
                  <a16:creationId xmlns:a16="http://schemas.microsoft.com/office/drawing/2014/main" id="{CF92B1E0-FAA9-D17C-3041-E1CE13EFE0B0}"/>
                </a:ext>
              </a:extLst>
            </p:cNvPr>
            <p:cNvSpPr/>
            <p:nvPr/>
          </p:nvSpPr>
          <p:spPr>
            <a:xfrm>
              <a:off x="6296993"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１次メーカー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BE1C8F6D-E6DF-DA6A-BD9D-846623AC4002}"/>
              </a:ext>
            </a:extLst>
          </p:cNvPr>
          <p:cNvGrpSpPr/>
          <p:nvPr/>
        </p:nvGrpSpPr>
        <p:grpSpPr>
          <a:xfrm>
            <a:off x="8267912" y="2508398"/>
            <a:ext cx="1122082" cy="1790848"/>
            <a:chOff x="8267912" y="2543914"/>
            <a:chExt cx="1122082" cy="1790848"/>
          </a:xfrm>
        </p:grpSpPr>
        <p:sp>
          <p:nvSpPr>
            <p:cNvPr id="27" name="正方形/長方形 26">
              <a:extLst>
                <a:ext uri="{FF2B5EF4-FFF2-40B4-BE49-F238E27FC236}">
                  <a16:creationId xmlns:a16="http://schemas.microsoft.com/office/drawing/2014/main" id="{0E19A2C0-A961-FD8F-DDF7-1669F66E96A3}"/>
                </a:ext>
              </a:extLst>
            </p:cNvPr>
            <p:cNvSpPr/>
            <p:nvPr/>
          </p:nvSpPr>
          <p:spPr>
            <a:xfrm>
              <a:off x="8267915"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D</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8" name="正方形/長方形 27">
              <a:extLst>
                <a:ext uri="{FF2B5EF4-FFF2-40B4-BE49-F238E27FC236}">
                  <a16:creationId xmlns:a16="http://schemas.microsoft.com/office/drawing/2014/main" id="{7EE4C611-C735-433B-8324-6C77DA4F198E}"/>
                </a:ext>
              </a:extLst>
            </p:cNvPr>
            <p:cNvSpPr/>
            <p:nvPr/>
          </p:nvSpPr>
          <p:spPr>
            <a:xfrm>
              <a:off x="8267915"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E</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9" name="正方形/長方形 28">
              <a:extLst>
                <a:ext uri="{FF2B5EF4-FFF2-40B4-BE49-F238E27FC236}">
                  <a16:creationId xmlns:a16="http://schemas.microsoft.com/office/drawing/2014/main" id="{89F72D08-8E0B-481E-3C51-01BDD5ECC2BA}"/>
                </a:ext>
              </a:extLst>
            </p:cNvPr>
            <p:cNvSpPr/>
            <p:nvPr/>
          </p:nvSpPr>
          <p:spPr>
            <a:xfrm>
              <a:off x="8267912" y="2543914"/>
              <a:ext cx="1122079"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完成車</a:t>
              </a:r>
              <a:endParaRPr lang="en-US" altLang="ja-JP" sz="1200" b="1" i="0" u="none" strike="noStrike">
                <a:solidFill>
                  <a:schemeClr val="bg1"/>
                </a:solidFill>
                <a:effectLst/>
                <a:latin typeface="Arial" panose="020B0604020202020204" pitchFamily="34" charset="0"/>
                <a:ea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sp>
        <p:nvSpPr>
          <p:cNvPr id="30" name="正方形/長方形 29">
            <a:extLst>
              <a:ext uri="{FF2B5EF4-FFF2-40B4-BE49-F238E27FC236}">
                <a16:creationId xmlns:a16="http://schemas.microsoft.com/office/drawing/2014/main" id="{43829365-A4EB-9879-800A-C139117800CE}"/>
              </a:ext>
            </a:extLst>
          </p:cNvPr>
          <p:cNvSpPr/>
          <p:nvPr/>
        </p:nvSpPr>
        <p:spPr>
          <a:xfrm>
            <a:off x="2462797" y="2506580"/>
            <a:ext cx="4992155"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自動車部品メーカー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cxnSp>
        <p:nvCxnSpPr>
          <p:cNvPr id="31" name="直線矢印コネクタ 30">
            <a:extLst>
              <a:ext uri="{FF2B5EF4-FFF2-40B4-BE49-F238E27FC236}">
                <a16:creationId xmlns:a16="http://schemas.microsoft.com/office/drawing/2014/main" id="{8CAD45AE-4F74-E972-5370-AF4DECFF8D04}"/>
              </a:ext>
            </a:extLst>
          </p:cNvPr>
          <p:cNvCxnSpPr>
            <a:cxnSpLocks/>
            <a:stCxn id="12" idx="3"/>
            <a:endCxn id="16" idx="1"/>
          </p:cNvCxnSpPr>
          <p:nvPr/>
        </p:nvCxnSpPr>
        <p:spPr>
          <a:xfrm>
            <a:off x="1649838" y="3490897"/>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14D108E8-5A0A-C1BF-E6D7-200524B2101F}"/>
              </a:ext>
            </a:extLst>
          </p:cNvPr>
          <p:cNvCxnSpPr>
            <a:cxnSpLocks/>
            <a:stCxn id="13" idx="3"/>
            <a:endCxn id="17" idx="1"/>
          </p:cNvCxnSpPr>
          <p:nvPr/>
        </p:nvCxnSpPr>
        <p:spPr>
          <a:xfrm>
            <a:off x="1649838" y="4074224"/>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0BE62712-8A77-4E8D-6E3A-F93C285BC03C}"/>
              </a:ext>
            </a:extLst>
          </p:cNvPr>
          <p:cNvCxnSpPr>
            <a:cxnSpLocks/>
            <a:endCxn id="27" idx="1"/>
          </p:cNvCxnSpPr>
          <p:nvPr/>
        </p:nvCxnSpPr>
        <p:spPr>
          <a:xfrm>
            <a:off x="7454953" y="3490897"/>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57CC4514-85B6-9823-B355-532CD97A2FCA}"/>
              </a:ext>
            </a:extLst>
          </p:cNvPr>
          <p:cNvCxnSpPr>
            <a:cxnSpLocks/>
            <a:endCxn id="28" idx="1"/>
          </p:cNvCxnSpPr>
          <p:nvPr/>
        </p:nvCxnSpPr>
        <p:spPr>
          <a:xfrm>
            <a:off x="7454953" y="4074224"/>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A58E1E39-74A4-05AF-0B69-4B27415F8499}"/>
              </a:ext>
            </a:extLst>
          </p:cNvPr>
          <p:cNvCxnSpPr>
            <a:cxnSpLocks/>
            <a:stCxn id="16" idx="3"/>
          </p:cNvCxnSpPr>
          <p:nvPr/>
        </p:nvCxnSpPr>
        <p:spPr>
          <a:xfrm>
            <a:off x="3584876" y="3490897"/>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D4130AAF-6FDF-A48D-83DC-0919BCABDAC2}"/>
              </a:ext>
            </a:extLst>
          </p:cNvPr>
          <p:cNvCxnSpPr>
            <a:cxnSpLocks/>
            <a:stCxn id="17" idx="3"/>
            <a:endCxn id="21" idx="1"/>
          </p:cNvCxnSpPr>
          <p:nvPr/>
        </p:nvCxnSpPr>
        <p:spPr>
          <a:xfrm>
            <a:off x="3584876" y="4074224"/>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CDA277B9-6D46-865E-AFE9-75C89874BB5C}"/>
              </a:ext>
            </a:extLst>
          </p:cNvPr>
          <p:cNvCxnSpPr>
            <a:cxnSpLocks/>
            <a:stCxn id="20" idx="3"/>
          </p:cNvCxnSpPr>
          <p:nvPr/>
        </p:nvCxnSpPr>
        <p:spPr>
          <a:xfrm>
            <a:off x="5519915" y="3490897"/>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F39A7985-4178-A320-638F-BC3D38315FDB}"/>
              </a:ext>
            </a:extLst>
          </p:cNvPr>
          <p:cNvCxnSpPr>
            <a:cxnSpLocks/>
            <a:stCxn id="21" idx="3"/>
          </p:cNvCxnSpPr>
          <p:nvPr/>
        </p:nvCxnSpPr>
        <p:spPr>
          <a:xfrm>
            <a:off x="5519915" y="4074224"/>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2725D165-731C-8DB1-4D64-D6B8C7F09D1B}"/>
              </a:ext>
            </a:extLst>
          </p:cNvPr>
          <p:cNvSpPr txBox="1"/>
          <p:nvPr/>
        </p:nvSpPr>
        <p:spPr>
          <a:xfrm>
            <a:off x="6032521" y="4305570"/>
            <a:ext cx="1472650"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rgbClr val="575757"/>
                </a:solidFill>
                <a:latin typeface="Meiryo UI" panose="020B0604030504040204" pitchFamily="50" charset="-128"/>
                <a:ea typeface="Meiryo UI" panose="020B0604030504040204" pitchFamily="50" charset="-128"/>
              </a:rPr>
              <a:t>コンソーシアム</a:t>
            </a:r>
          </a:p>
        </p:txBody>
      </p:sp>
      <p:sp>
        <p:nvSpPr>
          <p:cNvPr id="40" name="四角形: 角を丸くする 39">
            <a:extLst>
              <a:ext uri="{FF2B5EF4-FFF2-40B4-BE49-F238E27FC236}">
                <a16:creationId xmlns:a16="http://schemas.microsoft.com/office/drawing/2014/main" id="{10C63E7E-F8AC-7E5C-BCE1-EE40B402FE5A}"/>
              </a:ext>
            </a:extLst>
          </p:cNvPr>
          <p:cNvSpPr/>
          <p:nvPr/>
        </p:nvSpPr>
        <p:spPr>
          <a:xfrm>
            <a:off x="4522079"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参加企業</a:t>
            </a:r>
            <a:endParaRPr kumimoji="1" lang="en-US" altLang="ja-JP" sz="700">
              <a:solidFill>
                <a:sysClr val="windowText" lastClr="000000"/>
              </a:solidFill>
              <a:latin typeface="Meiryo UI"/>
              <a:ea typeface="Meiryo UI"/>
            </a:endParaRPr>
          </a:p>
        </p:txBody>
      </p:sp>
      <p:sp>
        <p:nvSpPr>
          <p:cNvPr id="41" name="四角形: 角を丸くする 40">
            <a:extLst>
              <a:ext uri="{FF2B5EF4-FFF2-40B4-BE49-F238E27FC236}">
                <a16:creationId xmlns:a16="http://schemas.microsoft.com/office/drawing/2014/main" id="{D3BF2A4D-91F6-B185-ED1E-84B68982A7AE}"/>
              </a:ext>
            </a:extLst>
          </p:cNvPr>
          <p:cNvSpPr/>
          <p:nvPr/>
        </p:nvSpPr>
        <p:spPr>
          <a:xfrm>
            <a:off x="6467482" y="3196910"/>
            <a:ext cx="852861" cy="185214"/>
          </a:xfrm>
          <a:prstGeom prst="roundRect">
            <a:avLst>
              <a:gd name="adj" fmla="val 40234"/>
            </a:avLst>
          </a:prstGeom>
          <a:solidFill>
            <a:srgbClr val="002060"/>
          </a:solidFill>
          <a:ln>
            <a:noFill/>
          </a:ln>
        </p:spPr>
        <p:txBody>
          <a:bodyPr wrap="square" lIns="36000" rIns="36000" anchor="ctr">
            <a:noAutofit/>
          </a:bodyPr>
          <a:lstStyle/>
          <a:p>
            <a:pPr algn="ctr" defTabSz="914400">
              <a:lnSpc>
                <a:spcPct val="110000"/>
              </a:lnSpc>
            </a:pPr>
            <a:r>
              <a:rPr lang="ja-JP" altLang="en-US" sz="900">
                <a:solidFill>
                  <a:schemeClr val="bg1"/>
                </a:solidFill>
                <a:latin typeface="Meiryo UI"/>
                <a:ea typeface="Meiryo UI"/>
              </a:rPr>
              <a:t>幹事企業</a:t>
            </a:r>
            <a:endParaRPr kumimoji="1" lang="en-US" altLang="ja-JP" sz="700">
              <a:solidFill>
                <a:schemeClr val="bg1"/>
              </a:solidFill>
              <a:latin typeface="Meiryo UI"/>
              <a:ea typeface="Meiryo UI"/>
            </a:endParaRPr>
          </a:p>
        </p:txBody>
      </p:sp>
      <p:sp>
        <p:nvSpPr>
          <p:cNvPr id="42" name="四角形: 角を丸くする 41">
            <a:extLst>
              <a:ext uri="{FF2B5EF4-FFF2-40B4-BE49-F238E27FC236}">
                <a16:creationId xmlns:a16="http://schemas.microsoft.com/office/drawing/2014/main" id="{7E561AD4-791C-DFDA-5A8F-3F45D7D76E33}"/>
              </a:ext>
            </a:extLst>
          </p:cNvPr>
          <p:cNvSpPr/>
          <p:nvPr/>
        </p:nvSpPr>
        <p:spPr>
          <a:xfrm>
            <a:off x="2601040"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参加企業</a:t>
            </a:r>
            <a:endParaRPr kumimoji="1" lang="en-US" altLang="ja-JP" sz="700">
              <a:solidFill>
                <a:sysClr val="windowText" lastClr="000000"/>
              </a:solidFill>
              <a:latin typeface="Meiryo UI"/>
              <a:ea typeface="Meiryo UI"/>
            </a:endParaRPr>
          </a:p>
        </p:txBody>
      </p:sp>
      <p:sp>
        <p:nvSpPr>
          <p:cNvPr id="43" name="四角形: 角を丸くする 42">
            <a:extLst>
              <a:ext uri="{FF2B5EF4-FFF2-40B4-BE49-F238E27FC236}">
                <a16:creationId xmlns:a16="http://schemas.microsoft.com/office/drawing/2014/main" id="{98A844D7-E611-9584-0346-13E9E4B1BDD8}"/>
              </a:ext>
            </a:extLst>
          </p:cNvPr>
          <p:cNvSpPr/>
          <p:nvPr/>
        </p:nvSpPr>
        <p:spPr>
          <a:xfrm>
            <a:off x="662368"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参加企業</a:t>
            </a:r>
            <a:endParaRPr kumimoji="1" lang="en-US" altLang="ja-JP" sz="700">
              <a:solidFill>
                <a:sysClr val="windowText" lastClr="000000"/>
              </a:solidFill>
              <a:latin typeface="Meiryo UI"/>
              <a:ea typeface="Meiryo UI"/>
            </a:endParaRPr>
          </a:p>
        </p:txBody>
      </p:sp>
      <p:sp>
        <p:nvSpPr>
          <p:cNvPr id="47" name="テキスト ボックス 46">
            <a:extLst>
              <a:ext uri="{FF2B5EF4-FFF2-40B4-BE49-F238E27FC236}">
                <a16:creationId xmlns:a16="http://schemas.microsoft.com/office/drawing/2014/main" id="{043BC867-21A9-71F3-F921-3905A5A8A9DD}"/>
              </a:ext>
            </a:extLst>
          </p:cNvPr>
          <p:cNvSpPr txBox="1"/>
          <p:nvPr/>
        </p:nvSpPr>
        <p:spPr>
          <a:xfrm>
            <a:off x="415921" y="2136543"/>
            <a:ext cx="4992155" cy="31182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a:t>
            </a:r>
            <a:r>
              <a:rPr kumimoji="1" lang="zh-TW" altLang="en-US" sz="1400">
                <a:solidFill>
                  <a:schemeClr val="tx1"/>
                </a:solidFill>
                <a:latin typeface="Meiryo UI" panose="020B0604030504040204" pitchFamily="50" charset="-128"/>
                <a:ea typeface="Meiryo UI" panose="020B0604030504040204" pitchFamily="50" charset="-128"/>
              </a:rPr>
              <a:t>事業化報告</a:t>
            </a:r>
            <a:r>
              <a:rPr kumimoji="1" lang="en-US" altLang="zh-TW" sz="1400">
                <a:solidFill>
                  <a:schemeClr val="tx1"/>
                </a:solidFill>
                <a:latin typeface="Meiryo UI" panose="020B0604030504040204" pitchFamily="50" charset="-128"/>
                <a:ea typeface="Meiryo UI" panose="020B0604030504040204" pitchFamily="50" charset="-128"/>
              </a:rPr>
              <a:t>3</a:t>
            </a:r>
            <a:r>
              <a:rPr kumimoji="1" lang="zh-TW" altLang="en-US" sz="1400">
                <a:solidFill>
                  <a:schemeClr val="tx1"/>
                </a:solidFill>
                <a:latin typeface="Meiryo UI" panose="020B0604030504040204" pitchFamily="50" charset="-128"/>
                <a:ea typeface="Meiryo UI" panose="020B0604030504040204" pitchFamily="50" charset="-128"/>
              </a:rPr>
              <a:t>年目</a:t>
            </a:r>
            <a:r>
              <a:rPr kumimoji="1" lang="ja-JP" altLang="en-US" sz="1400">
                <a:solidFill>
                  <a:schemeClr val="tx1"/>
                </a:solidFill>
                <a:latin typeface="Meiryo UI" panose="020B0604030504040204" pitchFamily="50" charset="-128"/>
                <a:ea typeface="Meiryo UI" panose="020B0604030504040204" pitchFamily="50" charset="-128"/>
              </a:rPr>
              <a:t>におけるバリューチェーン・ビジネスモデル＞</a:t>
            </a:r>
          </a:p>
        </p:txBody>
      </p:sp>
      <p:sp>
        <p:nvSpPr>
          <p:cNvPr id="48" name="正方形/長方形 47">
            <a:extLst>
              <a:ext uri="{FF2B5EF4-FFF2-40B4-BE49-F238E27FC236}">
                <a16:creationId xmlns:a16="http://schemas.microsoft.com/office/drawing/2014/main" id="{286A12B8-D8F3-422C-1457-6AFBD1F1AD10}"/>
              </a:ext>
            </a:extLst>
          </p:cNvPr>
          <p:cNvSpPr/>
          <p:nvPr/>
        </p:nvSpPr>
        <p:spPr>
          <a:xfrm>
            <a:off x="510778" y="4731116"/>
            <a:ext cx="8884444" cy="135050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44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（（コンソーシアムの場合、）構成企業それぞれがどのような役割をもっているかを示し、加えて、シナジー効果により個社単独の取組み以上の波及効果が期待されることをご記載ください。）</a:t>
            </a: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（（個社単独の場合、）設備投資が与える取引先等への波及効果などをご記載ください。）</a:t>
            </a:r>
          </a:p>
        </p:txBody>
      </p:sp>
      <p:sp>
        <p:nvSpPr>
          <p:cNvPr id="49" name="フリーフォーム: 図形 48">
            <a:extLst>
              <a:ext uri="{FF2B5EF4-FFF2-40B4-BE49-F238E27FC236}">
                <a16:creationId xmlns:a16="http://schemas.microsoft.com/office/drawing/2014/main" id="{54E2431B-B4FD-0B09-339B-7176C80BE500}"/>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50" name="フリーフォーム: 図形 49">
            <a:extLst>
              <a:ext uri="{FF2B5EF4-FFF2-40B4-BE49-F238E27FC236}">
                <a16:creationId xmlns:a16="http://schemas.microsoft.com/office/drawing/2014/main" id="{9F9B67A2-4EEC-4D4B-D2EF-AE302182466E}"/>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52" name="フリーフォーム: 図形 51">
            <a:extLst>
              <a:ext uri="{FF2B5EF4-FFF2-40B4-BE49-F238E27FC236}">
                <a16:creationId xmlns:a16="http://schemas.microsoft.com/office/drawing/2014/main" id="{7EB357D0-5BB1-8A9A-31B6-7AACB17B8E87}"/>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53" name="フリーフォーム: 図形 52">
            <a:extLst>
              <a:ext uri="{FF2B5EF4-FFF2-40B4-BE49-F238E27FC236}">
                <a16:creationId xmlns:a16="http://schemas.microsoft.com/office/drawing/2014/main" id="{396F91AB-DB2E-ED64-ACD3-752517AFA5F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54" name="四角形: 角を丸くする 53">
            <a:extLst>
              <a:ext uri="{FF2B5EF4-FFF2-40B4-BE49-F238E27FC236}">
                <a16:creationId xmlns:a16="http://schemas.microsoft.com/office/drawing/2014/main" id="{BEDD073C-CA01-977D-E936-0C201C7A13E9}"/>
              </a:ext>
            </a:extLst>
          </p:cNvPr>
          <p:cNvSpPr/>
          <p:nvPr/>
        </p:nvSpPr>
        <p:spPr>
          <a:xfrm>
            <a:off x="510778" y="4588118"/>
            <a:ext cx="2364158" cy="232714"/>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a:solidFill>
                  <a:schemeClr val="bg1"/>
                </a:solidFill>
                <a:latin typeface="Meiryo UI"/>
                <a:ea typeface="Meiryo UI"/>
              </a:rPr>
              <a:t>参加企業や地域企業への波及効果</a:t>
            </a:r>
            <a:endParaRPr kumimoji="1" lang="en-US" altLang="ja-JP" sz="1200" b="1">
              <a:solidFill>
                <a:schemeClr val="bg1"/>
              </a:solidFill>
              <a:latin typeface="Meiryo UI"/>
              <a:ea typeface="Meiryo UI"/>
            </a:endParaRPr>
          </a:p>
        </p:txBody>
      </p:sp>
      <p:sp>
        <p:nvSpPr>
          <p:cNvPr id="7" name="フリーフォーム: 図形 6">
            <a:extLst>
              <a:ext uri="{FF2B5EF4-FFF2-40B4-BE49-F238E27FC236}">
                <a16:creationId xmlns:a16="http://schemas.microsoft.com/office/drawing/2014/main" id="{5C87B50D-FE45-5738-2F44-88BC885B427E}"/>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 </a:t>
            </a:r>
            <a:endParaRPr kumimoji="1" lang="ja-JP" altLang="en-US" sz="800" b="1">
              <a:solidFill>
                <a:schemeClr val="bg1">
                  <a:lumMod val="50000"/>
                </a:schemeClr>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5420759D-0215-C7D7-8DD1-C85CCF138469}"/>
              </a:ext>
            </a:extLst>
          </p:cNvPr>
          <p:cNvSpPr/>
          <p:nvPr/>
        </p:nvSpPr>
        <p:spPr>
          <a:xfrm>
            <a:off x="-4491"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C3A9255-9D61-0C09-F45E-2E0D3CD7BF63}"/>
              </a:ext>
            </a:extLst>
          </p:cNvPr>
          <p:cNvSpPr/>
          <p:nvPr/>
        </p:nvSpPr>
        <p:spPr>
          <a:xfrm>
            <a:off x="510778" y="1263355"/>
            <a:ext cx="8884444" cy="793399"/>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リーダーシップの発揮により、参加企業や地域企業への波及効果、連携による相乗効果が見込まれる取組であることをご記載ください。（主にコンソーシアム形式の場合を想定）</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コンソーシアム以外の場合においても、バリューチェーン・ビジネスモデル等で構造とともに関連する事業者を示していただき、自社と関連のある事業者との取引増加等の地域への波及効果をご記載ください</a:t>
            </a:r>
          </a:p>
        </p:txBody>
      </p:sp>
      <p:cxnSp>
        <p:nvCxnSpPr>
          <p:cNvPr id="8" name="直線コネクタ 7">
            <a:extLst>
              <a:ext uri="{FF2B5EF4-FFF2-40B4-BE49-F238E27FC236}">
                <a16:creationId xmlns:a16="http://schemas.microsoft.com/office/drawing/2014/main" id="{D803EE9A-5F36-AB0F-2569-59964893B7E7}"/>
              </a:ext>
            </a:extLst>
          </p:cNvPr>
          <p:cNvCxnSpPr>
            <a:cxnSpLocks/>
          </p:cNvCxnSpPr>
          <p:nvPr/>
        </p:nvCxnSpPr>
        <p:spPr>
          <a:xfrm>
            <a:off x="2941323" y="5503871"/>
            <a:ext cx="711715" cy="30308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89964422-C9D9-5975-2F4C-D3881876C84A}"/>
              </a:ext>
            </a:extLst>
          </p:cNvPr>
          <p:cNvSpPr/>
          <p:nvPr/>
        </p:nvSpPr>
        <p:spPr>
          <a:xfrm>
            <a:off x="3311914" y="5503871"/>
            <a:ext cx="6041920" cy="1134532"/>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バリューチェーン・ビジネスモデルに関する持続可能性についても、ご記載ください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具体的には、補助事業における川上の調達先、川下の販売先、協業企業などが、自然災害・感染症・紛争・外国の貿易的措置・人権問題等のサプライチェーン上のリスクに対応できるレジリエンスを有しているかについて、説明をご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（例：原料の仕入は近隣地域を中心とした国内取引である。これにより地域経済波及効果が見込まれるとともに、貿易取引のリスクが小さいため、市場環境の変化に対応可能であり、持続可能性は高い）</a:t>
            </a:r>
          </a:p>
        </p:txBody>
      </p:sp>
    </p:spTree>
    <p:extLst>
      <p:ext uri="{BB962C8B-B14F-4D97-AF65-F5344CB8AC3E}">
        <p14:creationId xmlns:p14="http://schemas.microsoft.com/office/powerpoint/2010/main" val="1972537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1364E919-C0EA-0F4A-2842-1AA6A3E3D00F}"/>
              </a:ext>
            </a:extLst>
          </p:cNvPr>
          <p:cNvSpPr/>
          <p:nvPr/>
        </p:nvSpPr>
        <p:spPr>
          <a:xfrm>
            <a:off x="0" y="0"/>
            <a:ext cx="9906000" cy="627681"/>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b="1">
                <a:solidFill>
                  <a:schemeClr val="bg1"/>
                </a:solidFill>
                <a:latin typeface="Meiryo UI" panose="020B0604030504040204" pitchFamily="50" charset="-128"/>
                <a:ea typeface="Meiryo UI" panose="020B0604030504040204" pitchFamily="50" charset="-128"/>
              </a:rPr>
              <a:t>成長投資計画書作成における留意事項　</a:t>
            </a:r>
            <a:r>
              <a:rPr kumimoji="1" lang="en-US" altLang="ja-JP" b="1">
                <a:solidFill>
                  <a:schemeClr val="bg1"/>
                </a:solidFill>
                <a:latin typeface="Meiryo UI" panose="020B0604030504040204" pitchFamily="50" charset="-128"/>
                <a:ea typeface="Meiryo UI" panose="020B0604030504040204" pitchFamily="50" charset="-128"/>
              </a:rPr>
              <a:t>【</a:t>
            </a:r>
            <a:r>
              <a:rPr kumimoji="1" lang="ja-JP" altLang="en-US" b="1">
                <a:solidFill>
                  <a:srgbClr val="FFFF00"/>
                </a:solidFill>
                <a:latin typeface="Meiryo UI" panose="020B0604030504040204" pitchFamily="50" charset="-128"/>
                <a:ea typeface="Meiryo UI" panose="020B0604030504040204" pitchFamily="50" charset="-128"/>
              </a:rPr>
              <a:t>本スライドは提出前に削除してください</a:t>
            </a:r>
            <a:r>
              <a:rPr kumimoji="1" lang="en-US" altLang="ja-JP" b="1">
                <a:solidFill>
                  <a:schemeClr val="bg1"/>
                </a:solidFill>
                <a:latin typeface="Meiryo UI" panose="020B0604030504040204" pitchFamily="50" charset="-128"/>
                <a:ea typeface="Meiryo UI" panose="020B0604030504040204" pitchFamily="50" charset="-128"/>
              </a:rPr>
              <a:t>】</a:t>
            </a:r>
          </a:p>
        </p:txBody>
      </p:sp>
      <p:sp>
        <p:nvSpPr>
          <p:cNvPr id="5"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300445" y="1019510"/>
            <a:ext cx="9348651" cy="5649738"/>
          </a:xfrm>
          <a:prstGeom prst="rect">
            <a:avLst/>
          </a:prstGeom>
        </p:spPr>
        <p:txBody>
          <a:bodyPr/>
          <a:lst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a:t>本資料に記載している項目に必要情報を入力し、「成長投資計画書」を作成してください。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FF0000"/>
                </a:solidFill>
              </a:rPr>
              <a:t>申請にあたっては、</a:t>
            </a:r>
            <a:r>
              <a:rPr kumimoji="1" lang="en-US" altLang="ja-JP" sz="1400" b="1">
                <a:solidFill>
                  <a:srgbClr val="FF0000"/>
                </a:solidFill>
              </a:rPr>
              <a:t>PDF</a:t>
            </a:r>
            <a:r>
              <a:rPr kumimoji="1" lang="ja-JP" altLang="en-US" sz="1400" b="1">
                <a:solidFill>
                  <a:srgbClr val="FF0000"/>
                </a:solidFill>
              </a:rPr>
              <a:t>形式に変換した上で提出してください</a:t>
            </a:r>
            <a:r>
              <a:rPr kumimoji="1" lang="ja-JP" altLang="en-US" sz="1400"/>
              <a:t>。</a:t>
            </a:r>
          </a:p>
          <a:p>
            <a:pPr marL="278606" indent="-278606">
              <a:lnSpc>
                <a:spcPct val="100000"/>
              </a:lnSpc>
              <a:spcBef>
                <a:spcPts val="0"/>
              </a:spcBef>
              <a:spcAft>
                <a:spcPts val="600"/>
              </a:spcAft>
              <a:buFont typeface="Arial" panose="020B0604020202020204" pitchFamily="34" charset="0"/>
              <a:buChar char="•"/>
            </a:pPr>
            <a:r>
              <a:rPr kumimoji="1" lang="ja-JP" altLang="en-US" sz="1400"/>
              <a:t>コンソーシアム形式で申請する場合は、指定があるスライドについては、各スライドをコピーし、社名を補記したうえで各社毎にスライドを作成ください。（指定がない場合は、コンソーシアム全体で</a:t>
            </a:r>
            <a:r>
              <a:rPr kumimoji="1" lang="en-US" altLang="ja-JP" sz="1400"/>
              <a:t>1</a:t>
            </a:r>
            <a:r>
              <a:rPr kumimoji="1" lang="ja-JP" altLang="en-US" sz="1400"/>
              <a:t>スライドを作成ください。）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a:t>独自スライドの追加は、</a:t>
            </a:r>
            <a:r>
              <a:rPr kumimoji="1" lang="en-US" altLang="ja-JP" sz="1400" b="1">
                <a:solidFill>
                  <a:srgbClr val="FF0000"/>
                </a:solidFill>
              </a:rPr>
              <a:t>10</a:t>
            </a:r>
            <a:r>
              <a:rPr kumimoji="1" lang="ja-JP" altLang="en-US" sz="1400" b="1">
                <a:solidFill>
                  <a:srgbClr val="FF0000"/>
                </a:solidFill>
              </a:rPr>
              <a:t>ページ以内で作成</a:t>
            </a:r>
            <a:r>
              <a:rPr kumimoji="1" lang="ja-JP" altLang="en-US" sz="1400"/>
              <a:t>してください。ページ数が超過している場合、審査を行わない場合があります。</a:t>
            </a:r>
            <a:br>
              <a:rPr kumimoji="1" lang="en-US" altLang="ja-JP" sz="1400"/>
            </a:br>
            <a:r>
              <a:rPr kumimoji="1" lang="ja-JP" altLang="en-US" sz="1400"/>
              <a:t>（コンソーシアム形式において、当該フォーマットをコピーした各社毎のスライドは上記追加スライドには該当しません。）</a:t>
            </a:r>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FF0000"/>
                </a:solidFill>
              </a:rPr>
              <a:t>目次に示した各ページのタイトル・順番の変更はできません。</a:t>
            </a:r>
          </a:p>
          <a:p>
            <a:pPr marL="278606" indent="-278606">
              <a:lnSpc>
                <a:spcPct val="100000"/>
              </a:lnSpc>
              <a:spcBef>
                <a:spcPts val="0"/>
              </a:spcBef>
              <a:spcAft>
                <a:spcPts val="600"/>
              </a:spcAft>
              <a:buFont typeface="Arial" panose="020B0604020202020204" pitchFamily="34" charset="0"/>
              <a:buChar char="•"/>
            </a:pPr>
            <a:r>
              <a:rPr kumimoji="1" lang="ja-JP" altLang="en-US" sz="1400"/>
              <a:t>各ページのフォーマットはあくまで例示であり、資料の体裁（文字サイズ、図の大きさ）・分量を変えること（既存の中期経営計画・経営ビジョン等の引用・挿入等を含む）は可能です。具体的な例として、</a:t>
            </a:r>
            <a:r>
              <a:rPr kumimoji="1" lang="en-US" altLang="ja-JP" sz="1400"/>
              <a:t>9</a:t>
            </a:r>
            <a:r>
              <a:rPr kumimoji="1" lang="ja-JP" altLang="en-US" sz="1400"/>
              <a:t>ページに</a:t>
            </a:r>
            <a:r>
              <a:rPr kumimoji="1" lang="en-US" altLang="ja-JP" sz="1400"/>
              <a:t>PPM</a:t>
            </a:r>
            <a:r>
              <a:rPr kumimoji="1" lang="ja-JP" altLang="en-US" sz="1400"/>
              <a:t>（プロダクト・ポートフォリオ・マネジメント）をフォーマットとして記載しておりますが、会社全体の事業ポートフォリオを整理するフレームワークの一例として掲載しておりますので、各象限・軸等を加筆・変更したり、別のフレームワークにより整理いただくことは構いません。ただし、</a:t>
            </a:r>
            <a:r>
              <a:rPr kumimoji="1" lang="ja-JP" altLang="en-US" sz="1400" b="1">
                <a:solidFill>
                  <a:srgbClr val="FF0000"/>
                </a:solidFill>
              </a:rPr>
              <a:t>各ページの記載ガイドについて十分な言及がない場合は、審査において十分に評価されない可能性があります</a:t>
            </a:r>
            <a:r>
              <a:rPr kumimoji="1" lang="ja-JP" altLang="en-US" sz="1400"/>
              <a:t>。なお、事実・データ等の記載は、その出典を明記してください。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a:t>記載する数字は、</a:t>
            </a:r>
            <a:r>
              <a:rPr kumimoji="1" lang="ja-JP" altLang="en-US" sz="1400">
                <a:solidFill>
                  <a:schemeClr val="tx1"/>
                </a:solidFill>
                <a:latin typeface="Meiryo UI" panose="020B0604030504040204" pitchFamily="50" charset="-128"/>
                <a:ea typeface="Meiryo UI" panose="020B0604030504040204" pitchFamily="50" charset="-128"/>
              </a:rPr>
              <a:t>成長投資計画書別紙</a:t>
            </a:r>
            <a:r>
              <a:rPr kumimoji="1" lang="ja-JP" altLang="en-US" sz="1400"/>
              <a:t>（</a:t>
            </a:r>
            <a:r>
              <a:rPr kumimoji="1" lang="en-US" altLang="ja-JP" sz="1400"/>
              <a:t>Excel</a:t>
            </a:r>
            <a:r>
              <a:rPr kumimoji="1" lang="ja-JP" altLang="en-US" sz="1400"/>
              <a:t>）</a:t>
            </a:r>
            <a:r>
              <a:rPr kumimoji="1" lang="ja-JP" altLang="en-US" sz="1400">
                <a:solidFill>
                  <a:schemeClr val="tx1"/>
                </a:solidFill>
                <a:latin typeface="Meiryo UI" panose="020B0604030504040204" pitchFamily="50" charset="-128"/>
                <a:ea typeface="Meiryo UI" panose="020B0604030504040204" pitchFamily="50" charset="-128"/>
              </a:rPr>
              <a:t>と整合させてください。（様式</a:t>
            </a:r>
            <a:r>
              <a:rPr kumimoji="1" lang="en-US" altLang="ja-JP" sz="1400">
                <a:solidFill>
                  <a:schemeClr val="tx1"/>
                </a:solidFill>
                <a:latin typeface="Meiryo UI" panose="020B0604030504040204" pitchFamily="50" charset="-128"/>
                <a:ea typeface="Meiryo UI" panose="020B0604030504040204" pitchFamily="50" charset="-128"/>
              </a:rPr>
              <a:t>1</a:t>
            </a:r>
            <a:r>
              <a:rPr kumimoji="1" lang="ja-JP" altLang="en-US" sz="1400">
                <a:solidFill>
                  <a:schemeClr val="tx1"/>
                </a:solidFill>
                <a:latin typeface="Meiryo UI" panose="020B0604030504040204" pitchFamily="50" charset="-128"/>
                <a:ea typeface="Meiryo UI" panose="020B0604030504040204" pitchFamily="50" charset="-128"/>
              </a:rPr>
              <a:t>と様式</a:t>
            </a:r>
            <a:r>
              <a:rPr kumimoji="1" lang="en-US" altLang="ja-JP" sz="1400">
                <a:solidFill>
                  <a:schemeClr val="tx1"/>
                </a:solidFill>
                <a:latin typeface="Meiryo UI" panose="020B0604030504040204" pitchFamily="50" charset="-128"/>
                <a:ea typeface="Meiryo UI" panose="020B0604030504040204" pitchFamily="50" charset="-128"/>
              </a:rPr>
              <a:t>2</a:t>
            </a:r>
            <a:r>
              <a:rPr kumimoji="1" lang="ja-JP" altLang="en-US" sz="1400">
                <a:solidFill>
                  <a:schemeClr val="tx1"/>
                </a:solidFill>
                <a:latin typeface="Meiryo UI" panose="020B0604030504040204" pitchFamily="50" charset="-128"/>
                <a:ea typeface="Meiryo UI" panose="020B0604030504040204" pitchFamily="50" charset="-128"/>
              </a:rPr>
              <a:t>において数値の整合性が確認できない場合は、</a:t>
            </a:r>
            <a:r>
              <a:rPr kumimoji="1" lang="ja-JP" altLang="en-US" sz="1400" b="1">
                <a:solidFill>
                  <a:schemeClr val="tx1"/>
                </a:solidFill>
                <a:latin typeface="Meiryo UI" panose="020B0604030504040204" pitchFamily="50" charset="-128"/>
                <a:ea typeface="Meiryo UI" panose="020B0604030504040204" pitchFamily="50" charset="-128"/>
              </a:rPr>
              <a:t>様式</a:t>
            </a:r>
            <a:r>
              <a:rPr kumimoji="1" lang="en-US" altLang="ja-JP" sz="1400" b="1">
                <a:solidFill>
                  <a:schemeClr val="tx1"/>
                </a:solidFill>
                <a:latin typeface="Meiryo UI" panose="020B0604030504040204" pitchFamily="50" charset="-128"/>
                <a:ea typeface="Meiryo UI" panose="020B0604030504040204" pitchFamily="50" charset="-128"/>
              </a:rPr>
              <a:t>2</a:t>
            </a:r>
            <a:r>
              <a:rPr kumimoji="1" lang="ja-JP" altLang="en-US" sz="1400" b="1">
                <a:solidFill>
                  <a:schemeClr val="tx1"/>
                </a:solidFill>
                <a:latin typeface="Meiryo UI" panose="020B0604030504040204" pitchFamily="50" charset="-128"/>
                <a:ea typeface="Meiryo UI" panose="020B0604030504040204" pitchFamily="50" charset="-128"/>
              </a:rPr>
              <a:t>を正として審査</a:t>
            </a:r>
            <a:r>
              <a:rPr kumimoji="1" lang="ja-JP" altLang="en-US" sz="1400">
                <a:solidFill>
                  <a:schemeClr val="tx1"/>
                </a:solidFill>
                <a:latin typeface="Meiryo UI" panose="020B0604030504040204" pitchFamily="50" charset="-128"/>
                <a:ea typeface="Meiryo UI" panose="020B0604030504040204" pitchFamily="50" charset="-128"/>
              </a:rPr>
              <a:t>を実施したうえで、プレゼン審査にて審査員よりご説明を求める場合がございます。）</a:t>
            </a:r>
            <a:endParaRPr kumimoji="1" lang="ja-JP" altLang="en-US" sz="1400"/>
          </a:p>
          <a:p>
            <a:pPr marL="278606" indent="-278606">
              <a:lnSpc>
                <a:spcPct val="100000"/>
              </a:lnSpc>
              <a:spcBef>
                <a:spcPts val="0"/>
              </a:spcBef>
              <a:spcAft>
                <a:spcPts val="600"/>
              </a:spcAft>
              <a:buFont typeface="Arial" panose="020B0604020202020204" pitchFamily="34" charset="0"/>
              <a:buChar char="•"/>
            </a:pPr>
            <a:r>
              <a:rPr kumimoji="1" lang="ja-JP" altLang="en-US" sz="1400"/>
              <a:t>各ページの記載ガイド・吹き出しは提出時に削除してください。</a:t>
            </a:r>
          </a:p>
          <a:p>
            <a:pPr marL="278606" indent="-278606">
              <a:lnSpc>
                <a:spcPct val="100000"/>
              </a:lnSpc>
              <a:spcBef>
                <a:spcPts val="0"/>
              </a:spcBef>
              <a:spcAft>
                <a:spcPts val="600"/>
              </a:spcAft>
              <a:buFont typeface="Arial" panose="020B0604020202020204" pitchFamily="34" charset="0"/>
              <a:buChar char="•"/>
            </a:pPr>
            <a:r>
              <a:rPr kumimoji="1" lang="ja-JP" altLang="en-US" sz="1400"/>
              <a:t>必要に応じて、参考資料（自由様式）を挿入してください。（補助事業に関する事業計画（</a:t>
            </a:r>
            <a:r>
              <a:rPr kumimoji="1" lang="en-US" altLang="ja-JP" sz="1400"/>
              <a:t>PL</a:t>
            </a:r>
            <a:r>
              <a:rPr kumimoji="1" lang="ja-JP" altLang="en-US" sz="1400"/>
              <a:t>・</a:t>
            </a:r>
            <a:r>
              <a:rPr kumimoji="1" lang="en-US" altLang="ja-JP" sz="1400"/>
              <a:t>CF</a:t>
            </a:r>
            <a:r>
              <a:rPr kumimoji="1" lang="ja-JP" altLang="en-US" sz="1400"/>
              <a:t>など）・</a:t>
            </a:r>
            <a:r>
              <a:rPr kumimoji="1" lang="en-US" altLang="ja-JP" sz="1400"/>
              <a:t>DCF</a:t>
            </a:r>
            <a:r>
              <a:rPr kumimoji="1" lang="ja-JP" altLang="en-US" sz="1400"/>
              <a:t>法等による投資の収益性評価など）</a:t>
            </a:r>
          </a:p>
          <a:p>
            <a:pPr marL="278606" indent="-278606">
              <a:lnSpc>
                <a:spcPct val="100000"/>
              </a:lnSpc>
              <a:spcBef>
                <a:spcPts val="0"/>
              </a:spcBef>
              <a:spcAft>
                <a:spcPts val="600"/>
              </a:spcAft>
              <a:buFont typeface="Arial" panose="020B0604020202020204" pitchFamily="34" charset="0"/>
              <a:buChar char="•"/>
            </a:pPr>
            <a:r>
              <a:rPr kumimoji="1" lang="ja-JP" altLang="en-US" sz="1400"/>
              <a:t>成長投資計画書のうち、</a:t>
            </a:r>
            <a:r>
              <a:rPr kumimoji="1" lang="ja-JP" altLang="en-US" sz="1400" b="1">
                <a:solidFill>
                  <a:srgbClr val="FF0000"/>
                </a:solidFill>
              </a:rPr>
              <a:t>「本スライドは採択された場合、交付決定後に</a:t>
            </a:r>
            <a:r>
              <a:rPr kumimoji="1" lang="en-US" altLang="ja-JP" sz="1400" b="1">
                <a:solidFill>
                  <a:srgbClr val="FF0000"/>
                </a:solidFill>
              </a:rPr>
              <a:t>HP</a:t>
            </a:r>
            <a:r>
              <a:rPr kumimoji="1" lang="ja-JP" altLang="en-US" sz="1400" b="1">
                <a:solidFill>
                  <a:srgbClr val="FF0000"/>
                </a:solidFill>
              </a:rPr>
              <a:t>上で掲載します」と記載があるスライドについては、事務局の</a:t>
            </a:r>
            <a:r>
              <a:rPr kumimoji="1" lang="en-US" altLang="ja-JP" sz="1400" b="1">
                <a:solidFill>
                  <a:srgbClr val="FF0000"/>
                </a:solidFill>
              </a:rPr>
              <a:t>HP</a:t>
            </a:r>
            <a:r>
              <a:rPr kumimoji="1" lang="ja-JP" altLang="en-US" sz="1400" b="1">
                <a:solidFill>
                  <a:srgbClr val="FF0000"/>
                </a:solidFill>
              </a:rPr>
              <a:t>に公開する予定ですので、記載内容にご留意ください</a:t>
            </a:r>
            <a:r>
              <a:rPr kumimoji="1" lang="ja-JP" altLang="en-US" sz="140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a:t>応募にあたっては、公募要領及び交付規程をご覧下さい。</a:t>
            </a:r>
            <a:r>
              <a:rPr kumimoji="1" lang="ja-JP" altLang="en-US" sz="1400" b="1">
                <a:solidFill>
                  <a:srgbClr val="FF0000"/>
                </a:solidFill>
              </a:rPr>
              <a:t>審査の結果、採択され、事業を実施するには、公募要領及び交付規程の内容に従って</a:t>
            </a:r>
            <a:r>
              <a:rPr kumimoji="1" lang="ja-JP" altLang="en-US" sz="1400"/>
              <a:t>いただくことが必要です。</a:t>
            </a:r>
          </a:p>
          <a:p>
            <a:pPr>
              <a:spcBef>
                <a:spcPts val="0"/>
              </a:spcBef>
              <a:spcAft>
                <a:spcPts val="600"/>
              </a:spcAft>
            </a:pPr>
            <a:endParaRPr lang="ja-JP" altLang="en-US" sz="1400"/>
          </a:p>
        </p:txBody>
      </p:sp>
      <p:sp>
        <p:nvSpPr>
          <p:cNvPr id="2" name="正方形/長方形 1">
            <a:extLst>
              <a:ext uri="{FF2B5EF4-FFF2-40B4-BE49-F238E27FC236}">
                <a16:creationId xmlns:a16="http://schemas.microsoft.com/office/drawing/2014/main" id="{F47FE367-0BC0-D111-0F71-B4A6FCAD1BAA}"/>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05692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605086-D6B8-2020-1A09-F612302DE4D9}"/>
            </a:ext>
          </a:extLst>
        </p:cNvPr>
        <p:cNvGrpSpPr/>
        <p:nvPr/>
      </p:nvGrpSpPr>
      <p:grpSpPr>
        <a:xfrm>
          <a:off x="0" y="0"/>
          <a:ext cx="0" cy="0"/>
          <a:chOff x="0" y="0"/>
          <a:chExt cx="0" cy="0"/>
        </a:xfrm>
      </p:grpSpPr>
      <p:sp>
        <p:nvSpPr>
          <p:cNvPr id="12" name="タイトル 2">
            <a:extLst>
              <a:ext uri="{FF2B5EF4-FFF2-40B4-BE49-F238E27FC236}">
                <a16:creationId xmlns:a16="http://schemas.microsoft.com/office/drawing/2014/main" id="{827312E7-5720-DF5B-2BCD-83BF1DCCE733}"/>
              </a:ext>
            </a:extLst>
          </p:cNvPr>
          <p:cNvSpPr>
            <a:spLocks noGrp="1"/>
          </p:cNvSpPr>
          <p:nvPr>
            <p:ph type="title"/>
          </p:nvPr>
        </p:nvSpPr>
        <p:spPr>
          <a:xfrm>
            <a:off x="511875" y="242563"/>
            <a:ext cx="8883347" cy="166199"/>
          </a:xfrm>
        </p:spPr>
        <p:txBody>
          <a:bodyPr vert="horz"/>
          <a:lstStyle/>
          <a:p>
            <a:r>
              <a:rPr lang="ja-JP" altLang="en-US"/>
              <a:t>３</a:t>
            </a:r>
            <a:r>
              <a:rPr lang="en-US" altLang="ja-JP" sz="1200"/>
              <a:t>.</a:t>
            </a:r>
            <a:r>
              <a:rPr lang="ja-JP" altLang="en-US" sz="1200"/>
              <a:t>地域への波及効果／参加企業や地域企業への波及効果</a:t>
            </a:r>
            <a:endParaRPr lang="ja-JP" altLang="en-US"/>
          </a:p>
        </p:txBody>
      </p:sp>
      <p:sp>
        <p:nvSpPr>
          <p:cNvPr id="5" name="テキスト プレースホルダー 4">
            <a:extLst>
              <a:ext uri="{FF2B5EF4-FFF2-40B4-BE49-F238E27FC236}">
                <a16:creationId xmlns:a16="http://schemas.microsoft.com/office/drawing/2014/main" id="{F463FBB2-E6D3-0F4B-F0DC-708496EBD413}"/>
              </a:ext>
            </a:extLst>
          </p:cNvPr>
          <p:cNvSpPr>
            <a:spLocks noGrp="1"/>
          </p:cNvSpPr>
          <p:nvPr>
            <p:ph type="body" sz="quarter" idx="15"/>
          </p:nvPr>
        </p:nvSpPr>
        <p:spPr/>
        <p:txBody>
          <a:bodyPr/>
          <a:lstStyle/>
          <a:p>
            <a:endParaRPr lang="ja-JP" altLang="en-US"/>
          </a:p>
        </p:txBody>
      </p:sp>
      <p:sp>
        <p:nvSpPr>
          <p:cNvPr id="4" name="正方形/長方形 3">
            <a:extLst>
              <a:ext uri="{FF2B5EF4-FFF2-40B4-BE49-F238E27FC236}">
                <a16:creationId xmlns:a16="http://schemas.microsoft.com/office/drawing/2014/main" id="{DA67046F-799E-04A1-6A1A-1E2AF867B3A0}"/>
              </a:ext>
            </a:extLst>
          </p:cNvPr>
          <p:cNvSpPr/>
          <p:nvPr/>
        </p:nvSpPr>
        <p:spPr>
          <a:xfrm>
            <a:off x="415925" y="2081213"/>
            <a:ext cx="8987953" cy="4194896"/>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116585" rIns="80201" bIns="40101" numCol="1" spcCol="0" rtlCol="0" fromWordArt="0" anchor="t" anchorCtr="0" forceAA="0" compatLnSpc="1">
            <a:prstTxWarp prst="textNoShape">
              <a:avLst/>
            </a:prstTxWarp>
            <a:noAutofit/>
          </a:bodyPr>
          <a:lstStyle/>
          <a:p>
            <a:pPr defTabSz="987095" fontAlgn="auto">
              <a:spcBef>
                <a:spcPts val="600"/>
              </a:spcBef>
              <a:spcAft>
                <a:spcPts val="0"/>
              </a:spcAft>
            </a:pPr>
            <a:r>
              <a:rPr lang="ja-JP" altLang="en-US" sz="1400" b="1">
                <a:solidFill>
                  <a:prstClr val="black"/>
                </a:solidFill>
                <a:latin typeface="Meiryo UI" panose="020B0604030504040204" pitchFamily="50" charset="-128"/>
                <a:ea typeface="Meiryo UI" panose="020B0604030504040204" pitchFamily="50" charset="-128"/>
              </a:rPr>
              <a:t>下記の項目例等について、今後の地域貢献活動や地方創生につながる取組があれば、その予定を記載ください</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600"/>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事業実施場所における地域貢献活動</a:t>
            </a:r>
            <a:br>
              <a:rPr lang="en-US" altLang="ja-JP" sz="1400" b="1">
                <a:solidFill>
                  <a:prstClr val="black"/>
                </a:solidFill>
                <a:latin typeface="Meiryo UI" panose="020B0604030504040204" pitchFamily="50" charset="-128"/>
                <a:ea typeface="Meiryo UI" panose="020B0604030504040204" pitchFamily="50" charset="-128"/>
              </a:rPr>
            </a:br>
            <a:r>
              <a:rPr lang="ja-JP" altLang="en-US" sz="1400" b="1">
                <a:solidFill>
                  <a:prstClr val="black"/>
                </a:solidFill>
                <a:latin typeface="Meiryo UI" panose="020B0604030504040204" pitchFamily="50" charset="-128"/>
                <a:ea typeface="Meiryo UI" panose="020B0604030504040204" pitchFamily="50" charset="-128"/>
              </a:rPr>
              <a:t>　</a:t>
            </a:r>
            <a:r>
              <a:rPr lang="en-US" altLang="ja-JP" sz="1400" b="1">
                <a:solidFill>
                  <a:prstClr val="black"/>
                </a:solidFill>
                <a:latin typeface="Meiryo UI" panose="020B0604030504040204" pitchFamily="50" charset="-128"/>
                <a:ea typeface="Meiryo UI" panose="020B0604030504040204" pitchFamily="50" charset="-128"/>
              </a:rPr>
              <a:t>※</a:t>
            </a:r>
            <a:r>
              <a:rPr lang="ja-JP" altLang="en-US" sz="1400" b="1">
                <a:solidFill>
                  <a:prstClr val="black"/>
                </a:solidFill>
                <a:latin typeface="Meiryo UI" panose="020B0604030504040204" pitchFamily="50" charset="-128"/>
                <a:ea typeface="Meiryo UI" panose="020B0604030504040204" pitchFamily="50" charset="-128"/>
              </a:rPr>
              <a:t>実施内容が伝わりやすいよう工夫ください</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600"/>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本投資計画に伴う本社機能の一部移転・新設</a:t>
            </a:r>
            <a:endParaRPr lang="en-US" altLang="ja-JP" sz="1400">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600"/>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地元自治体との連携状況（地元自治体から本投資計画への支援も含む）</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600"/>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期待される成果・効果（従業員のウェルビーイング増進や企業の中長期的な成長に及ぼす影響を含む）</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600"/>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実現への課題</a:t>
            </a:r>
            <a:endParaRPr lang="en-US" altLang="ja-JP" sz="1400" b="1" strike="sngStrike">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endParaRPr lang="en-US" altLang="ja-JP" sz="1400" b="1" strike="sngStrike">
              <a:solidFill>
                <a:prstClr val="black"/>
              </a:solidFill>
              <a:latin typeface="Meiryo UI" panose="020B0604030504040204" pitchFamily="50" charset="-128"/>
              <a:ea typeface="Meiryo UI" panose="020B0604030504040204" pitchFamily="50" charset="-128"/>
            </a:endParaRPr>
          </a:p>
          <a:p>
            <a:pPr marL="140524" defTabSz="987095">
              <a:spcBef>
                <a:spcPts val="324"/>
              </a:spcBef>
            </a:pPr>
            <a:r>
              <a:rPr lang="en-US" altLang="ja-JP" sz="1400">
                <a:solidFill>
                  <a:srgbClr val="0070C0"/>
                </a:solidFill>
                <a:latin typeface="Meiryo UI" panose="020B0604030504040204" pitchFamily="50" charset="-128"/>
                <a:ea typeface="Meiryo UI" panose="020B0604030504040204" pitchFamily="50" charset="-128"/>
              </a:rPr>
              <a:t>※</a:t>
            </a:r>
            <a:r>
              <a:rPr lang="ja-JP" altLang="en-US" sz="1400">
                <a:solidFill>
                  <a:srgbClr val="0070C0"/>
                </a:solidFill>
                <a:latin typeface="Meiryo UI" panose="020B0604030504040204" pitchFamily="50" charset="-128"/>
                <a:ea typeface="Meiryo UI" panose="020B0604030504040204" pitchFamily="50" charset="-128"/>
              </a:rPr>
              <a:t>既に実績がある場合、補記として記載いただくことは構いません。</a:t>
            </a:r>
            <a:endParaRPr lang="en-US" altLang="ja-JP" sz="1400">
              <a:solidFill>
                <a:srgbClr val="0070C0"/>
              </a:solidFill>
              <a:latin typeface="Meiryo UI" panose="020B0604030504040204" pitchFamily="50" charset="-128"/>
              <a:ea typeface="Meiryo UI" panose="020B0604030504040204" pitchFamily="50" charset="-128"/>
            </a:endParaRPr>
          </a:p>
        </p:txBody>
      </p:sp>
      <p:sp>
        <p:nvSpPr>
          <p:cNvPr id="6" name="吹き出し: 角を丸めた四角形 5">
            <a:extLst>
              <a:ext uri="{FF2B5EF4-FFF2-40B4-BE49-F238E27FC236}">
                <a16:creationId xmlns:a16="http://schemas.microsoft.com/office/drawing/2014/main" id="{85DBEFDE-0CB1-3A6C-136C-70470EBE2F93}"/>
              </a:ext>
            </a:extLst>
          </p:cNvPr>
          <p:cNvSpPr/>
          <p:nvPr/>
        </p:nvSpPr>
        <p:spPr>
          <a:xfrm>
            <a:off x="3246681" y="4987822"/>
            <a:ext cx="6478437" cy="723751"/>
          </a:xfrm>
          <a:prstGeom prst="wedgeRoundRectCallout">
            <a:avLst>
              <a:gd name="adj1" fmla="val -38879"/>
              <a:gd name="adj2" fmla="val -73039"/>
              <a:gd name="adj3" fmla="val 16667"/>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3" tIns="40101" rIns="77723" bIns="40101" numCol="1" spcCol="0" rtlCol="0" fromWordArt="0" anchor="ctr" anchorCtr="0" forceAA="0" compatLnSpc="1">
            <a:prstTxWarp prst="textNoShape">
              <a:avLst/>
            </a:prstTxWarp>
            <a:noAutofit/>
          </a:bodyPr>
          <a:lstStyle/>
          <a:p>
            <a:pPr marL="285750" indent="-285750" defTabSz="802015" fontAlgn="auto">
              <a:spcBef>
                <a:spcPts val="0"/>
              </a:spcBef>
              <a:spcAft>
                <a:spcPts val="0"/>
              </a:spcAft>
              <a:buFont typeface="Arial" panose="020B0604020202020204" pitchFamily="34" charset="0"/>
              <a:buChar char="•"/>
            </a:pPr>
            <a:r>
              <a:rPr lang="ja-JP" altLang="en-US" sz="1511" b="1">
                <a:solidFill>
                  <a:prstClr val="black"/>
                </a:solidFill>
                <a:latin typeface="Meiryo UI" panose="020B0604030504040204" pitchFamily="50" charset="-128"/>
                <a:ea typeface="Meiryo UI" panose="020B0604030504040204" pitchFamily="50" charset="-128"/>
              </a:rPr>
              <a:t>本スライドは、該当する今後の構想がある場合のみ記載ください</a:t>
            </a:r>
            <a:endParaRPr lang="en-US" altLang="ja-JP" sz="1511" b="1">
              <a:solidFill>
                <a:prstClr val="black"/>
              </a:solidFill>
              <a:latin typeface="Meiryo UI" panose="020B0604030504040204" pitchFamily="50" charset="-128"/>
              <a:ea typeface="Meiryo UI" panose="020B0604030504040204" pitchFamily="50" charset="-128"/>
            </a:endParaRPr>
          </a:p>
          <a:p>
            <a:pPr marL="285750" indent="-285750" defTabSz="802015" fontAlgn="auto">
              <a:spcBef>
                <a:spcPts val="0"/>
              </a:spcBef>
              <a:spcAft>
                <a:spcPts val="0"/>
              </a:spcAft>
              <a:buFont typeface="Arial" panose="020B0604020202020204" pitchFamily="34" charset="0"/>
              <a:buChar char="•"/>
            </a:pPr>
            <a:r>
              <a:rPr lang="ja-JP" altLang="en-US" sz="1511" b="1">
                <a:solidFill>
                  <a:prstClr val="black"/>
                </a:solidFill>
                <a:latin typeface="Meiryo UI" panose="020B0604030504040204" pitchFamily="50" charset="-128"/>
                <a:ea typeface="Meiryo UI" panose="020B0604030504040204" pitchFamily="50" charset="-128"/>
              </a:rPr>
              <a:t>フリー</a:t>
            </a:r>
            <a:r>
              <a:rPr lang="en-US" altLang="ja-JP" sz="1511" b="1">
                <a:solidFill>
                  <a:prstClr val="black"/>
                </a:solidFill>
                <a:latin typeface="Meiryo UI" panose="020B0604030504040204" pitchFamily="50" charset="-128"/>
                <a:ea typeface="Meiryo UI" panose="020B0604030504040204" pitchFamily="50" charset="-128"/>
              </a:rPr>
              <a:t>FMT</a:t>
            </a:r>
            <a:r>
              <a:rPr lang="ja-JP" altLang="en-US" sz="1511" b="1">
                <a:solidFill>
                  <a:prstClr val="black"/>
                </a:solidFill>
                <a:latin typeface="Meiryo UI" panose="020B0604030504040204" pitchFamily="50" charset="-128"/>
                <a:ea typeface="Meiryo UI" panose="020B0604030504040204" pitchFamily="50" charset="-128"/>
              </a:rPr>
              <a:t>の様式のため、記載方法は問いません</a:t>
            </a:r>
            <a:endParaRPr lang="en-US" altLang="ja-JP" sz="1511" b="1">
              <a:solidFill>
                <a:prstClr val="black"/>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9B021CD-44FA-4FC7-2134-3C38C2C4F54D}"/>
              </a:ext>
            </a:extLst>
          </p:cNvPr>
          <p:cNvSpPr/>
          <p:nvPr/>
        </p:nvSpPr>
        <p:spPr>
          <a:xfrm rot="1981251">
            <a:off x="7251149" y="1518156"/>
            <a:ext cx="2677447" cy="621943"/>
          </a:xfrm>
          <a:prstGeom prst="rect">
            <a:avLst/>
          </a:prstGeom>
          <a:solidFill>
            <a:srgbClr val="30C1D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800">
                <a:solidFill>
                  <a:schemeClr val="bg1">
                    <a:lumMod val="50000"/>
                  </a:schemeClr>
                </a:solidFill>
                <a:latin typeface="Meiryo UI" panose="020B0604030504040204" pitchFamily="50" charset="-128"/>
                <a:ea typeface="Meiryo UI" panose="020B0604030504040204" pitchFamily="50" charset="-128"/>
              </a:rPr>
              <a:t>様式</a:t>
            </a:r>
            <a:r>
              <a:rPr kumimoji="1" lang="en-US" altLang="ja-JP" sz="1800">
                <a:solidFill>
                  <a:schemeClr val="bg1">
                    <a:lumMod val="50000"/>
                  </a:schemeClr>
                </a:solidFill>
                <a:latin typeface="Meiryo UI" panose="020B0604030504040204" pitchFamily="50" charset="-128"/>
                <a:ea typeface="Meiryo UI" panose="020B0604030504040204" pitchFamily="50" charset="-128"/>
              </a:rPr>
              <a:t>FMT</a:t>
            </a:r>
            <a:r>
              <a:rPr kumimoji="1" lang="ja-JP" altLang="en-US" sz="1800">
                <a:solidFill>
                  <a:schemeClr val="bg1">
                    <a:lumMod val="50000"/>
                  </a:schemeClr>
                </a:solidFill>
                <a:latin typeface="Meiryo UI" panose="020B0604030504040204" pitchFamily="50" charset="-128"/>
                <a:ea typeface="Meiryo UI" panose="020B0604030504040204" pitchFamily="50" charset="-128"/>
              </a:rPr>
              <a:t>　サンプル</a:t>
            </a:r>
          </a:p>
        </p:txBody>
      </p:sp>
      <p:sp>
        <p:nvSpPr>
          <p:cNvPr id="15" name="フリーフォーム: 図形 14">
            <a:extLst>
              <a:ext uri="{FF2B5EF4-FFF2-40B4-BE49-F238E27FC236}">
                <a16:creationId xmlns:a16="http://schemas.microsoft.com/office/drawing/2014/main" id="{543893BF-3A55-8596-3BBD-DF35194A62F3}"/>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9" name="フリーフォーム: 図形 18">
            <a:extLst>
              <a:ext uri="{FF2B5EF4-FFF2-40B4-BE49-F238E27FC236}">
                <a16:creationId xmlns:a16="http://schemas.microsoft.com/office/drawing/2014/main" id="{FC824283-6E1F-E4D7-BBEC-10A1662AD98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20" name="フリーフォーム: 図形 19">
            <a:extLst>
              <a:ext uri="{FF2B5EF4-FFF2-40B4-BE49-F238E27FC236}">
                <a16:creationId xmlns:a16="http://schemas.microsoft.com/office/drawing/2014/main" id="{D1CA8FB9-1A1E-0DD8-3AFD-7C602135751A}"/>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1" name="フリーフォーム: 図形 20">
            <a:extLst>
              <a:ext uri="{FF2B5EF4-FFF2-40B4-BE49-F238E27FC236}">
                <a16:creationId xmlns:a16="http://schemas.microsoft.com/office/drawing/2014/main" id="{17B04B8F-3AC6-6DD9-9B8A-8A5BA17D8AD9}"/>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22" name="フリーフォーム: 図形 21">
            <a:extLst>
              <a:ext uri="{FF2B5EF4-FFF2-40B4-BE49-F238E27FC236}">
                <a16:creationId xmlns:a16="http://schemas.microsoft.com/office/drawing/2014/main" id="{1916E618-6070-EB1D-7BE4-15C6238C9E80}"/>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a:t>
            </a:r>
          </a:p>
        </p:txBody>
      </p:sp>
      <p:sp>
        <p:nvSpPr>
          <p:cNvPr id="2" name="正方形/長方形 1">
            <a:extLst>
              <a:ext uri="{FF2B5EF4-FFF2-40B4-BE49-F238E27FC236}">
                <a16:creationId xmlns:a16="http://schemas.microsoft.com/office/drawing/2014/main" id="{F35C7C84-CC70-53C2-16DC-B865169F1083}"/>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62DEE64D-6A68-3E10-9655-92B8942A6D90}"/>
              </a:ext>
            </a:extLst>
          </p:cNvPr>
          <p:cNvSpPr/>
          <p:nvPr/>
        </p:nvSpPr>
        <p:spPr>
          <a:xfrm>
            <a:off x="510778" y="1263356"/>
            <a:ext cx="8884444" cy="48328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（今後の取組みがある場合は、）</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地域貢献活動や地方創生につながる取組を記載ください。</a:t>
            </a:r>
          </a:p>
        </p:txBody>
      </p:sp>
    </p:spTree>
    <p:extLst>
      <p:ext uri="{BB962C8B-B14F-4D97-AF65-F5344CB8AC3E}">
        <p14:creationId xmlns:p14="http://schemas.microsoft.com/office/powerpoint/2010/main" val="18143285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a:t>４</a:t>
            </a:r>
            <a:r>
              <a:rPr lang="en-US" altLang="ja-JP" sz="1200"/>
              <a:t>.</a:t>
            </a:r>
            <a:r>
              <a:rPr lang="ja-JP" altLang="en-US" sz="1200"/>
              <a:t>大規模投資</a:t>
            </a:r>
            <a:r>
              <a:rPr lang="ja-JP" altLang="en-US"/>
              <a:t>・費用対効果</a:t>
            </a:r>
            <a:r>
              <a:rPr lang="ja-JP" altLang="en-US" sz="1200"/>
              <a:t>／投資の規模</a:t>
            </a:r>
            <a:endParaRPr lang="ja-JP" altLang="en-US"/>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10" name="フリーフォーム: 図形 9">
            <a:extLst>
              <a:ext uri="{FF2B5EF4-FFF2-40B4-BE49-F238E27FC236}">
                <a16:creationId xmlns:a16="http://schemas.microsoft.com/office/drawing/2014/main" id="{C166CE6A-152E-2F17-2B46-DFF6448D0865}"/>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4EC0ED8A-3D8E-4459-29ED-02281F75A0E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92FEF118-A3A5-A084-0392-027259D0E824}"/>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3" name="フリーフォーム: 図形 12">
            <a:extLst>
              <a:ext uri="{FF2B5EF4-FFF2-40B4-BE49-F238E27FC236}">
                <a16:creationId xmlns:a16="http://schemas.microsoft.com/office/drawing/2014/main" id="{32AC4419-2F59-20EA-0A4F-BA3AFCDA55AA}"/>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a:t>
            </a:r>
          </a:p>
        </p:txBody>
      </p:sp>
      <p:sp>
        <p:nvSpPr>
          <p:cNvPr id="14" name="フリーフォーム: 図形 13">
            <a:extLst>
              <a:ext uri="{FF2B5EF4-FFF2-40B4-BE49-F238E27FC236}">
                <a16:creationId xmlns:a16="http://schemas.microsoft.com/office/drawing/2014/main" id="{EAD8D4C5-9612-C6E1-D81D-1B0E586CBED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graphicFrame>
        <p:nvGraphicFramePr>
          <p:cNvPr id="15" name="表 15">
            <a:extLst>
              <a:ext uri="{FF2B5EF4-FFF2-40B4-BE49-F238E27FC236}">
                <a16:creationId xmlns:a16="http://schemas.microsoft.com/office/drawing/2014/main" id="{570F0631-EF8B-8328-EE8C-3452842F6004}"/>
              </a:ext>
            </a:extLst>
          </p:cNvPr>
          <p:cNvGraphicFramePr>
            <a:graphicFrameLocks noGrp="1"/>
          </p:cNvGraphicFramePr>
          <p:nvPr/>
        </p:nvGraphicFramePr>
        <p:xfrm>
          <a:off x="489000" y="2458258"/>
          <a:ext cx="8891587" cy="2039440"/>
        </p:xfrm>
        <a:graphic>
          <a:graphicData uri="http://schemas.openxmlformats.org/drawingml/2006/table">
            <a:tbl>
              <a:tblPr firstRow="1" bandRow="1">
                <a:tableStyleId>{5C22544A-7EE6-4342-B048-85BDC9FD1C3A}</a:tableStyleId>
              </a:tblPr>
              <a:tblGrid>
                <a:gridCol w="819505">
                  <a:extLst>
                    <a:ext uri="{9D8B030D-6E8A-4147-A177-3AD203B41FA5}">
                      <a16:colId xmlns:a16="http://schemas.microsoft.com/office/drawing/2014/main" val="3169601281"/>
                    </a:ext>
                  </a:extLst>
                </a:gridCol>
                <a:gridCol w="2388228">
                  <a:extLst>
                    <a:ext uri="{9D8B030D-6E8A-4147-A177-3AD203B41FA5}">
                      <a16:colId xmlns:a16="http://schemas.microsoft.com/office/drawing/2014/main" val="2008957846"/>
                    </a:ext>
                  </a:extLst>
                </a:gridCol>
                <a:gridCol w="947309">
                  <a:extLst>
                    <a:ext uri="{9D8B030D-6E8A-4147-A177-3AD203B41FA5}">
                      <a16:colId xmlns:a16="http://schemas.microsoft.com/office/drawing/2014/main" val="4242931742"/>
                    </a:ext>
                  </a:extLst>
                </a:gridCol>
                <a:gridCol w="947309">
                  <a:extLst>
                    <a:ext uri="{9D8B030D-6E8A-4147-A177-3AD203B41FA5}">
                      <a16:colId xmlns:a16="http://schemas.microsoft.com/office/drawing/2014/main" val="2350833029"/>
                    </a:ext>
                  </a:extLst>
                </a:gridCol>
                <a:gridCol w="947309">
                  <a:extLst>
                    <a:ext uri="{9D8B030D-6E8A-4147-A177-3AD203B41FA5}">
                      <a16:colId xmlns:a16="http://schemas.microsoft.com/office/drawing/2014/main" val="3940804484"/>
                    </a:ext>
                  </a:extLst>
                </a:gridCol>
                <a:gridCol w="947309">
                  <a:extLst>
                    <a:ext uri="{9D8B030D-6E8A-4147-A177-3AD203B41FA5}">
                      <a16:colId xmlns:a16="http://schemas.microsoft.com/office/drawing/2014/main" val="1933326502"/>
                    </a:ext>
                  </a:extLst>
                </a:gridCol>
                <a:gridCol w="947309">
                  <a:extLst>
                    <a:ext uri="{9D8B030D-6E8A-4147-A177-3AD203B41FA5}">
                      <a16:colId xmlns:a16="http://schemas.microsoft.com/office/drawing/2014/main" val="574974242"/>
                    </a:ext>
                  </a:extLst>
                </a:gridCol>
                <a:gridCol w="947309">
                  <a:extLst>
                    <a:ext uri="{9D8B030D-6E8A-4147-A177-3AD203B41FA5}">
                      <a16:colId xmlns:a16="http://schemas.microsoft.com/office/drawing/2014/main" val="2830091423"/>
                    </a:ext>
                  </a:extLst>
                </a:gridCol>
              </a:tblGrid>
              <a:tr h="275440">
                <a:tc>
                  <a:txBody>
                    <a:bodyPr/>
                    <a:lstStyle/>
                    <a:p>
                      <a:r>
                        <a:rPr kumimoji="1" lang="ja-JP" altLang="en-US" sz="1000">
                          <a:latin typeface="Meiryo UI" panose="020B0604030504040204" pitchFamily="50" charset="-128"/>
                          <a:ea typeface="Meiryo UI" panose="020B0604030504040204" pitchFamily="50" charset="-128"/>
                        </a:rPr>
                        <a:t>対象</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項目</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2022</a:t>
                      </a:r>
                      <a:r>
                        <a:rPr kumimoji="1" lang="ja-JP" altLang="en-US"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2023</a:t>
                      </a:r>
                      <a:r>
                        <a:rPr kumimoji="1" lang="ja-JP" altLang="en-US"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2024</a:t>
                      </a:r>
                      <a:r>
                        <a:rPr kumimoji="1" lang="ja-JP" altLang="en-US"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2025</a:t>
                      </a:r>
                      <a:r>
                        <a:rPr kumimoji="1" lang="ja-JP" altLang="en-US"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2026</a:t>
                      </a:r>
                      <a:r>
                        <a:rPr kumimoji="1" lang="ja-JP" altLang="en-US"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2027</a:t>
                      </a:r>
                      <a:r>
                        <a:rPr kumimoji="1" lang="ja-JP" altLang="en-US"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252000">
                <a:tc rowSpan="3">
                  <a:txBody>
                    <a:bodyPr/>
                    <a:lstStyle/>
                    <a:p>
                      <a:r>
                        <a:rPr kumimoji="1" lang="ja-JP" altLang="en-US" sz="1000" b="1">
                          <a:latin typeface="Meiryo UI" panose="020B0604030504040204" pitchFamily="50" charset="-128"/>
                          <a:ea typeface="Meiryo UI" panose="020B0604030504040204" pitchFamily="50" charset="-128"/>
                        </a:rPr>
                        <a:t>全社</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売上高（百万円）</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87222542"/>
                  </a:ext>
                </a:extLst>
              </a:tr>
              <a:tr h="252000">
                <a:tc vMerge="1">
                  <a:txBody>
                    <a:bodyPr/>
                    <a:lstStyle/>
                    <a:p>
                      <a:endParaRPr kumimoji="1" lang="ja-JP" altLang="en-US"/>
                    </a:p>
                  </a:txBody>
                  <a:tcPr/>
                </a:tc>
                <a:tc>
                  <a:txBody>
                    <a:bodyPr/>
                    <a:lstStyle/>
                    <a:p>
                      <a:pPr algn="l"/>
                      <a:r>
                        <a:rPr kumimoji="1" lang="ja-JP" altLang="en-US" sz="1000">
                          <a:latin typeface="Meiryo UI" panose="020B0604030504040204" pitchFamily="50" charset="-128"/>
                          <a:ea typeface="Meiryo UI" panose="020B0604030504040204" pitchFamily="50" charset="-128"/>
                        </a:rPr>
                        <a:t>設備投資額（百万円）</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66855533"/>
                  </a:ext>
                </a:extLst>
              </a:tr>
              <a:tr h="252000">
                <a:tc vMerge="1">
                  <a:txBody>
                    <a:bodyPr/>
                    <a:lstStyle/>
                    <a:p>
                      <a:endParaRPr kumimoji="1" lang="ja-JP" altLang="en-US" sz="1100"/>
                    </a:p>
                  </a:txBody>
                  <a:tcPr marL="100584" marR="100584" marT="34350" marB="34350"/>
                </a:tc>
                <a:tc>
                  <a:txBody>
                    <a:bodyPr/>
                    <a:lstStyle/>
                    <a:p>
                      <a:pPr algn="l"/>
                      <a:r>
                        <a:rPr kumimoji="1" lang="ja-JP" altLang="en-US" sz="1000">
                          <a:latin typeface="Meiryo UI" panose="020B0604030504040204" pitchFamily="50" charset="-128"/>
                          <a:ea typeface="Meiryo UI" panose="020B0604030504040204" pitchFamily="50" charset="-128"/>
                        </a:rPr>
                        <a:t>売上高設備投資比率（％）</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94899562"/>
                  </a:ext>
                </a:extLst>
              </a:tr>
              <a:tr h="252000">
                <a:tc rowSpan="4">
                  <a:txBody>
                    <a:bodyPr/>
                    <a:lstStyle/>
                    <a:p>
                      <a:r>
                        <a:rPr kumimoji="1" lang="ja-JP" altLang="en-US" sz="1000" b="1">
                          <a:latin typeface="Meiryo UI" panose="020B0604030504040204" pitchFamily="50" charset="-128"/>
                          <a:ea typeface="Meiryo UI" panose="020B0604030504040204" pitchFamily="50" charset="-128"/>
                        </a:rPr>
                        <a:t>補助事業</a:t>
                      </a:r>
                      <a:endParaRPr kumimoji="1" lang="en-US" altLang="ja-JP" sz="1000" b="1">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売上高（百万円）</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673070463"/>
                  </a:ext>
                </a:extLst>
              </a:tr>
              <a:tr h="252000">
                <a:tc vMerge="1">
                  <a:txBody>
                    <a:bodyPr/>
                    <a:lstStyle/>
                    <a:p>
                      <a:endParaRPr kumimoji="1" lang="ja-JP" altLang="en-US"/>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　全社に占める割合（％）</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870229878"/>
                  </a:ext>
                </a:extLst>
              </a:tr>
              <a:tr h="252000">
                <a:tc vMerge="1">
                  <a:txBody>
                    <a:bodyPr/>
                    <a:lstStyle/>
                    <a:p>
                      <a:endParaRPr kumimoji="1" lang="ja-JP" altLang="en-US"/>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設備投資額（百万円）</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4219320404"/>
                  </a:ext>
                </a:extLst>
              </a:tr>
              <a:tr h="252000">
                <a:tc vMerge="1">
                  <a:txBody>
                    <a:bodyPr/>
                    <a:lstStyle/>
                    <a:p>
                      <a:endParaRPr kumimoji="1" lang="ja-JP" altLang="en-US" sz="1100"/>
                    </a:p>
                  </a:txBody>
                  <a:tcPr marL="100584" marR="100584"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　全社に占める割合（％）</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398003022"/>
                  </a:ext>
                </a:extLst>
              </a:tr>
            </a:tbl>
          </a:graphicData>
        </a:graphic>
      </p:graphicFrame>
      <p:sp>
        <p:nvSpPr>
          <p:cNvPr id="16" name="テキスト ボックス 15">
            <a:extLst>
              <a:ext uri="{FF2B5EF4-FFF2-40B4-BE49-F238E27FC236}">
                <a16:creationId xmlns:a16="http://schemas.microsoft.com/office/drawing/2014/main" id="{2C5835BC-6AAA-FB50-AB0E-AFD77573B3CF}"/>
              </a:ext>
            </a:extLst>
          </p:cNvPr>
          <p:cNvSpPr txBox="1"/>
          <p:nvPr/>
        </p:nvSpPr>
        <p:spPr>
          <a:xfrm>
            <a:off x="415922" y="2136543"/>
            <a:ext cx="2443516"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売上高と設備投資額の推移</a:t>
            </a:r>
          </a:p>
        </p:txBody>
      </p:sp>
      <p:sp>
        <p:nvSpPr>
          <p:cNvPr id="2" name="正方形/長方形 1">
            <a:extLst>
              <a:ext uri="{FF2B5EF4-FFF2-40B4-BE49-F238E27FC236}">
                <a16:creationId xmlns:a16="http://schemas.microsoft.com/office/drawing/2014/main" id="{0D9613AE-24C7-A49C-27F6-7F9CA54A81BA}"/>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9213F4C7-D491-C069-2452-BBEAB03D63BD}"/>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cxnSp>
        <p:nvCxnSpPr>
          <p:cNvPr id="7" name="直線コネクタ 6">
            <a:extLst>
              <a:ext uri="{FF2B5EF4-FFF2-40B4-BE49-F238E27FC236}">
                <a16:creationId xmlns:a16="http://schemas.microsoft.com/office/drawing/2014/main" id="{3F9DCEE3-F0D4-B7B7-9B97-DB4773223BB0}"/>
              </a:ext>
            </a:extLst>
          </p:cNvPr>
          <p:cNvCxnSpPr>
            <a:cxnSpLocks/>
          </p:cNvCxnSpPr>
          <p:nvPr/>
        </p:nvCxnSpPr>
        <p:spPr>
          <a:xfrm>
            <a:off x="1639762" y="2676109"/>
            <a:ext cx="241792" cy="61896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213FB849-F59C-C70D-D93C-1B486B4AE590}"/>
              </a:ext>
            </a:extLst>
          </p:cNvPr>
          <p:cNvSpPr/>
          <p:nvPr/>
        </p:nvSpPr>
        <p:spPr>
          <a:xfrm>
            <a:off x="589760" y="3180990"/>
            <a:ext cx="3752778" cy="780589"/>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様式</a:t>
            </a:r>
            <a:r>
              <a:rPr lang="en-US" altLang="ja-JP" sz="900" kern="0" spc="50">
                <a:latin typeface="Meiryo UI" panose="020B0604030504040204" pitchFamily="50" charset="-128"/>
                <a:ea typeface="Meiryo UI" panose="020B0604030504040204" pitchFamily="50" charset="-128"/>
              </a:rPr>
              <a:t>2_</a:t>
            </a:r>
            <a:r>
              <a:rPr lang="ja-JP" altLang="en-US" sz="900" kern="0" spc="50">
                <a:latin typeface="Meiryo UI" panose="020B0604030504040204" pitchFamily="50" charset="-128"/>
                <a:ea typeface="Meiryo UI" panose="020B0604030504040204" pitchFamily="50" charset="-128"/>
              </a:rPr>
              <a:t>成長投資計画書別紙の数値と整合させてご記入ください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なお、過去の実績がない場合は、その旨を理由とともに吹き出し等でご記載の上、過年度の数値は空欄にして頂いて問題ございません</a:t>
            </a:r>
          </a:p>
        </p:txBody>
      </p:sp>
      <p:sp>
        <p:nvSpPr>
          <p:cNvPr id="17" name="正方形/長方形 16">
            <a:extLst>
              <a:ext uri="{FF2B5EF4-FFF2-40B4-BE49-F238E27FC236}">
                <a16:creationId xmlns:a16="http://schemas.microsoft.com/office/drawing/2014/main" id="{A349237E-DC6B-1394-E457-D9ABE87938A5}"/>
              </a:ext>
            </a:extLst>
          </p:cNvPr>
          <p:cNvSpPr/>
          <p:nvPr/>
        </p:nvSpPr>
        <p:spPr>
          <a:xfrm>
            <a:off x="510778" y="4871103"/>
            <a:ext cx="8884444" cy="15596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44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rgbClr val="002060"/>
                </a:solidFill>
                <a:latin typeface="Meiryo UI" panose="020B0604030504040204" pitchFamily="50" charset="-128"/>
                <a:ea typeface="Meiryo UI" panose="020B0604030504040204" pitchFamily="50" charset="-128"/>
              </a:rPr>
              <a:t>（例：直近</a:t>
            </a:r>
            <a:r>
              <a:rPr kumimoji="1" lang="en-US" altLang="ja-JP" sz="1200" b="1">
                <a:solidFill>
                  <a:srgbClr val="002060"/>
                </a:solidFill>
                <a:latin typeface="Meiryo UI" panose="020B0604030504040204" pitchFamily="50" charset="-128"/>
                <a:ea typeface="Meiryo UI" panose="020B0604030504040204" pitchFamily="50" charset="-128"/>
              </a:rPr>
              <a:t>3</a:t>
            </a:r>
            <a:r>
              <a:rPr kumimoji="1" lang="ja-JP" altLang="en-US" sz="1200" b="1">
                <a:solidFill>
                  <a:srgbClr val="002060"/>
                </a:solidFill>
                <a:latin typeface="Meiryo UI" panose="020B0604030504040204" pitchFamily="50" charset="-128"/>
                <a:ea typeface="Meiryo UI" panose="020B0604030504040204" pitchFamily="50" charset="-128"/>
              </a:rPr>
              <a:t>期においては、全社として売上高投資比率が</a:t>
            </a:r>
            <a:r>
              <a:rPr kumimoji="1" lang="en-US" altLang="ja-JP" sz="1200" b="1">
                <a:solidFill>
                  <a:srgbClr val="002060"/>
                </a:solidFill>
                <a:latin typeface="Meiryo UI" panose="020B0604030504040204" pitchFamily="50" charset="-128"/>
                <a:ea typeface="Meiryo UI" panose="020B0604030504040204" pitchFamily="50" charset="-128"/>
              </a:rPr>
              <a:t>7%</a:t>
            </a:r>
            <a:r>
              <a:rPr kumimoji="1" lang="ja-JP" altLang="en-US" sz="1200" b="1">
                <a:solidFill>
                  <a:srgbClr val="002060"/>
                </a:solidFill>
                <a:latin typeface="Meiryo UI" panose="020B0604030504040204" pitchFamily="50" charset="-128"/>
                <a:ea typeface="Meiryo UI" panose="020B0604030504040204" pitchFamily="50" charset="-128"/>
              </a:rPr>
              <a:t>で推移。補助事業が含まれる</a:t>
            </a:r>
            <a:r>
              <a:rPr kumimoji="1" lang="en-US" altLang="ja-JP" sz="1200" b="1">
                <a:solidFill>
                  <a:srgbClr val="002060"/>
                </a:solidFill>
                <a:latin typeface="Meiryo UI" panose="020B0604030504040204" pitchFamily="50" charset="-128"/>
                <a:ea typeface="Meiryo UI" panose="020B0604030504040204" pitchFamily="50" charset="-128"/>
              </a:rPr>
              <a:t>xx</a:t>
            </a:r>
            <a:r>
              <a:rPr kumimoji="1" lang="ja-JP" altLang="en-US" sz="1200" b="1">
                <a:solidFill>
                  <a:srgbClr val="002060"/>
                </a:solidFill>
                <a:latin typeface="Meiryo UI" panose="020B0604030504040204" pitchFamily="50" charset="-128"/>
                <a:ea typeface="Meiryo UI" panose="020B0604030504040204" pitchFamily="50" charset="-128"/>
              </a:rPr>
              <a:t>事業については、全社における売上比率と同等の設備投資を行ってきた。）</a:t>
            </a:r>
            <a:endParaRPr kumimoji="1" lang="en-US" altLang="ja-JP" sz="1200" b="1">
              <a:solidFill>
                <a:srgbClr val="002060"/>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b="1">
                <a:solidFill>
                  <a:srgbClr val="002060"/>
                </a:solidFill>
                <a:latin typeface="Meiryo UI" panose="020B0604030504040204" pitchFamily="50" charset="-128"/>
                <a:ea typeface="Meiryo UI" panose="020B0604030504040204" pitchFamily="50" charset="-128"/>
              </a:rPr>
              <a:t>（例：例</a:t>
            </a:r>
            <a:r>
              <a:rPr kumimoji="1" lang="en-US" altLang="ja-JP" sz="1200" b="1">
                <a:solidFill>
                  <a:srgbClr val="002060"/>
                </a:solidFill>
                <a:latin typeface="Meiryo UI" panose="020B0604030504040204" pitchFamily="50" charset="-128"/>
                <a:ea typeface="Meiryo UI" panose="020B0604030504040204" pitchFamily="50" charset="-128"/>
              </a:rPr>
              <a:t>2027</a:t>
            </a:r>
            <a:r>
              <a:rPr kumimoji="1" lang="ja-JP" altLang="en-US" sz="1200" b="1">
                <a:solidFill>
                  <a:srgbClr val="002060"/>
                </a:solidFill>
                <a:latin typeface="Meiryo UI" panose="020B0604030504040204" pitchFamily="50" charset="-128"/>
                <a:ea typeface="Meiryo UI" panose="020B0604030504040204" pitchFamily="50" charset="-128"/>
              </a:rPr>
              <a:t>年度には成長事業である当事業の更なる売上向上（全社の</a:t>
            </a:r>
            <a:r>
              <a:rPr kumimoji="1" lang="en-US" altLang="ja-JP" sz="1200" b="1">
                <a:solidFill>
                  <a:srgbClr val="002060"/>
                </a:solidFill>
                <a:latin typeface="Meiryo UI" panose="020B0604030504040204" pitchFamily="50" charset="-128"/>
                <a:ea typeface="Meiryo UI" panose="020B0604030504040204" pitchFamily="50" charset="-128"/>
              </a:rPr>
              <a:t>15%</a:t>
            </a:r>
            <a:r>
              <a:rPr kumimoji="1" lang="ja-JP" altLang="en-US" sz="1200" b="1">
                <a:solidFill>
                  <a:srgbClr val="002060"/>
                </a:solidFill>
                <a:latin typeface="Meiryo UI" panose="020B0604030504040204" pitchFamily="50" charset="-128"/>
                <a:ea typeface="Meiryo UI" panose="020B0604030504040204" pitchFamily="50" charset="-128"/>
              </a:rPr>
              <a:t>）を全社方針として定めており、本年度においては通常の設備投資に上乗せする形で本設備投資を行う予定であり、本年度の全社売上高設備投資比率は</a:t>
            </a:r>
            <a:r>
              <a:rPr kumimoji="1" lang="en-US" altLang="ja-JP" sz="1200" b="1">
                <a:solidFill>
                  <a:srgbClr val="002060"/>
                </a:solidFill>
                <a:latin typeface="Meiryo UI" panose="020B0604030504040204" pitchFamily="50" charset="-128"/>
                <a:ea typeface="Meiryo UI" panose="020B0604030504040204" pitchFamily="50" charset="-128"/>
              </a:rPr>
              <a:t>13%</a:t>
            </a:r>
            <a:r>
              <a:rPr kumimoji="1" lang="ja-JP" altLang="en-US" sz="1200" b="1">
                <a:solidFill>
                  <a:srgbClr val="002060"/>
                </a:solidFill>
                <a:latin typeface="Meiryo UI" panose="020B0604030504040204" pitchFamily="50" charset="-128"/>
                <a:ea typeface="Meiryo UI" panose="020B0604030504040204" pitchFamily="50" charset="-128"/>
              </a:rPr>
              <a:t>へ上昇する。）</a:t>
            </a:r>
            <a:endParaRPr kumimoji="1" lang="en-US" altLang="ja-JP" sz="1200" b="1">
              <a:solidFill>
                <a:srgbClr val="002060"/>
              </a:solidFill>
              <a:latin typeface="Meiryo UI" panose="020B0604030504040204" pitchFamily="50" charset="-128"/>
              <a:ea typeface="Meiryo UI" panose="020B0604030504040204" pitchFamily="50" charset="-128"/>
            </a:endParaRPr>
          </a:p>
        </p:txBody>
      </p:sp>
      <p:sp>
        <p:nvSpPr>
          <p:cNvPr id="18" name="四角形: 角を丸くする 17">
            <a:extLst>
              <a:ext uri="{FF2B5EF4-FFF2-40B4-BE49-F238E27FC236}">
                <a16:creationId xmlns:a16="http://schemas.microsoft.com/office/drawing/2014/main" id="{D44B59E8-DD2F-8385-5648-2E55C75D493A}"/>
              </a:ext>
            </a:extLst>
          </p:cNvPr>
          <p:cNvSpPr/>
          <p:nvPr/>
        </p:nvSpPr>
        <p:spPr>
          <a:xfrm>
            <a:off x="510778" y="4740745"/>
            <a:ext cx="2364158"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大規模成長投資であることの説明</a:t>
            </a:r>
            <a:endParaRPr kumimoji="1" lang="en-US" altLang="ja-JP" sz="1200" b="1">
              <a:solidFill>
                <a:schemeClr val="bg1"/>
              </a:solidFill>
              <a:latin typeface="Meiryo UI"/>
              <a:ea typeface="Meiryo UI"/>
            </a:endParaRPr>
          </a:p>
        </p:txBody>
      </p:sp>
      <p:cxnSp>
        <p:nvCxnSpPr>
          <p:cNvPr id="9" name="直線コネクタ 8">
            <a:extLst>
              <a:ext uri="{FF2B5EF4-FFF2-40B4-BE49-F238E27FC236}">
                <a16:creationId xmlns:a16="http://schemas.microsoft.com/office/drawing/2014/main" id="{8635960C-63DB-DA4A-C730-FC97A736D419}"/>
              </a:ext>
            </a:extLst>
          </p:cNvPr>
          <p:cNvCxnSpPr>
            <a:cxnSpLocks/>
          </p:cNvCxnSpPr>
          <p:nvPr/>
        </p:nvCxnSpPr>
        <p:spPr>
          <a:xfrm>
            <a:off x="3082565" y="5840413"/>
            <a:ext cx="659876" cy="463029"/>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1D5EF990-4B0B-BDC4-63F7-470EAA453F4A}"/>
              </a:ext>
            </a:extLst>
          </p:cNvPr>
          <p:cNvSpPr/>
          <p:nvPr/>
        </p:nvSpPr>
        <p:spPr>
          <a:xfrm>
            <a:off x="3385714" y="5955060"/>
            <a:ext cx="3752778"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他の補助金を併願する場合は、その旨をご記載ください</a:t>
            </a:r>
            <a:br>
              <a:rPr lang="en-US" altLang="ja-JP"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（併願を検討している自治体等の補助金・想定額など）</a:t>
            </a:r>
          </a:p>
        </p:txBody>
      </p:sp>
      <p:sp>
        <p:nvSpPr>
          <p:cNvPr id="22" name="正方形/長方形 21">
            <a:extLst>
              <a:ext uri="{FF2B5EF4-FFF2-40B4-BE49-F238E27FC236}">
                <a16:creationId xmlns:a16="http://schemas.microsoft.com/office/drawing/2014/main" id="{8BB00158-0E71-3DBE-2DD0-F31A52B3D8B9}"/>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企業の収益規模に応じたリスクをとった大規模成長投資（事業者全体の売上高における設備投資額の比率が高い水準）となっているかについてご記載ください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過去</a:t>
            </a:r>
            <a:r>
              <a:rPr kumimoji="1" lang="en-US" altLang="ja-JP" sz="1200">
                <a:solidFill>
                  <a:schemeClr val="tx1"/>
                </a:solidFill>
                <a:latin typeface="Meiryo UI" panose="020B0604030504040204" pitchFamily="50" charset="-128"/>
                <a:ea typeface="Meiryo UI" panose="020B0604030504040204" pitchFamily="50" charset="-128"/>
              </a:rPr>
              <a:t>3</a:t>
            </a:r>
            <a:r>
              <a:rPr kumimoji="1" lang="ja-JP" altLang="en-US" sz="1200">
                <a:solidFill>
                  <a:schemeClr val="tx1"/>
                </a:solidFill>
                <a:latin typeface="Meiryo UI" panose="020B0604030504040204" pitchFamily="50" charset="-128"/>
                <a:ea typeface="Meiryo UI" panose="020B0604030504040204" pitchFamily="50" charset="-128"/>
              </a:rPr>
              <a:t>年間の全社および対象事業それぞれの売上と設備投資額の推移、本年度以降の見込みについてご記載ください</a:t>
            </a:r>
          </a:p>
        </p:txBody>
      </p:sp>
      <p:cxnSp>
        <p:nvCxnSpPr>
          <p:cNvPr id="27" name="直線コネクタ 26">
            <a:extLst>
              <a:ext uri="{FF2B5EF4-FFF2-40B4-BE49-F238E27FC236}">
                <a16:creationId xmlns:a16="http://schemas.microsoft.com/office/drawing/2014/main" id="{DDF71A03-4710-F3A2-4D38-F6FCF9864F6E}"/>
              </a:ext>
            </a:extLst>
          </p:cNvPr>
          <p:cNvCxnSpPr>
            <a:cxnSpLocks/>
          </p:cNvCxnSpPr>
          <p:nvPr/>
        </p:nvCxnSpPr>
        <p:spPr>
          <a:xfrm>
            <a:off x="6985831" y="2676109"/>
            <a:ext cx="241792" cy="61896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DE77B4A5-EB69-4610-2913-D2D44B15577B}"/>
              </a:ext>
            </a:extLst>
          </p:cNvPr>
          <p:cNvSpPr/>
          <p:nvPr/>
        </p:nvSpPr>
        <p:spPr>
          <a:xfrm>
            <a:off x="5935829" y="3180990"/>
            <a:ext cx="3481171" cy="919089"/>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自社の事業年度合わせて、実績もしくは計画値を入力してください。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コンソーシアムの場合で、決算月が異なる場合においても各社それぞれの事業年度に従って数値を合算してください。</a:t>
            </a:r>
            <a:br>
              <a:rPr lang="en-US" altLang="ja-JP"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（決算期によって時期のズレが生じても問題ございません。）</a:t>
            </a:r>
          </a:p>
        </p:txBody>
      </p:sp>
    </p:spTree>
    <p:extLst>
      <p:ext uri="{BB962C8B-B14F-4D97-AF65-F5344CB8AC3E}">
        <p14:creationId xmlns:p14="http://schemas.microsoft.com/office/powerpoint/2010/main" val="2224971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a:t>４</a:t>
            </a:r>
            <a:r>
              <a:rPr lang="en-US" altLang="ja-JP" sz="1200"/>
              <a:t>.</a:t>
            </a:r>
            <a:r>
              <a:rPr lang="ja-JP" altLang="en-US" sz="1200"/>
              <a:t>大規模投資</a:t>
            </a:r>
            <a:r>
              <a:rPr lang="ja-JP" altLang="en-US"/>
              <a:t>・費用対効果</a:t>
            </a:r>
            <a:r>
              <a:rPr lang="ja-JP" altLang="en-US" sz="1200"/>
              <a:t>／費用対効果</a:t>
            </a:r>
            <a:endParaRPr lang="ja-JP" altLang="en-US"/>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1BBEF7D0-DDF2-A364-0D78-FF39F4ED1E84}"/>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0" name="フリーフォーム: 図形 9">
            <a:extLst>
              <a:ext uri="{FF2B5EF4-FFF2-40B4-BE49-F238E27FC236}">
                <a16:creationId xmlns:a16="http://schemas.microsoft.com/office/drawing/2014/main" id="{FBFC20E8-6214-C1D6-4B60-FBC616DC95B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1" name="フリーフォーム: 図形 10">
            <a:extLst>
              <a:ext uri="{FF2B5EF4-FFF2-40B4-BE49-F238E27FC236}">
                <a16:creationId xmlns:a16="http://schemas.microsoft.com/office/drawing/2014/main" id="{FADB7C4A-974E-FA06-B879-891AAABF7EB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3" name="フリーフォーム: 図形 12">
            <a:extLst>
              <a:ext uri="{FF2B5EF4-FFF2-40B4-BE49-F238E27FC236}">
                <a16:creationId xmlns:a16="http://schemas.microsoft.com/office/drawing/2014/main" id="{10E4A0EF-379E-1137-3375-D208B6E5CC87}"/>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15" name="正方形/長方形 14">
            <a:extLst>
              <a:ext uri="{FF2B5EF4-FFF2-40B4-BE49-F238E27FC236}">
                <a16:creationId xmlns:a16="http://schemas.microsoft.com/office/drawing/2014/main" id="{0901529A-A9B8-3A60-0C65-49EF192B3776}"/>
              </a:ext>
            </a:extLst>
          </p:cNvPr>
          <p:cNvSpPr/>
          <p:nvPr/>
        </p:nvSpPr>
        <p:spPr>
          <a:xfrm>
            <a:off x="578762" y="4272538"/>
            <a:ext cx="1020072"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費用対効果</a:t>
            </a:r>
            <a:endParaRPr kumimoji="1" lang="ja-JP" altLang="ja-JP" sz="1200" b="1" kern="100">
              <a:solidFill>
                <a:schemeClr val="bg1"/>
              </a:solidFill>
              <a:latin typeface="Meiryo UI" panose="020B0604030504040204" pitchFamily="50" charset="-128"/>
              <a:ea typeface="Meiryo UI" panose="020B0604030504040204" pitchFamily="50" charset="-128"/>
            </a:endParaRPr>
          </a:p>
        </p:txBody>
      </p:sp>
      <p:sp>
        <p:nvSpPr>
          <p:cNvPr id="16" name="次の値と等しい 15">
            <a:extLst>
              <a:ext uri="{FF2B5EF4-FFF2-40B4-BE49-F238E27FC236}">
                <a16:creationId xmlns:a16="http://schemas.microsoft.com/office/drawing/2014/main" id="{7FF14E59-0C96-D808-AA51-59E0ACCF8B4B}"/>
              </a:ext>
            </a:extLst>
          </p:cNvPr>
          <p:cNvSpPr/>
          <p:nvPr/>
        </p:nvSpPr>
        <p:spPr>
          <a:xfrm>
            <a:off x="1606537" y="4326380"/>
            <a:ext cx="516155" cy="516155"/>
          </a:xfrm>
          <a:prstGeom prst="mathEqual">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2FC1929D-B2E5-6937-F0C8-25BCECA2988F}"/>
              </a:ext>
            </a:extLst>
          </p:cNvPr>
          <p:cNvSpPr/>
          <p:nvPr/>
        </p:nvSpPr>
        <p:spPr>
          <a:xfrm>
            <a:off x="2130395" y="4560638"/>
            <a:ext cx="1018800" cy="4763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7E46386-92BF-9339-0AB4-56A99D4EBEC6}"/>
              </a:ext>
            </a:extLst>
          </p:cNvPr>
          <p:cNvSpPr/>
          <p:nvPr/>
        </p:nvSpPr>
        <p:spPr>
          <a:xfrm>
            <a:off x="2130395" y="3890384"/>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付加価値</a:t>
            </a:r>
            <a:endParaRPr kumimoji="1" lang="en-US" altLang="ja-JP" sz="1200" b="1" kern="100">
              <a:solidFill>
                <a:schemeClr val="bg1"/>
              </a:solidFill>
              <a:latin typeface="Meiryo UI" panose="020B0604030504040204" pitchFamily="50" charset="-128"/>
              <a:ea typeface="Meiryo UI" panose="020B0604030504040204" pitchFamily="50" charset="-128"/>
            </a:endParaRPr>
          </a:p>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増加額</a:t>
            </a:r>
            <a:endParaRPr kumimoji="1" lang="ja-JP" altLang="ja-JP" sz="1200" b="1" kern="100">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5F60E8DC-362A-E328-72B6-2B279CA4EA89}"/>
              </a:ext>
            </a:extLst>
          </p:cNvPr>
          <p:cNvSpPr/>
          <p:nvPr/>
        </p:nvSpPr>
        <p:spPr>
          <a:xfrm>
            <a:off x="2130395" y="4654338"/>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補助金の</a:t>
            </a:r>
            <a:endParaRPr kumimoji="1" lang="en-US" altLang="ja-JP" sz="1200" b="1" kern="100">
              <a:solidFill>
                <a:schemeClr val="bg1"/>
              </a:solidFill>
              <a:latin typeface="Meiryo UI" panose="020B0604030504040204" pitchFamily="50" charset="-128"/>
              <a:ea typeface="Meiryo UI" panose="020B0604030504040204" pitchFamily="50" charset="-128"/>
            </a:endParaRPr>
          </a:p>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申請額</a:t>
            </a:r>
            <a:endParaRPr kumimoji="1" lang="ja-JP" altLang="ja-JP" sz="1200" b="1" kern="100">
              <a:solidFill>
                <a:schemeClr val="bg1"/>
              </a:solidFill>
              <a:latin typeface="Meiryo UI" panose="020B0604030504040204" pitchFamily="50" charset="-128"/>
              <a:ea typeface="Meiryo UI" panose="020B0604030504040204" pitchFamily="50" charset="-128"/>
            </a:endParaRPr>
          </a:p>
        </p:txBody>
      </p:sp>
      <p:sp>
        <p:nvSpPr>
          <p:cNvPr id="20" name="四角形: 角を丸くする 19">
            <a:extLst>
              <a:ext uri="{FF2B5EF4-FFF2-40B4-BE49-F238E27FC236}">
                <a16:creationId xmlns:a16="http://schemas.microsoft.com/office/drawing/2014/main" id="{0522A993-6E94-D552-BE0A-CD50E5C1857C}"/>
              </a:ext>
            </a:extLst>
          </p:cNvPr>
          <p:cNvSpPr/>
          <p:nvPr/>
        </p:nvSpPr>
        <p:spPr>
          <a:xfrm>
            <a:off x="617369" y="4825641"/>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a:t>
            </a:r>
          </a:p>
        </p:txBody>
      </p:sp>
      <p:sp>
        <p:nvSpPr>
          <p:cNvPr id="21" name="四角形: 角を丸くする 20">
            <a:extLst>
              <a:ext uri="{FF2B5EF4-FFF2-40B4-BE49-F238E27FC236}">
                <a16:creationId xmlns:a16="http://schemas.microsoft.com/office/drawing/2014/main" id="{EDACB390-7287-6764-88A6-C116019B3743}"/>
              </a:ext>
            </a:extLst>
          </p:cNvPr>
          <p:cNvSpPr/>
          <p:nvPr/>
        </p:nvSpPr>
        <p:spPr>
          <a:xfrm>
            <a:off x="2176704" y="5137739"/>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xx</a:t>
            </a:r>
            <a:r>
              <a:rPr kumimoji="1" lang="ja-JP" altLang="en-US" sz="1200" b="1">
                <a:solidFill>
                  <a:schemeClr val="bg1"/>
                </a:solidFill>
                <a:latin typeface="Meiryo UI"/>
                <a:ea typeface="Meiryo UI"/>
              </a:rPr>
              <a:t>百万円</a:t>
            </a:r>
            <a:endParaRPr kumimoji="1" lang="en-US" altLang="ja-JP" sz="1200" b="1">
              <a:solidFill>
                <a:schemeClr val="bg1"/>
              </a:solidFill>
              <a:latin typeface="Meiryo UI"/>
              <a:ea typeface="Meiryo UI"/>
            </a:endParaRPr>
          </a:p>
        </p:txBody>
      </p:sp>
      <p:sp>
        <p:nvSpPr>
          <p:cNvPr id="22" name="四角形: 角を丸くする 21">
            <a:extLst>
              <a:ext uri="{FF2B5EF4-FFF2-40B4-BE49-F238E27FC236}">
                <a16:creationId xmlns:a16="http://schemas.microsoft.com/office/drawing/2014/main" id="{62F0A136-B17C-ADEB-DCB0-06DA14E5CF8B}"/>
              </a:ext>
            </a:extLst>
          </p:cNvPr>
          <p:cNvSpPr/>
          <p:nvPr/>
        </p:nvSpPr>
        <p:spPr>
          <a:xfrm>
            <a:off x="2176704" y="3749592"/>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xx</a:t>
            </a:r>
            <a:r>
              <a:rPr kumimoji="1" lang="ja-JP" altLang="en-US" sz="1200" b="1">
                <a:solidFill>
                  <a:schemeClr val="bg1"/>
                </a:solidFill>
                <a:latin typeface="Meiryo UI"/>
                <a:ea typeface="Meiryo UI"/>
              </a:rPr>
              <a:t>百万円</a:t>
            </a:r>
            <a:endParaRPr kumimoji="1" lang="en-US" altLang="ja-JP" sz="1200" b="1">
              <a:solidFill>
                <a:schemeClr val="bg1"/>
              </a:solidFill>
              <a:latin typeface="Meiryo UI"/>
              <a:ea typeface="Meiryo UI"/>
            </a:endParaRPr>
          </a:p>
        </p:txBody>
      </p:sp>
      <p:cxnSp>
        <p:nvCxnSpPr>
          <p:cNvPr id="23" name="直線矢印コネクタ 22">
            <a:extLst>
              <a:ext uri="{FF2B5EF4-FFF2-40B4-BE49-F238E27FC236}">
                <a16:creationId xmlns:a16="http://schemas.microsoft.com/office/drawing/2014/main" id="{DF854BA7-2A43-4DAC-7A09-DD453B626AE9}"/>
              </a:ext>
            </a:extLst>
          </p:cNvPr>
          <p:cNvCxnSpPr>
            <a:cxnSpLocks/>
          </p:cNvCxnSpPr>
          <p:nvPr/>
        </p:nvCxnSpPr>
        <p:spPr>
          <a:xfrm>
            <a:off x="3491183" y="3097326"/>
            <a:ext cx="5771105" cy="23820"/>
          </a:xfrm>
          <a:prstGeom prst="straightConnector1">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3539D0B3-C455-0169-3DDA-91DAA7F71AD3}"/>
              </a:ext>
            </a:extLst>
          </p:cNvPr>
          <p:cNvSpPr/>
          <p:nvPr/>
        </p:nvSpPr>
        <p:spPr>
          <a:xfrm>
            <a:off x="3491183" y="2513107"/>
            <a:ext cx="5771105" cy="43607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a:t>
            </a:r>
            <a:r>
              <a:rPr kumimoji="1" lang="en-US" altLang="ja-JP" sz="1200" b="1">
                <a:solidFill>
                  <a:schemeClr val="tx1"/>
                </a:solidFill>
                <a:latin typeface="Meiryo UI" panose="020B0604030504040204" pitchFamily="50" charset="-128"/>
                <a:ea typeface="Meiryo UI" panose="020B0604030504040204" pitchFamily="50" charset="-128"/>
              </a:rPr>
              <a:t>2.</a:t>
            </a:r>
            <a:r>
              <a:rPr kumimoji="1" lang="ja-JP" altLang="en-US" sz="1200" b="1">
                <a:solidFill>
                  <a:schemeClr val="tx1"/>
                </a:solidFill>
                <a:latin typeface="Meiryo UI" panose="020B0604030504040204" pitchFamily="50" charset="-128"/>
                <a:ea typeface="Meiryo UI" panose="020B0604030504040204" pitchFamily="50" charset="-128"/>
              </a:rPr>
              <a:t>先進性・成長性／労働生産性向上の見込み」にて記載済</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BEC9B419-E80C-940D-0422-AD1C833FF9D4}"/>
              </a:ext>
            </a:extLst>
          </p:cNvPr>
          <p:cNvSpPr/>
          <p:nvPr/>
        </p:nvSpPr>
        <p:spPr>
          <a:xfrm>
            <a:off x="3491183" y="3367314"/>
            <a:ext cx="5771105" cy="2962598"/>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a:t>
            </a:r>
            <a:r>
              <a:rPr kumimoji="1" lang="ja-JP" altLang="en-US" sz="1200" b="1">
                <a:solidFill>
                  <a:sysClr val="windowText" lastClr="000000"/>
                </a:solidFill>
                <a:latin typeface="Meiryo UI"/>
                <a:ea typeface="Meiryo UI"/>
              </a:rPr>
              <a:t>自社資源の有効活用や既存事業とのシナジー効果等</a:t>
            </a:r>
            <a:r>
              <a:rPr kumimoji="1" lang="ja-JP" altLang="en-US" sz="1200">
                <a:solidFill>
                  <a:schemeClr val="tx1"/>
                </a:solidFill>
                <a:latin typeface="Meiryo UI" panose="020B0604030504040204" pitchFamily="50" charset="-128"/>
                <a:ea typeface="Meiryo UI" panose="020B0604030504040204" pitchFamily="50" charset="-128"/>
              </a:rPr>
              <a:t>、補助事業を通じて効果的な取組とするための工夫点ご記載ください。）</a:t>
            </a:r>
          </a:p>
        </p:txBody>
      </p:sp>
      <p:cxnSp>
        <p:nvCxnSpPr>
          <p:cNvPr id="26" name="直線矢印コネクタ 25">
            <a:extLst>
              <a:ext uri="{FF2B5EF4-FFF2-40B4-BE49-F238E27FC236}">
                <a16:creationId xmlns:a16="http://schemas.microsoft.com/office/drawing/2014/main" id="{2A55BF6D-1EE9-B684-5066-28DDD6EE9A4B}"/>
              </a:ext>
            </a:extLst>
          </p:cNvPr>
          <p:cNvCxnSpPr>
            <a:cxnSpLocks/>
          </p:cNvCxnSpPr>
          <p:nvPr/>
        </p:nvCxnSpPr>
        <p:spPr>
          <a:xfrm>
            <a:off x="3316637" y="2382472"/>
            <a:ext cx="0" cy="3850142"/>
          </a:xfrm>
          <a:prstGeom prst="straightConnector1">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EA90DFBB-C7A9-F7E1-3FFC-03479FBED08A}"/>
              </a:ext>
            </a:extLst>
          </p:cNvPr>
          <p:cNvSpPr txBox="1"/>
          <p:nvPr/>
        </p:nvSpPr>
        <p:spPr>
          <a:xfrm>
            <a:off x="232190" y="2095938"/>
            <a:ext cx="3255718"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設備投資の費用対効果の見込み</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（基準年度と</a:t>
            </a:r>
            <a:r>
              <a:rPr kumimoji="1" lang="zh-TW" altLang="en-US" sz="1400">
                <a:solidFill>
                  <a:schemeClr val="tx1"/>
                </a:solidFill>
                <a:latin typeface="Meiryo UI" panose="020B0604030504040204" pitchFamily="50" charset="-128"/>
                <a:ea typeface="Meiryo UI" panose="020B0604030504040204" pitchFamily="50" charset="-128"/>
              </a:rPr>
              <a:t>事業化報告</a:t>
            </a:r>
            <a:r>
              <a:rPr kumimoji="1" lang="en-US" altLang="zh-TW" sz="1400">
                <a:solidFill>
                  <a:schemeClr val="tx1"/>
                </a:solidFill>
                <a:latin typeface="Meiryo UI" panose="020B0604030504040204" pitchFamily="50" charset="-128"/>
                <a:ea typeface="Meiryo UI" panose="020B0604030504040204" pitchFamily="50" charset="-128"/>
              </a:rPr>
              <a:t>3</a:t>
            </a:r>
            <a:r>
              <a:rPr kumimoji="1" lang="zh-TW" altLang="en-US" sz="1400">
                <a:solidFill>
                  <a:schemeClr val="tx1"/>
                </a:solidFill>
                <a:latin typeface="Meiryo UI" panose="020B0604030504040204" pitchFamily="50" charset="-128"/>
                <a:ea typeface="Meiryo UI" panose="020B0604030504040204" pitchFamily="50" charset="-128"/>
              </a:rPr>
              <a:t>年目</a:t>
            </a:r>
            <a:r>
              <a:rPr kumimoji="1" lang="ja-JP" altLang="en-US" sz="1400">
                <a:solidFill>
                  <a:schemeClr val="tx1"/>
                </a:solidFill>
                <a:latin typeface="Meiryo UI" panose="020B0604030504040204" pitchFamily="50" charset="-128"/>
                <a:ea typeface="Meiryo UI" panose="020B0604030504040204" pitchFamily="50" charset="-128"/>
              </a:rPr>
              <a:t>比較）</a:t>
            </a:r>
          </a:p>
          <a:p>
            <a:pPr algn="ct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5CF4298B-010C-C748-B951-E31C5B648499}"/>
              </a:ext>
            </a:extLst>
          </p:cNvPr>
          <p:cNvSpPr txBox="1"/>
          <p:nvPr/>
        </p:nvSpPr>
        <p:spPr>
          <a:xfrm>
            <a:off x="3491182" y="2095938"/>
            <a:ext cx="5771105"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付加価値額変動理由および効果的な取組に向けた工夫点</a:t>
            </a:r>
          </a:p>
        </p:txBody>
      </p:sp>
      <p:sp>
        <p:nvSpPr>
          <p:cNvPr id="29" name="四角形: 角を丸くする 28">
            <a:extLst>
              <a:ext uri="{FF2B5EF4-FFF2-40B4-BE49-F238E27FC236}">
                <a16:creationId xmlns:a16="http://schemas.microsoft.com/office/drawing/2014/main" id="{48D4CA46-385A-81C6-EB64-1C6B58394511}"/>
              </a:ext>
            </a:extLst>
          </p:cNvPr>
          <p:cNvSpPr/>
          <p:nvPr/>
        </p:nvSpPr>
        <p:spPr>
          <a:xfrm>
            <a:off x="3484080" y="2360807"/>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付加価値額変動理由</a:t>
            </a:r>
            <a:endParaRPr kumimoji="1" lang="en-US" altLang="ja-JP" sz="1200" b="1">
              <a:solidFill>
                <a:schemeClr val="bg1"/>
              </a:solidFill>
              <a:latin typeface="Meiryo UI"/>
              <a:ea typeface="Meiryo UI"/>
            </a:endParaRPr>
          </a:p>
        </p:txBody>
      </p:sp>
      <p:sp>
        <p:nvSpPr>
          <p:cNvPr id="30" name="四角形: 角を丸くする 29">
            <a:extLst>
              <a:ext uri="{FF2B5EF4-FFF2-40B4-BE49-F238E27FC236}">
                <a16:creationId xmlns:a16="http://schemas.microsoft.com/office/drawing/2014/main" id="{91660AD4-92DC-57DB-BF46-7A2EE8AD5602}"/>
              </a:ext>
            </a:extLst>
          </p:cNvPr>
          <p:cNvSpPr/>
          <p:nvPr/>
        </p:nvSpPr>
        <p:spPr>
          <a:xfrm>
            <a:off x="3484079" y="3221973"/>
            <a:ext cx="2552511"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自社資源の活用とシナジー効果</a:t>
            </a:r>
            <a:endParaRPr kumimoji="1" lang="en-US" altLang="ja-JP" sz="1200" b="1">
              <a:solidFill>
                <a:schemeClr val="bg1"/>
              </a:solidFill>
              <a:latin typeface="Meiryo UI"/>
              <a:ea typeface="Meiryo UI"/>
            </a:endParaRPr>
          </a:p>
        </p:txBody>
      </p:sp>
      <p:sp>
        <p:nvSpPr>
          <p:cNvPr id="35" name="正方形/長方形 34">
            <a:extLst>
              <a:ext uri="{FF2B5EF4-FFF2-40B4-BE49-F238E27FC236}">
                <a16:creationId xmlns:a16="http://schemas.microsoft.com/office/drawing/2014/main" id="{390C52AC-E5C2-7E95-1432-54A148503332}"/>
              </a:ext>
            </a:extLst>
          </p:cNvPr>
          <p:cNvSpPr/>
          <p:nvPr/>
        </p:nvSpPr>
        <p:spPr>
          <a:xfrm>
            <a:off x="3933496" y="4464472"/>
            <a:ext cx="577087" cy="531805"/>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a:solidFill>
                  <a:schemeClr val="bg1"/>
                </a:solidFill>
                <a:latin typeface="Meiryo UI"/>
                <a:ea typeface="Meiryo UI"/>
              </a:rPr>
              <a:t>モノ</a:t>
            </a:r>
            <a:endParaRPr kumimoji="1" lang="en-US" altLang="ja-JP" sz="1200" b="1">
              <a:solidFill>
                <a:schemeClr val="bg1"/>
              </a:solidFill>
              <a:latin typeface="Meiryo UI"/>
              <a:ea typeface="Meiryo UI"/>
            </a:endParaRPr>
          </a:p>
        </p:txBody>
      </p:sp>
      <p:sp>
        <p:nvSpPr>
          <p:cNvPr id="36" name="正方形/長方形 35">
            <a:extLst>
              <a:ext uri="{FF2B5EF4-FFF2-40B4-BE49-F238E27FC236}">
                <a16:creationId xmlns:a16="http://schemas.microsoft.com/office/drawing/2014/main" id="{6594407C-4102-76E1-4AD6-EB4A24CBCFD3}"/>
              </a:ext>
            </a:extLst>
          </p:cNvPr>
          <p:cNvSpPr/>
          <p:nvPr/>
        </p:nvSpPr>
        <p:spPr>
          <a:xfrm>
            <a:off x="4619465" y="4464472"/>
            <a:ext cx="4578779" cy="531805"/>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37" name="正方形/長方形 36">
            <a:extLst>
              <a:ext uri="{FF2B5EF4-FFF2-40B4-BE49-F238E27FC236}">
                <a16:creationId xmlns:a16="http://schemas.microsoft.com/office/drawing/2014/main" id="{C3F1F234-9D75-4007-0CFF-F464BB4C876B}"/>
              </a:ext>
            </a:extLst>
          </p:cNvPr>
          <p:cNvSpPr/>
          <p:nvPr/>
        </p:nvSpPr>
        <p:spPr>
          <a:xfrm>
            <a:off x="3933496" y="5020918"/>
            <a:ext cx="577087" cy="606979"/>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a:solidFill>
                  <a:schemeClr val="bg1"/>
                </a:solidFill>
                <a:latin typeface="Meiryo UI"/>
                <a:ea typeface="Meiryo UI"/>
              </a:rPr>
              <a:t>情報</a:t>
            </a:r>
            <a:endParaRPr kumimoji="1" lang="en-US" altLang="ja-JP" sz="1200" b="1">
              <a:solidFill>
                <a:schemeClr val="bg1"/>
              </a:solidFill>
              <a:latin typeface="Meiryo UI"/>
              <a:ea typeface="Meiryo UI"/>
            </a:endParaRPr>
          </a:p>
        </p:txBody>
      </p:sp>
      <p:sp>
        <p:nvSpPr>
          <p:cNvPr id="38" name="正方形/長方形 37">
            <a:extLst>
              <a:ext uri="{FF2B5EF4-FFF2-40B4-BE49-F238E27FC236}">
                <a16:creationId xmlns:a16="http://schemas.microsoft.com/office/drawing/2014/main" id="{75330FBA-489F-270E-3D0B-2B3E84E7BAD1}"/>
              </a:ext>
            </a:extLst>
          </p:cNvPr>
          <p:cNvSpPr/>
          <p:nvPr/>
        </p:nvSpPr>
        <p:spPr>
          <a:xfrm>
            <a:off x="4619465" y="5020918"/>
            <a:ext cx="4578779" cy="606979"/>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39" name="正方形/長方形 38">
            <a:extLst>
              <a:ext uri="{FF2B5EF4-FFF2-40B4-BE49-F238E27FC236}">
                <a16:creationId xmlns:a16="http://schemas.microsoft.com/office/drawing/2014/main" id="{C2918434-62E1-7CC7-710D-1AF904BEABB7}"/>
              </a:ext>
            </a:extLst>
          </p:cNvPr>
          <p:cNvSpPr/>
          <p:nvPr/>
        </p:nvSpPr>
        <p:spPr>
          <a:xfrm>
            <a:off x="3933496" y="3938765"/>
            <a:ext cx="577087" cy="501066"/>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kumimoji="1" lang="ja-JP" altLang="en-US" sz="1200" b="1">
                <a:solidFill>
                  <a:schemeClr val="bg1"/>
                </a:solidFill>
                <a:latin typeface="Meiryo UI"/>
                <a:ea typeface="Meiryo UI"/>
              </a:rPr>
              <a:t>ヒト</a:t>
            </a:r>
            <a:endParaRPr kumimoji="1" lang="en-US" altLang="ja-JP" sz="1200" b="1">
              <a:solidFill>
                <a:schemeClr val="bg1"/>
              </a:solidFill>
              <a:latin typeface="Meiryo UI"/>
              <a:ea typeface="Meiryo UI"/>
            </a:endParaRPr>
          </a:p>
        </p:txBody>
      </p:sp>
      <p:sp>
        <p:nvSpPr>
          <p:cNvPr id="40" name="正方形/長方形 39">
            <a:extLst>
              <a:ext uri="{FF2B5EF4-FFF2-40B4-BE49-F238E27FC236}">
                <a16:creationId xmlns:a16="http://schemas.microsoft.com/office/drawing/2014/main" id="{DDFCCFB3-9CDB-6CE2-931A-78F836F3037E}"/>
              </a:ext>
            </a:extLst>
          </p:cNvPr>
          <p:cNvSpPr/>
          <p:nvPr/>
        </p:nvSpPr>
        <p:spPr>
          <a:xfrm>
            <a:off x="4619465" y="3938765"/>
            <a:ext cx="4578779" cy="501066"/>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45" name="正方形/長方形 44">
            <a:extLst>
              <a:ext uri="{FF2B5EF4-FFF2-40B4-BE49-F238E27FC236}">
                <a16:creationId xmlns:a16="http://schemas.microsoft.com/office/drawing/2014/main" id="{FE6AE250-8AB8-DF33-8AA5-CA82C7436760}"/>
              </a:ext>
            </a:extLst>
          </p:cNvPr>
          <p:cNvSpPr/>
          <p:nvPr/>
        </p:nvSpPr>
        <p:spPr>
          <a:xfrm>
            <a:off x="3596423" y="3944102"/>
            <a:ext cx="319363" cy="1686870"/>
          </a:xfrm>
          <a:prstGeom prst="rect">
            <a:avLst/>
          </a:prstGeom>
          <a:solidFill>
            <a:schemeClr val="bg1">
              <a:lumMod val="50000"/>
            </a:schemeClr>
          </a:solidFill>
          <a:ln>
            <a:noFill/>
          </a:ln>
        </p:spPr>
        <p:txBody>
          <a:bodyPr vert="eaVert" wrap="square" lIns="36000" rIns="36000" anchor="ctr">
            <a:noAutofit/>
          </a:bodyPr>
          <a:lstStyle/>
          <a:p>
            <a:pPr algn="ctr" defTabSz="914400">
              <a:lnSpc>
                <a:spcPct val="110000"/>
              </a:lnSpc>
            </a:pPr>
            <a:r>
              <a:rPr lang="ja-JP" altLang="en-US" sz="1200" b="1">
                <a:solidFill>
                  <a:schemeClr val="bg1"/>
                </a:solidFill>
                <a:latin typeface="Meiryo UI"/>
                <a:ea typeface="Meiryo UI"/>
              </a:rPr>
              <a:t>自社資源の活用</a:t>
            </a:r>
            <a:endParaRPr kumimoji="1" lang="en-US" altLang="ja-JP" sz="1200" b="1">
              <a:solidFill>
                <a:schemeClr val="bg1"/>
              </a:solidFill>
              <a:latin typeface="Meiryo UI"/>
              <a:ea typeface="Meiryo UI"/>
            </a:endParaRPr>
          </a:p>
        </p:txBody>
      </p:sp>
      <p:sp>
        <p:nvSpPr>
          <p:cNvPr id="46" name="正方形/長方形 45">
            <a:extLst>
              <a:ext uri="{FF2B5EF4-FFF2-40B4-BE49-F238E27FC236}">
                <a16:creationId xmlns:a16="http://schemas.microsoft.com/office/drawing/2014/main" id="{14BCC5CC-D6E6-2664-7611-2F70FB51E923}"/>
              </a:ext>
            </a:extLst>
          </p:cNvPr>
          <p:cNvSpPr/>
          <p:nvPr/>
        </p:nvSpPr>
        <p:spPr>
          <a:xfrm>
            <a:off x="3600064" y="5659938"/>
            <a:ext cx="910520" cy="606979"/>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a:solidFill>
                  <a:schemeClr val="bg1"/>
                </a:solidFill>
                <a:latin typeface="Meiryo UI"/>
                <a:ea typeface="Meiryo UI"/>
              </a:rPr>
              <a:t>シナジー効果</a:t>
            </a:r>
            <a:endParaRPr kumimoji="1" lang="en-US" altLang="ja-JP" sz="1200" b="1">
              <a:solidFill>
                <a:schemeClr val="bg1"/>
              </a:solidFill>
              <a:latin typeface="Meiryo UI"/>
              <a:ea typeface="Meiryo UI"/>
            </a:endParaRPr>
          </a:p>
        </p:txBody>
      </p:sp>
      <p:sp>
        <p:nvSpPr>
          <p:cNvPr id="47" name="正方形/長方形 46">
            <a:extLst>
              <a:ext uri="{FF2B5EF4-FFF2-40B4-BE49-F238E27FC236}">
                <a16:creationId xmlns:a16="http://schemas.microsoft.com/office/drawing/2014/main" id="{3EB74ADC-0F06-DB65-4D38-2213ECB0A485}"/>
              </a:ext>
            </a:extLst>
          </p:cNvPr>
          <p:cNvSpPr/>
          <p:nvPr/>
        </p:nvSpPr>
        <p:spPr>
          <a:xfrm>
            <a:off x="4619465" y="5659938"/>
            <a:ext cx="4578779" cy="606979"/>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8" name="フリーフォーム: 図形 7">
            <a:extLst>
              <a:ext uri="{FF2B5EF4-FFF2-40B4-BE49-F238E27FC236}">
                <a16:creationId xmlns:a16="http://schemas.microsoft.com/office/drawing/2014/main" id="{225EB098-4B92-3AB8-C5B6-52CCE1F8ECBA}"/>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5" name="正方形/長方形 4">
            <a:extLst>
              <a:ext uri="{FF2B5EF4-FFF2-40B4-BE49-F238E27FC236}">
                <a16:creationId xmlns:a16="http://schemas.microsoft.com/office/drawing/2014/main" id="{A0457328-D774-F6D6-699D-0400C9354C78}"/>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02A7FFD-5530-020C-CB1E-0B4BBA8DE86A}"/>
              </a:ext>
            </a:extLst>
          </p:cNvPr>
          <p:cNvSpPr/>
          <p:nvPr/>
        </p:nvSpPr>
        <p:spPr>
          <a:xfrm>
            <a:off x="160257" y="2626431"/>
            <a:ext cx="2865376" cy="919089"/>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付加価値増加額：営業利益＋給与支給総額（従業員＋役員）＋減価償却費</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新設会社などで直近決算数値がない、もしくは</a:t>
            </a:r>
            <a:r>
              <a:rPr lang="en-US" altLang="ja-JP" sz="900" kern="0" spc="50">
                <a:latin typeface="Meiryo UI" panose="020B0604030504040204" pitchFamily="50" charset="-128"/>
                <a:ea typeface="Meiryo UI" panose="020B0604030504040204" pitchFamily="50" charset="-128"/>
              </a:rPr>
              <a:t>12</a:t>
            </a:r>
            <a:r>
              <a:rPr lang="ja-JP" altLang="en-US" sz="900" kern="0" spc="50">
                <a:latin typeface="Meiryo UI" panose="020B0604030504040204" pitchFamily="50" charset="-128"/>
                <a:ea typeface="Meiryo UI" panose="020B0604030504040204" pitchFamily="50" charset="-128"/>
              </a:rPr>
              <a:t>カ月に満たない場合は、基準年度の数値で計算</a:t>
            </a:r>
            <a:endParaRPr lang="en-US" altLang="ja-JP" sz="900" kern="0" spc="50">
              <a:latin typeface="Meiryo UI" panose="020B0604030504040204" pitchFamily="50" charset="-128"/>
              <a:ea typeface="Meiryo UI" panose="020B0604030504040204" pitchFamily="50" charset="-128"/>
            </a:endParaRPr>
          </a:p>
        </p:txBody>
      </p:sp>
      <p:cxnSp>
        <p:nvCxnSpPr>
          <p:cNvPr id="12" name="直線コネクタ 11">
            <a:extLst>
              <a:ext uri="{FF2B5EF4-FFF2-40B4-BE49-F238E27FC236}">
                <a16:creationId xmlns:a16="http://schemas.microsoft.com/office/drawing/2014/main" id="{F5ED979A-7D87-8955-0C3E-77188B378B3A}"/>
              </a:ext>
            </a:extLst>
          </p:cNvPr>
          <p:cNvCxnSpPr>
            <a:cxnSpLocks/>
          </p:cNvCxnSpPr>
          <p:nvPr/>
        </p:nvCxnSpPr>
        <p:spPr>
          <a:xfrm flipH="1" flipV="1">
            <a:off x="2203676" y="3367314"/>
            <a:ext cx="318345" cy="44896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52E93236-E8C8-3429-B238-51C140E6A0DC}"/>
              </a:ext>
            </a:extLst>
          </p:cNvPr>
          <p:cNvCxnSpPr>
            <a:cxnSpLocks/>
          </p:cNvCxnSpPr>
          <p:nvPr/>
        </p:nvCxnSpPr>
        <p:spPr>
          <a:xfrm flipH="1">
            <a:off x="2067822" y="5425680"/>
            <a:ext cx="349291" cy="33625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F0B13C14-04FD-6585-ED56-D50F2EA510F4}"/>
              </a:ext>
            </a:extLst>
          </p:cNvPr>
          <p:cNvSpPr/>
          <p:nvPr/>
        </p:nvSpPr>
        <p:spPr>
          <a:xfrm>
            <a:off x="160257" y="5659938"/>
            <a:ext cx="2865376" cy="4266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en-US" altLang="ja-JP" sz="900" kern="0" spc="50">
                <a:latin typeface="Meiryo UI" panose="020B0604030504040204" pitchFamily="50" charset="-128"/>
                <a:ea typeface="Meiryo UI" panose="020B0604030504040204" pitchFamily="50" charset="-128"/>
              </a:rPr>
              <a:t>1/3</a:t>
            </a:r>
            <a:r>
              <a:rPr lang="ja-JP" altLang="en-US" sz="900" kern="0" spc="50">
                <a:latin typeface="Meiryo UI" panose="020B0604030504040204" pitchFamily="50" charset="-128"/>
                <a:ea typeface="Meiryo UI" panose="020B0604030504040204" pitchFamily="50" charset="-128"/>
              </a:rPr>
              <a:t>補助率の場合の補助金額をご記載ください</a:t>
            </a:r>
          </a:p>
        </p:txBody>
      </p:sp>
      <p:sp>
        <p:nvSpPr>
          <p:cNvPr id="32" name="正方形/長方形 31">
            <a:extLst>
              <a:ext uri="{FF2B5EF4-FFF2-40B4-BE49-F238E27FC236}">
                <a16:creationId xmlns:a16="http://schemas.microsoft.com/office/drawing/2014/main" id="{706D3E6E-6621-F8CE-DFFF-9548E789093B}"/>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sp>
        <p:nvSpPr>
          <p:cNvPr id="41" name="正方形/長方形 40">
            <a:extLst>
              <a:ext uri="{FF2B5EF4-FFF2-40B4-BE49-F238E27FC236}">
                <a16:creationId xmlns:a16="http://schemas.microsoft.com/office/drawing/2014/main" id="{C71D1365-348C-9E0F-59BD-31AAFEB100E7}"/>
              </a:ext>
            </a:extLst>
          </p:cNvPr>
          <p:cNvSpPr/>
          <p:nvPr/>
        </p:nvSpPr>
        <p:spPr>
          <a:xfrm>
            <a:off x="510778" y="1263355"/>
            <a:ext cx="8884444" cy="599869"/>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補助事業として、補助金の交付額に対する付加価値の増加額等、費用対効果が高い設備投資であることをご記載ください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その際、現在の自社の人材、技術、ネットワーク等の強みを活用することや既存事業とのシナジー効果が期待されること等により、効果的な取組となっていることについてもご記載ください</a:t>
            </a:r>
          </a:p>
        </p:txBody>
      </p:sp>
    </p:spTree>
    <p:extLst>
      <p:ext uri="{BB962C8B-B14F-4D97-AF65-F5344CB8AC3E}">
        <p14:creationId xmlns:p14="http://schemas.microsoft.com/office/powerpoint/2010/main" val="42145634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a:t>４</a:t>
            </a:r>
            <a:r>
              <a:rPr lang="en-US" altLang="ja-JP" sz="1200"/>
              <a:t>.</a:t>
            </a:r>
            <a:r>
              <a:rPr lang="ja-JP" altLang="en-US" sz="1200"/>
              <a:t>大規模投資</a:t>
            </a:r>
            <a:r>
              <a:rPr lang="ja-JP" altLang="en-US"/>
              <a:t>・費用対効果</a:t>
            </a:r>
            <a:r>
              <a:rPr lang="ja-JP" altLang="en-US" sz="1200"/>
              <a:t>／補助事業による行動変容への寄与</a:t>
            </a:r>
            <a:endParaRPr lang="ja-JP" altLang="en-US"/>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10" name="フリーフォーム: 図形 9">
            <a:extLst>
              <a:ext uri="{FF2B5EF4-FFF2-40B4-BE49-F238E27FC236}">
                <a16:creationId xmlns:a16="http://schemas.microsoft.com/office/drawing/2014/main" id="{E608924F-73CC-A21D-8C5F-B1285D5903DB}"/>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E54B341B-6F18-A757-002D-EB7250A5F3B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3C8DD350-19A0-5D42-CBCF-408767C4C67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4" name="フリーフォーム: 図形 13">
            <a:extLst>
              <a:ext uri="{FF2B5EF4-FFF2-40B4-BE49-F238E27FC236}">
                <a16:creationId xmlns:a16="http://schemas.microsoft.com/office/drawing/2014/main" id="{6261D77B-5C04-08A0-710B-C456FBD40013}"/>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50" name="吹き出し: 四角形 49">
            <a:extLst>
              <a:ext uri="{FF2B5EF4-FFF2-40B4-BE49-F238E27FC236}">
                <a16:creationId xmlns:a16="http://schemas.microsoft.com/office/drawing/2014/main" id="{AB190713-7661-0A5D-7137-6C8D9D38BB21}"/>
              </a:ext>
            </a:extLst>
          </p:cNvPr>
          <p:cNvSpPr/>
          <p:nvPr/>
        </p:nvSpPr>
        <p:spPr>
          <a:xfrm>
            <a:off x="552872" y="5391541"/>
            <a:ext cx="4360151" cy="717973"/>
          </a:xfrm>
          <a:prstGeom prst="wedgeRectCallout">
            <a:avLst>
              <a:gd name="adj1" fmla="val -12542"/>
              <a:gd name="adj2" fmla="val -67017"/>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補助事業実施により申請者の行動変容に繋がり、全社の将来の投資額・賃上げ率・売上成長率の向上に繋がることをお示しください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8E33490A-D6EC-2CFA-0F2E-9598DFC3171C}"/>
              </a:ext>
            </a:extLst>
          </p:cNvPr>
          <p:cNvSpPr/>
          <p:nvPr/>
        </p:nvSpPr>
        <p:spPr>
          <a:xfrm>
            <a:off x="5027216" y="2698988"/>
            <a:ext cx="4324454" cy="157620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（補助事業をきっかけとして、</a:t>
            </a:r>
            <a:r>
              <a:rPr kumimoji="1" lang="ja-JP" altLang="en-US" sz="1200" b="1">
                <a:solidFill>
                  <a:schemeClr val="tx1"/>
                </a:solidFill>
                <a:latin typeface="Meiryo UI" panose="020B0604030504040204" pitchFamily="50" charset="-128"/>
                <a:ea typeface="Meiryo UI" panose="020B0604030504040204" pitchFamily="50" charset="-128"/>
              </a:rPr>
              <a:t>これまでよりも積極的な投資計画や成長計画の策定等に繋げるアプローチをご記載ください）</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2" name="四角形: 角を丸くする 51">
            <a:extLst>
              <a:ext uri="{FF2B5EF4-FFF2-40B4-BE49-F238E27FC236}">
                <a16:creationId xmlns:a16="http://schemas.microsoft.com/office/drawing/2014/main" id="{2016BD2B-AD1F-0ED9-039F-D4575A504272}"/>
              </a:ext>
            </a:extLst>
          </p:cNvPr>
          <p:cNvSpPr/>
          <p:nvPr/>
        </p:nvSpPr>
        <p:spPr>
          <a:xfrm>
            <a:off x="5027216" y="2568143"/>
            <a:ext cx="2420064" cy="206138"/>
          </a:xfrm>
          <a:prstGeom prst="roundRect">
            <a:avLst>
              <a:gd name="adj" fmla="val 40234"/>
            </a:avLst>
          </a:prstGeom>
          <a:solidFill>
            <a:srgbClr val="002060"/>
          </a:solidFill>
          <a:ln>
            <a:noFill/>
          </a:ln>
        </p:spPr>
        <p:txBody>
          <a:bodyPr wrap="square" lIns="36000" rIns="36000" anchor="ctr">
            <a:noAutofit/>
          </a:bodyPr>
          <a:lstStyle/>
          <a:p>
            <a:pPr algn="ctr"/>
            <a:r>
              <a:rPr lang="ja-JP" altLang="en-US" sz="1200" b="1">
                <a:solidFill>
                  <a:schemeClr val="bg1"/>
                </a:solidFill>
                <a:latin typeface="Meiryo UI"/>
                <a:ea typeface="Meiryo UI"/>
              </a:rPr>
              <a:t>積極的な投資・成長計画の策定</a:t>
            </a:r>
            <a:endParaRPr lang="en-US" altLang="ja-JP" sz="1200" b="1">
              <a:solidFill>
                <a:schemeClr val="bg1"/>
              </a:solidFill>
              <a:latin typeface="Meiryo UI"/>
              <a:ea typeface="Meiryo UI"/>
            </a:endParaRPr>
          </a:p>
        </p:txBody>
      </p:sp>
      <p:sp>
        <p:nvSpPr>
          <p:cNvPr id="53" name="正方形/長方形 52">
            <a:extLst>
              <a:ext uri="{FF2B5EF4-FFF2-40B4-BE49-F238E27FC236}">
                <a16:creationId xmlns:a16="http://schemas.microsoft.com/office/drawing/2014/main" id="{69D39DA4-72B6-A2E4-3387-2266C6D7E9D0}"/>
              </a:ext>
            </a:extLst>
          </p:cNvPr>
          <p:cNvSpPr/>
          <p:nvPr/>
        </p:nvSpPr>
        <p:spPr>
          <a:xfrm>
            <a:off x="5027216" y="4533310"/>
            <a:ext cx="4324454" cy="157620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（補助事業をきっかけとして、</a:t>
            </a:r>
            <a:r>
              <a:rPr kumimoji="1" lang="ja-JP" altLang="en-US" sz="1200" b="1">
                <a:solidFill>
                  <a:schemeClr val="tx1"/>
                </a:solidFill>
                <a:latin typeface="Meiryo UI" panose="020B0604030504040204" pitchFamily="50" charset="-128"/>
                <a:ea typeface="Meiryo UI" panose="020B0604030504040204" pitchFamily="50" charset="-128"/>
              </a:rPr>
              <a:t>これまでよりも高い賃上げ率を継続的に実現するために実施する具体的な内容をご記載ください）</a:t>
            </a:r>
          </a:p>
        </p:txBody>
      </p:sp>
      <p:sp>
        <p:nvSpPr>
          <p:cNvPr id="54" name="四角形: 角を丸くする 53">
            <a:extLst>
              <a:ext uri="{FF2B5EF4-FFF2-40B4-BE49-F238E27FC236}">
                <a16:creationId xmlns:a16="http://schemas.microsoft.com/office/drawing/2014/main" id="{E8F57767-2998-CFC4-D31C-1505215F37BE}"/>
              </a:ext>
            </a:extLst>
          </p:cNvPr>
          <p:cNvSpPr/>
          <p:nvPr/>
        </p:nvSpPr>
        <p:spPr>
          <a:xfrm>
            <a:off x="5027216" y="4402465"/>
            <a:ext cx="2420064" cy="206138"/>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a:solidFill>
                  <a:schemeClr val="bg1"/>
                </a:solidFill>
                <a:latin typeface="Meiryo UI"/>
                <a:ea typeface="Meiryo UI"/>
              </a:rPr>
              <a:t>継続的な賃上げの実施</a:t>
            </a:r>
            <a:endParaRPr kumimoji="1" lang="en-US" altLang="ja-JP" sz="1200" b="1">
              <a:solidFill>
                <a:schemeClr val="bg1"/>
              </a:solidFill>
              <a:latin typeface="Meiryo UI"/>
              <a:ea typeface="Meiryo UI"/>
            </a:endParaRPr>
          </a:p>
        </p:txBody>
      </p:sp>
      <p:sp>
        <p:nvSpPr>
          <p:cNvPr id="68" name="正方形/長方形 67">
            <a:extLst>
              <a:ext uri="{FF2B5EF4-FFF2-40B4-BE49-F238E27FC236}">
                <a16:creationId xmlns:a16="http://schemas.microsoft.com/office/drawing/2014/main" id="{63AA85D0-4F91-B553-A8B0-AECDBEE86FD2}"/>
              </a:ext>
            </a:extLst>
          </p:cNvPr>
          <p:cNvSpPr/>
          <p:nvPr/>
        </p:nvSpPr>
        <p:spPr>
          <a:xfrm>
            <a:off x="1277824" y="2760009"/>
            <a:ext cx="1441761"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050" kern="100">
                <a:solidFill>
                  <a:schemeClr val="tx1"/>
                </a:solidFill>
                <a:latin typeface="Meiryo UI" panose="020B0604030504040204" pitchFamily="50" charset="-128"/>
                <a:ea typeface="Meiryo UI" panose="020B0604030504040204" pitchFamily="50" charset="-128"/>
                <a:cs typeface="Courier New" panose="02070309020205020404" pitchFamily="49" charset="0"/>
              </a:rPr>
              <a:t>直近過去</a:t>
            </a:r>
            <a:r>
              <a:rPr lang="en-US" altLang="ja-JP" sz="1050" kern="100">
                <a:solidFill>
                  <a:schemeClr val="tx1"/>
                </a:solidFill>
                <a:latin typeface="Meiryo UI" panose="020B0604030504040204" pitchFamily="50" charset="-128"/>
                <a:ea typeface="Meiryo UI" panose="020B0604030504040204" pitchFamily="50" charset="-128"/>
                <a:cs typeface="Courier New" panose="02070309020205020404" pitchFamily="49" charset="0"/>
              </a:rPr>
              <a:t>3</a:t>
            </a:r>
            <a:r>
              <a:rPr lang="ja-JP" altLang="en-US" sz="1050" kern="100">
                <a:solidFill>
                  <a:schemeClr val="tx1"/>
                </a:solidFill>
                <a:latin typeface="Meiryo UI" panose="020B0604030504040204" pitchFamily="50" charset="-128"/>
                <a:ea typeface="Meiryo UI" panose="020B0604030504040204" pitchFamily="50" charset="-128"/>
                <a:cs typeface="Courier New" panose="02070309020205020404" pitchFamily="49" charset="0"/>
              </a:rPr>
              <a:t>年間実績</a:t>
            </a:r>
            <a:endParaRPr lang="ja-JP" altLang="ja-JP" sz="105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71" name="正方形/長方形 70">
            <a:extLst>
              <a:ext uri="{FF2B5EF4-FFF2-40B4-BE49-F238E27FC236}">
                <a16:creationId xmlns:a16="http://schemas.microsoft.com/office/drawing/2014/main" id="{96BDAA90-C62C-C896-3518-55D0FBB304F4}"/>
              </a:ext>
            </a:extLst>
          </p:cNvPr>
          <p:cNvSpPr/>
          <p:nvPr/>
        </p:nvSpPr>
        <p:spPr>
          <a:xfrm>
            <a:off x="3319877" y="2936768"/>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2" name="正方形/長方形 71">
            <a:extLst>
              <a:ext uri="{FF2B5EF4-FFF2-40B4-BE49-F238E27FC236}">
                <a16:creationId xmlns:a16="http://schemas.microsoft.com/office/drawing/2014/main" id="{306C9881-3830-E30F-814A-DF2997EF5321}"/>
              </a:ext>
            </a:extLst>
          </p:cNvPr>
          <p:cNvSpPr/>
          <p:nvPr/>
        </p:nvSpPr>
        <p:spPr>
          <a:xfrm>
            <a:off x="3320382" y="2760009"/>
            <a:ext cx="1446079"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05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補助事業実施を</a:t>
            </a:r>
            <a:r>
              <a:rPr lang="ja-JP" altLang="en-US" sz="1050" kern="100">
                <a:solidFill>
                  <a:schemeClr val="tx1"/>
                </a:solidFill>
                <a:latin typeface="Meiryo UI" panose="020B0604030504040204" pitchFamily="50" charset="-128"/>
                <a:ea typeface="Meiryo UI" panose="020B0604030504040204" pitchFamily="50" charset="-128"/>
                <a:cs typeface="Courier New" panose="02070309020205020404" pitchFamily="49" charset="0"/>
              </a:rPr>
              <a:t>ふまえた計画</a:t>
            </a:r>
            <a:endParaRPr lang="ja-JP" altLang="ja-JP" sz="105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75" name="正方形/長方形 74">
            <a:extLst>
              <a:ext uri="{FF2B5EF4-FFF2-40B4-BE49-F238E27FC236}">
                <a16:creationId xmlns:a16="http://schemas.microsoft.com/office/drawing/2014/main" id="{F9EAD15C-48BF-E9A5-CFE7-E4DC0F4883AA}"/>
              </a:ext>
            </a:extLst>
          </p:cNvPr>
          <p:cNvSpPr/>
          <p:nvPr/>
        </p:nvSpPr>
        <p:spPr>
          <a:xfrm>
            <a:off x="517080" y="2936768"/>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a:solidFill>
                  <a:schemeClr val="tx1"/>
                </a:solidFill>
                <a:latin typeface="Arial" panose="020B0604020202020204" pitchFamily="34" charset="0"/>
                <a:ea typeface="Meiryo UI" panose="020B0604030504040204" pitchFamily="50" charset="-128"/>
              </a:rPr>
              <a:t>年間平均</a:t>
            </a:r>
            <a:br>
              <a:rPr lang="en-US" altLang="ja-JP" sz="1200">
                <a:solidFill>
                  <a:schemeClr val="tx1"/>
                </a:solidFill>
                <a:latin typeface="Arial" panose="020B0604020202020204" pitchFamily="34" charset="0"/>
                <a:ea typeface="Meiryo UI" panose="020B0604030504040204" pitchFamily="50" charset="-128"/>
              </a:rPr>
            </a:br>
            <a:r>
              <a:rPr lang="ja-JP" altLang="en-US" sz="1200">
                <a:solidFill>
                  <a:schemeClr val="tx1"/>
                </a:solidFill>
                <a:latin typeface="Arial" panose="020B0604020202020204" pitchFamily="34" charset="0"/>
                <a:ea typeface="Meiryo UI" panose="020B0604030504040204" pitchFamily="50" charset="-128"/>
              </a:rPr>
              <a:t>投資額</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6" name="正方形/長方形 19">
            <a:extLst>
              <a:ext uri="{FF2B5EF4-FFF2-40B4-BE49-F238E27FC236}">
                <a16:creationId xmlns:a16="http://schemas.microsoft.com/office/drawing/2014/main" id="{8368DFC4-1FCD-2B74-DE57-B938444D5A55}"/>
              </a:ext>
            </a:extLst>
          </p:cNvPr>
          <p:cNvSpPr/>
          <p:nvPr/>
        </p:nvSpPr>
        <p:spPr>
          <a:xfrm>
            <a:off x="552872" y="2137797"/>
            <a:ext cx="4334125" cy="325627"/>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補助事業実施による将来の投資額・賃上げ率・売上成長率の変化</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sp>
        <p:nvSpPr>
          <p:cNvPr id="78" name="正方形/長方形 77">
            <a:extLst>
              <a:ext uri="{FF2B5EF4-FFF2-40B4-BE49-F238E27FC236}">
                <a16:creationId xmlns:a16="http://schemas.microsoft.com/office/drawing/2014/main" id="{44EB9FDD-192E-AE96-F85F-E0729DCD54E4}"/>
              </a:ext>
            </a:extLst>
          </p:cNvPr>
          <p:cNvSpPr/>
          <p:nvPr/>
        </p:nvSpPr>
        <p:spPr>
          <a:xfrm>
            <a:off x="3319877" y="3652947"/>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9" name="正方形/長方形 78">
            <a:extLst>
              <a:ext uri="{FF2B5EF4-FFF2-40B4-BE49-F238E27FC236}">
                <a16:creationId xmlns:a16="http://schemas.microsoft.com/office/drawing/2014/main" id="{2A8521D4-5B51-5B04-B7E3-AB9CD06DE293}"/>
              </a:ext>
            </a:extLst>
          </p:cNvPr>
          <p:cNvSpPr/>
          <p:nvPr/>
        </p:nvSpPr>
        <p:spPr>
          <a:xfrm>
            <a:off x="517080" y="3652947"/>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a:solidFill>
                  <a:schemeClr val="tx1"/>
                </a:solidFill>
                <a:latin typeface="Arial" panose="020B0604020202020204" pitchFamily="34" charset="0"/>
                <a:ea typeface="Meiryo UI" panose="020B0604030504040204" pitchFamily="50" charset="-128"/>
              </a:rPr>
              <a:t>年間</a:t>
            </a:r>
            <a:br>
              <a:rPr lang="en-US" altLang="ja-JP" sz="1200">
                <a:solidFill>
                  <a:schemeClr val="tx1"/>
                </a:solidFill>
                <a:latin typeface="Arial" panose="020B0604020202020204" pitchFamily="34" charset="0"/>
                <a:ea typeface="Meiryo UI" panose="020B0604030504040204" pitchFamily="50" charset="-128"/>
              </a:rPr>
            </a:br>
            <a:r>
              <a:rPr lang="ja-JP" altLang="en-US" sz="1200">
                <a:solidFill>
                  <a:schemeClr val="tx1"/>
                </a:solidFill>
                <a:latin typeface="Arial" panose="020B0604020202020204" pitchFamily="34" charset="0"/>
                <a:ea typeface="Meiryo UI" panose="020B0604030504040204" pitchFamily="50" charset="-128"/>
              </a:rPr>
              <a:t>賃上げ率</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1" name="正方形/長方形 80">
            <a:extLst>
              <a:ext uri="{FF2B5EF4-FFF2-40B4-BE49-F238E27FC236}">
                <a16:creationId xmlns:a16="http://schemas.microsoft.com/office/drawing/2014/main" id="{FC148CB4-38EF-0A1F-F334-FE52DFBA1FF6}"/>
              </a:ext>
            </a:extLst>
          </p:cNvPr>
          <p:cNvSpPr/>
          <p:nvPr/>
        </p:nvSpPr>
        <p:spPr>
          <a:xfrm>
            <a:off x="3319877" y="4369126"/>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2" name="正方形/長方形 81">
            <a:extLst>
              <a:ext uri="{FF2B5EF4-FFF2-40B4-BE49-F238E27FC236}">
                <a16:creationId xmlns:a16="http://schemas.microsoft.com/office/drawing/2014/main" id="{7D109EC7-B428-CF38-0429-26821ED981B4}"/>
              </a:ext>
            </a:extLst>
          </p:cNvPr>
          <p:cNvSpPr/>
          <p:nvPr/>
        </p:nvSpPr>
        <p:spPr>
          <a:xfrm>
            <a:off x="517080" y="4369126"/>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a:solidFill>
                  <a:schemeClr val="tx1"/>
                </a:solidFill>
                <a:latin typeface="Arial" panose="020B0604020202020204" pitchFamily="34" charset="0"/>
                <a:ea typeface="Meiryo UI" panose="020B0604030504040204" pitchFamily="50" charset="-128"/>
              </a:rPr>
              <a:t>年間</a:t>
            </a:r>
            <a:br>
              <a:rPr lang="en-US" altLang="ja-JP" sz="1200">
                <a:solidFill>
                  <a:schemeClr val="tx1"/>
                </a:solidFill>
                <a:latin typeface="Arial" panose="020B0604020202020204" pitchFamily="34" charset="0"/>
                <a:ea typeface="Meiryo UI" panose="020B0604030504040204" pitchFamily="50" charset="-128"/>
              </a:rPr>
            </a:br>
            <a:r>
              <a:rPr lang="ja-JP" altLang="en-US" sz="1200">
                <a:solidFill>
                  <a:schemeClr val="tx1"/>
                </a:solidFill>
                <a:latin typeface="Arial" panose="020B0604020202020204" pitchFamily="34" charset="0"/>
                <a:ea typeface="Meiryo UI" panose="020B0604030504040204" pitchFamily="50" charset="-128"/>
              </a:rPr>
              <a:t>売上成長率</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3" name="正方形/長方形 19">
            <a:extLst>
              <a:ext uri="{FF2B5EF4-FFF2-40B4-BE49-F238E27FC236}">
                <a16:creationId xmlns:a16="http://schemas.microsoft.com/office/drawing/2014/main" id="{36721D2E-C980-DB44-EC31-0CF1AA2CF344}"/>
              </a:ext>
            </a:extLst>
          </p:cNvPr>
          <p:cNvSpPr/>
          <p:nvPr/>
        </p:nvSpPr>
        <p:spPr>
          <a:xfrm>
            <a:off x="5017976" y="2137797"/>
            <a:ext cx="4333693" cy="325627"/>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具体的な行動変容</a:t>
            </a:r>
            <a:r>
              <a:rPr lang="ja-JP" altLang="en-US" sz="1200" b="1">
                <a:solidFill>
                  <a:schemeClr val="bg1"/>
                </a:solidFill>
                <a:latin typeface="Arial" panose="020B0604020202020204" pitchFamily="34" charset="0"/>
                <a:ea typeface="Meiryo UI" panose="020B0604030504040204" pitchFamily="50" charset="-128"/>
              </a:rPr>
              <a:t>の内容</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sp>
        <p:nvSpPr>
          <p:cNvPr id="85" name="二等辺三角形 84">
            <a:extLst>
              <a:ext uri="{FF2B5EF4-FFF2-40B4-BE49-F238E27FC236}">
                <a16:creationId xmlns:a16="http://schemas.microsoft.com/office/drawing/2014/main" id="{9FBE687D-67A8-0027-E742-5E644DAE962F}"/>
              </a:ext>
            </a:extLst>
          </p:cNvPr>
          <p:cNvSpPr/>
          <p:nvPr/>
        </p:nvSpPr>
        <p:spPr>
          <a:xfrm rot="5400000">
            <a:off x="2483609" y="3922397"/>
            <a:ext cx="1141379" cy="181358"/>
          </a:xfrm>
          <a:prstGeom prst="triangle">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buClr>
                <a:schemeClr val="accent1"/>
              </a:buClr>
            </a:pPr>
            <a:endParaRPr kumimoji="1" lang="ja-JP" altLang="en-US" sz="1200">
              <a:solidFill>
                <a:schemeClr val="tx2"/>
              </a:solidFill>
            </a:endParaRPr>
          </a:p>
        </p:txBody>
      </p:sp>
      <p:sp>
        <p:nvSpPr>
          <p:cNvPr id="69" name="正方形/長方形 68">
            <a:extLst>
              <a:ext uri="{FF2B5EF4-FFF2-40B4-BE49-F238E27FC236}">
                <a16:creationId xmlns:a16="http://schemas.microsoft.com/office/drawing/2014/main" id="{48B43417-78D5-3589-0FBA-CC1AF80913A8}"/>
              </a:ext>
            </a:extLst>
          </p:cNvPr>
          <p:cNvSpPr/>
          <p:nvPr/>
        </p:nvSpPr>
        <p:spPr>
          <a:xfrm>
            <a:off x="1277824" y="2936768"/>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7" name="正方形/長方形 76">
            <a:extLst>
              <a:ext uri="{FF2B5EF4-FFF2-40B4-BE49-F238E27FC236}">
                <a16:creationId xmlns:a16="http://schemas.microsoft.com/office/drawing/2014/main" id="{78B6C714-BD4E-0C44-9FE2-EFA84FD448C6}"/>
              </a:ext>
            </a:extLst>
          </p:cNvPr>
          <p:cNvSpPr/>
          <p:nvPr/>
        </p:nvSpPr>
        <p:spPr>
          <a:xfrm>
            <a:off x="1277824" y="3652947"/>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0" name="正方形/長方形 79">
            <a:extLst>
              <a:ext uri="{FF2B5EF4-FFF2-40B4-BE49-F238E27FC236}">
                <a16:creationId xmlns:a16="http://schemas.microsoft.com/office/drawing/2014/main" id="{CC1D4980-EDA8-4EA0-34F3-304316B84C97}"/>
              </a:ext>
            </a:extLst>
          </p:cNvPr>
          <p:cNvSpPr/>
          <p:nvPr/>
        </p:nvSpPr>
        <p:spPr>
          <a:xfrm>
            <a:off x="1277824" y="4369126"/>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6" name="正方形/長方形 19">
            <a:extLst>
              <a:ext uri="{FF2B5EF4-FFF2-40B4-BE49-F238E27FC236}">
                <a16:creationId xmlns:a16="http://schemas.microsoft.com/office/drawing/2014/main" id="{86B66596-146C-BBB6-42AC-246895010924}"/>
              </a:ext>
            </a:extLst>
          </p:cNvPr>
          <p:cNvSpPr/>
          <p:nvPr/>
        </p:nvSpPr>
        <p:spPr>
          <a:xfrm>
            <a:off x="2420172" y="3412812"/>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88" name="正方形/長方形 19">
            <a:extLst>
              <a:ext uri="{FF2B5EF4-FFF2-40B4-BE49-F238E27FC236}">
                <a16:creationId xmlns:a16="http://schemas.microsoft.com/office/drawing/2014/main" id="{BB32C54F-528E-FC1E-4283-6399FAD147F4}"/>
              </a:ext>
            </a:extLst>
          </p:cNvPr>
          <p:cNvSpPr/>
          <p:nvPr/>
        </p:nvSpPr>
        <p:spPr>
          <a:xfrm>
            <a:off x="2466664" y="4120016"/>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89" name="正方形/長方形 19">
            <a:extLst>
              <a:ext uri="{FF2B5EF4-FFF2-40B4-BE49-F238E27FC236}">
                <a16:creationId xmlns:a16="http://schemas.microsoft.com/office/drawing/2014/main" id="{B8702AED-61C4-12F2-43A3-9A0AC43F4CF8}"/>
              </a:ext>
            </a:extLst>
          </p:cNvPr>
          <p:cNvSpPr/>
          <p:nvPr/>
        </p:nvSpPr>
        <p:spPr>
          <a:xfrm>
            <a:off x="2466664" y="4855760"/>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95" name="正方形/長方形 19">
            <a:extLst>
              <a:ext uri="{FF2B5EF4-FFF2-40B4-BE49-F238E27FC236}">
                <a16:creationId xmlns:a16="http://schemas.microsoft.com/office/drawing/2014/main" id="{6A2159A4-904E-CFA4-D771-EF5CB25E2E82}"/>
              </a:ext>
            </a:extLst>
          </p:cNvPr>
          <p:cNvSpPr/>
          <p:nvPr/>
        </p:nvSpPr>
        <p:spPr>
          <a:xfrm>
            <a:off x="4530261" y="4120016"/>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96" name="正方形/長方形 19">
            <a:extLst>
              <a:ext uri="{FF2B5EF4-FFF2-40B4-BE49-F238E27FC236}">
                <a16:creationId xmlns:a16="http://schemas.microsoft.com/office/drawing/2014/main" id="{CFE0B920-5D3B-B7CB-6F4F-3515ABEF2FC4}"/>
              </a:ext>
            </a:extLst>
          </p:cNvPr>
          <p:cNvSpPr/>
          <p:nvPr/>
        </p:nvSpPr>
        <p:spPr>
          <a:xfrm>
            <a:off x="4530261" y="4855760"/>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100" name="正方形/長方形 19">
            <a:extLst>
              <a:ext uri="{FF2B5EF4-FFF2-40B4-BE49-F238E27FC236}">
                <a16:creationId xmlns:a16="http://schemas.microsoft.com/office/drawing/2014/main" id="{5269D151-8617-5CB3-6336-94C60D79395D}"/>
              </a:ext>
            </a:extLst>
          </p:cNvPr>
          <p:cNvSpPr/>
          <p:nvPr/>
        </p:nvSpPr>
        <p:spPr>
          <a:xfrm>
            <a:off x="4486134" y="3412812"/>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7" name="フリーフォーム: 図形 6">
            <a:extLst>
              <a:ext uri="{FF2B5EF4-FFF2-40B4-BE49-F238E27FC236}">
                <a16:creationId xmlns:a16="http://schemas.microsoft.com/office/drawing/2014/main" id="{BFC25D3D-0F3C-E156-2E8D-93D5187D985C}"/>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 イ</a:t>
            </a:r>
            <a:r>
              <a:rPr kumimoji="1" lang="ja-JP" altLang="en-US" sz="800" b="1">
                <a:solidFill>
                  <a:schemeClr val="bg1"/>
                </a:solidFill>
                <a:latin typeface="Meiryo UI" panose="020B0604030504040204" pitchFamily="50" charset="-128"/>
                <a:ea typeface="Meiryo UI" panose="020B0604030504040204" pitchFamily="50" charset="-128"/>
              </a:rPr>
              <a:t> ウ</a:t>
            </a:r>
          </a:p>
        </p:txBody>
      </p:sp>
      <p:sp>
        <p:nvSpPr>
          <p:cNvPr id="2" name="正方形/長方形 1">
            <a:extLst>
              <a:ext uri="{FF2B5EF4-FFF2-40B4-BE49-F238E27FC236}">
                <a16:creationId xmlns:a16="http://schemas.microsoft.com/office/drawing/2014/main" id="{C8629F61-56DC-8BFD-8E25-E6EC8B175249}"/>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6C736661-4C8F-0F72-1DC2-71F7FED9FFBB}"/>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これまでの延長線上ではなく、一段上の成長・賃上げを目指すなど、補助事業をきっかけとした行動変容についてご記載ください</a:t>
            </a:r>
          </a:p>
        </p:txBody>
      </p:sp>
      <p:sp>
        <p:nvSpPr>
          <p:cNvPr id="6" name="正方形/長方形 5">
            <a:extLst>
              <a:ext uri="{FF2B5EF4-FFF2-40B4-BE49-F238E27FC236}">
                <a16:creationId xmlns:a16="http://schemas.microsoft.com/office/drawing/2014/main" id="{52164A96-F014-475D-4E61-A8E03E77C683}"/>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sp>
        <p:nvSpPr>
          <p:cNvPr id="8" name="正方形/長方形 7">
            <a:extLst>
              <a:ext uri="{FF2B5EF4-FFF2-40B4-BE49-F238E27FC236}">
                <a16:creationId xmlns:a16="http://schemas.microsoft.com/office/drawing/2014/main" id="{3E30566B-4D39-9441-0099-8B23F14B8627}"/>
              </a:ext>
            </a:extLst>
          </p:cNvPr>
          <p:cNvSpPr/>
          <p:nvPr/>
        </p:nvSpPr>
        <p:spPr>
          <a:xfrm>
            <a:off x="5287770" y="1937344"/>
            <a:ext cx="2984721"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補助事業実施を踏まえた計画では、基準年度～事業化報告</a:t>
            </a:r>
            <a:r>
              <a:rPr lang="en-US" altLang="ja-JP" sz="900" kern="0" spc="50">
                <a:latin typeface="Meiryo UI" panose="020B0604030504040204" pitchFamily="50" charset="-128"/>
                <a:ea typeface="Meiryo UI" panose="020B0604030504040204" pitchFamily="50" charset="-128"/>
              </a:rPr>
              <a:t>3</a:t>
            </a:r>
            <a:r>
              <a:rPr lang="ja-JP" altLang="en-US" sz="900" kern="0" spc="50">
                <a:latin typeface="Meiryo UI" panose="020B0604030504040204" pitchFamily="50" charset="-128"/>
                <a:ea typeface="Meiryo UI" panose="020B0604030504040204" pitchFamily="50" charset="-128"/>
              </a:rPr>
              <a:t>年目における計画値をご記載ください</a:t>
            </a:r>
          </a:p>
        </p:txBody>
      </p:sp>
      <p:cxnSp>
        <p:nvCxnSpPr>
          <p:cNvPr id="13" name="直線コネクタ 12">
            <a:extLst>
              <a:ext uri="{FF2B5EF4-FFF2-40B4-BE49-F238E27FC236}">
                <a16:creationId xmlns:a16="http://schemas.microsoft.com/office/drawing/2014/main" id="{1EC05935-C264-E57B-9136-51CDD2425A8F}"/>
              </a:ext>
            </a:extLst>
          </p:cNvPr>
          <p:cNvCxnSpPr>
            <a:cxnSpLocks/>
          </p:cNvCxnSpPr>
          <p:nvPr/>
        </p:nvCxnSpPr>
        <p:spPr>
          <a:xfrm flipV="1">
            <a:off x="4815961" y="2219917"/>
            <a:ext cx="471809" cy="12607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5870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実現可能性／実施体制</a:t>
            </a:r>
            <a:r>
              <a:rPr lang="en-US" altLang="ja-JP" sz="1200"/>
              <a:t>1/2</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F2551CE5-672C-6102-13F2-417C7DB3364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F0221388-7445-521A-0EEC-E1F417048D64}"/>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FB99268D-8050-A8AE-AA95-9DC6BC97E957}"/>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3" name="フリーフォーム: 図形 12">
            <a:extLst>
              <a:ext uri="{FF2B5EF4-FFF2-40B4-BE49-F238E27FC236}">
                <a16:creationId xmlns:a16="http://schemas.microsoft.com/office/drawing/2014/main" id="{1577D44B-E494-C726-6283-5132C45356B1}"/>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4" name="フリーフォーム: 図形 13">
            <a:extLst>
              <a:ext uri="{FF2B5EF4-FFF2-40B4-BE49-F238E27FC236}">
                <a16:creationId xmlns:a16="http://schemas.microsoft.com/office/drawing/2014/main" id="{EC901896-ACE3-4941-AC82-F4281E337DFB}"/>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 </a:t>
            </a:r>
          </a:p>
        </p:txBody>
      </p:sp>
      <p:sp>
        <p:nvSpPr>
          <p:cNvPr id="16" name="テキスト ボックス 15">
            <a:extLst>
              <a:ext uri="{FF2B5EF4-FFF2-40B4-BE49-F238E27FC236}">
                <a16:creationId xmlns:a16="http://schemas.microsoft.com/office/drawing/2014/main" id="{4FC6A348-23BC-D729-DF52-084385CA2891}"/>
              </a:ext>
            </a:extLst>
          </p:cNvPr>
          <p:cNvSpPr txBox="1"/>
          <p:nvPr/>
        </p:nvSpPr>
        <p:spPr>
          <a:xfrm>
            <a:off x="7755821" y="2068163"/>
            <a:ext cx="1648057" cy="36813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主要な担当者を記載</a:t>
            </a:r>
          </a:p>
        </p:txBody>
      </p:sp>
      <p:sp>
        <p:nvSpPr>
          <p:cNvPr id="33" name="正方形/長方形 32">
            <a:extLst>
              <a:ext uri="{FF2B5EF4-FFF2-40B4-BE49-F238E27FC236}">
                <a16:creationId xmlns:a16="http://schemas.microsoft.com/office/drawing/2014/main" id="{89830888-7C7A-EC15-8E93-B8AA4578E2F4}"/>
              </a:ext>
            </a:extLst>
          </p:cNvPr>
          <p:cNvSpPr/>
          <p:nvPr/>
        </p:nvSpPr>
        <p:spPr>
          <a:xfrm>
            <a:off x="3383033"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180D5A07-83EE-B2E1-7888-4EC2615A8773}"/>
              </a:ext>
            </a:extLst>
          </p:cNvPr>
          <p:cNvSpPr/>
          <p:nvPr/>
        </p:nvSpPr>
        <p:spPr>
          <a:xfrm>
            <a:off x="5832700"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a:extLst>
              <a:ext uri="{FF2B5EF4-FFF2-40B4-BE49-F238E27FC236}">
                <a16:creationId xmlns:a16="http://schemas.microsoft.com/office/drawing/2014/main" id="{255D67DD-BE7C-AFEA-B6BB-E6E1D0FE33F6}"/>
              </a:ext>
            </a:extLst>
          </p:cNvPr>
          <p:cNvSpPr/>
          <p:nvPr/>
        </p:nvSpPr>
        <p:spPr>
          <a:xfrm>
            <a:off x="5832700" y="345146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正方形/長方形 39">
            <a:extLst>
              <a:ext uri="{FF2B5EF4-FFF2-40B4-BE49-F238E27FC236}">
                <a16:creationId xmlns:a16="http://schemas.microsoft.com/office/drawing/2014/main" id="{D319E544-9AF7-32B1-43B6-C1E1CD088B3E}"/>
              </a:ext>
            </a:extLst>
          </p:cNvPr>
          <p:cNvSpPr/>
          <p:nvPr/>
        </p:nvSpPr>
        <p:spPr>
          <a:xfrm>
            <a:off x="510778" y="1937551"/>
            <a:ext cx="2031486" cy="21999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事業推進体制</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2" name="コネクタ: カギ線 21">
            <a:extLst>
              <a:ext uri="{FF2B5EF4-FFF2-40B4-BE49-F238E27FC236}">
                <a16:creationId xmlns:a16="http://schemas.microsoft.com/office/drawing/2014/main" id="{227AA594-FE95-F55D-39C0-FD0916C6B1BF}"/>
              </a:ext>
            </a:extLst>
          </p:cNvPr>
          <p:cNvCxnSpPr>
            <a:cxnSpLocks/>
            <a:stCxn id="33" idx="3"/>
            <a:endCxn id="39" idx="1"/>
          </p:cNvCxnSpPr>
          <p:nvPr/>
        </p:nvCxnSpPr>
        <p:spPr>
          <a:xfrm>
            <a:off x="5183033" y="274526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18E30B6-6887-3435-2AE6-9A4F3E3322E2}"/>
              </a:ext>
            </a:extLst>
          </p:cNvPr>
          <p:cNvCxnSpPr>
            <a:cxnSpLocks/>
            <a:stCxn id="33" idx="3"/>
            <a:endCxn id="38" idx="1"/>
          </p:cNvCxnSpPr>
          <p:nvPr/>
        </p:nvCxnSpPr>
        <p:spPr>
          <a:xfrm>
            <a:off x="5183033" y="274526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CF6FD914-AB97-A09F-B59B-AED8493CE5D6}"/>
              </a:ext>
            </a:extLst>
          </p:cNvPr>
          <p:cNvSpPr/>
          <p:nvPr/>
        </p:nvSpPr>
        <p:spPr>
          <a:xfrm>
            <a:off x="1218374"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05E80C02-64E0-5979-0674-8458C0578572}"/>
              </a:ext>
            </a:extLst>
          </p:cNvPr>
          <p:cNvSpPr/>
          <p:nvPr/>
        </p:nvSpPr>
        <p:spPr>
          <a:xfrm>
            <a:off x="1218374"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96948577-45A1-B040-E3DC-D92B7393197D}"/>
              </a:ext>
            </a:extLst>
          </p:cNvPr>
          <p:cNvSpPr/>
          <p:nvPr/>
        </p:nvSpPr>
        <p:spPr>
          <a:xfrm>
            <a:off x="3383033"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i="0" u="none" strike="noStrike">
                <a:solidFill>
                  <a:schemeClr val="bg1"/>
                </a:solidFill>
                <a:effectLst/>
                <a:latin typeface="Meiryo UI" panose="020B0604030504040204" pitchFamily="50" charset="-128"/>
                <a:ea typeface="Meiryo UI" panose="020B0604030504040204" pitchFamily="50" charset="-128"/>
              </a:rPr>
              <a:t>推進本部</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96" name="直線矢印コネクタ 95">
            <a:extLst>
              <a:ext uri="{FF2B5EF4-FFF2-40B4-BE49-F238E27FC236}">
                <a16:creationId xmlns:a16="http://schemas.microsoft.com/office/drawing/2014/main" id="{A68C02F3-4D41-4931-8DB8-01EA3C9FBACF}"/>
              </a:ext>
            </a:extLst>
          </p:cNvPr>
          <p:cNvCxnSpPr>
            <a:cxnSpLocks/>
            <a:stCxn id="67" idx="3"/>
            <a:endCxn id="33" idx="1"/>
          </p:cNvCxnSpPr>
          <p:nvPr/>
        </p:nvCxnSpPr>
        <p:spPr>
          <a:xfrm>
            <a:off x="3018374" y="274526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102" name="正方形/長方形 101">
            <a:extLst>
              <a:ext uri="{FF2B5EF4-FFF2-40B4-BE49-F238E27FC236}">
                <a16:creationId xmlns:a16="http://schemas.microsoft.com/office/drawing/2014/main" id="{3FCD4030-CADC-B9B4-D3B0-FEF30DC88BF5}"/>
              </a:ext>
            </a:extLst>
          </p:cNvPr>
          <p:cNvSpPr/>
          <p:nvPr/>
        </p:nvSpPr>
        <p:spPr>
          <a:xfrm>
            <a:off x="5832700"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A63FBD1A-2463-848C-DA0B-57C81909E288}"/>
              </a:ext>
            </a:extLst>
          </p:cNvPr>
          <p:cNvSpPr/>
          <p:nvPr/>
        </p:nvSpPr>
        <p:spPr>
          <a:xfrm>
            <a:off x="5832700" y="3233285"/>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424EB8AE-6534-F8AE-6E51-E0425BADF852}"/>
              </a:ext>
            </a:extLst>
          </p:cNvPr>
          <p:cNvSpPr/>
          <p:nvPr/>
        </p:nvSpPr>
        <p:spPr>
          <a:xfrm>
            <a:off x="3383033" y="345146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492D8083-1A2A-42C2-6730-425D4734BE9D}"/>
              </a:ext>
            </a:extLst>
          </p:cNvPr>
          <p:cNvSpPr/>
          <p:nvPr/>
        </p:nvSpPr>
        <p:spPr>
          <a:xfrm>
            <a:off x="3383033" y="3233285"/>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a:solidFill>
                  <a:schemeClr val="bg1"/>
                </a:solidFill>
                <a:latin typeface="Meiryo UI" panose="020B0604030504040204" pitchFamily="50" charset="-128"/>
                <a:ea typeface="Meiryo UI" panose="020B0604030504040204" pitchFamily="50" charset="-128"/>
              </a:rPr>
              <a:t>情報管理</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 name="直線矢印コネクタ 5">
            <a:extLst>
              <a:ext uri="{FF2B5EF4-FFF2-40B4-BE49-F238E27FC236}">
                <a16:creationId xmlns:a16="http://schemas.microsoft.com/office/drawing/2014/main" id="{5ECB9BBA-B4C3-7CDF-C9EE-58D031CD0994}"/>
              </a:ext>
            </a:extLst>
          </p:cNvPr>
          <p:cNvCxnSpPr>
            <a:cxnSpLocks/>
            <a:stCxn id="33" idx="2"/>
            <a:endCxn id="21" idx="0"/>
          </p:cNvCxnSpPr>
          <p:nvPr/>
        </p:nvCxnSpPr>
        <p:spPr>
          <a:xfrm>
            <a:off x="4283033" y="305126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graphicFrame>
        <p:nvGraphicFramePr>
          <p:cNvPr id="7" name="表 6">
            <a:extLst>
              <a:ext uri="{FF2B5EF4-FFF2-40B4-BE49-F238E27FC236}">
                <a16:creationId xmlns:a16="http://schemas.microsoft.com/office/drawing/2014/main" id="{22927193-4F85-ADDE-F08C-B28DBA268CDB}"/>
              </a:ext>
            </a:extLst>
          </p:cNvPr>
          <p:cNvGraphicFramePr>
            <a:graphicFrameLocks noGrp="1"/>
          </p:cNvGraphicFramePr>
          <p:nvPr/>
        </p:nvGraphicFramePr>
        <p:xfrm>
          <a:off x="721895" y="4347272"/>
          <a:ext cx="8574631" cy="1813816"/>
        </p:xfrm>
        <a:graphic>
          <a:graphicData uri="http://schemas.openxmlformats.org/drawingml/2006/table">
            <a:tbl>
              <a:tblPr/>
              <a:tblGrid>
                <a:gridCol w="1014631">
                  <a:extLst>
                    <a:ext uri="{9D8B030D-6E8A-4147-A177-3AD203B41FA5}">
                      <a16:colId xmlns:a16="http://schemas.microsoft.com/office/drawing/2014/main" val="20001"/>
                    </a:ext>
                  </a:extLst>
                </a:gridCol>
                <a:gridCol w="2520000">
                  <a:extLst>
                    <a:ext uri="{9D8B030D-6E8A-4147-A177-3AD203B41FA5}">
                      <a16:colId xmlns:a16="http://schemas.microsoft.com/office/drawing/2014/main" val="20002"/>
                    </a:ext>
                  </a:extLst>
                </a:gridCol>
                <a:gridCol w="2520000">
                  <a:extLst>
                    <a:ext uri="{9D8B030D-6E8A-4147-A177-3AD203B41FA5}">
                      <a16:colId xmlns:a16="http://schemas.microsoft.com/office/drawing/2014/main" val="2159797835"/>
                    </a:ext>
                  </a:extLst>
                </a:gridCol>
                <a:gridCol w="2520000">
                  <a:extLst>
                    <a:ext uri="{9D8B030D-6E8A-4147-A177-3AD203B41FA5}">
                      <a16:colId xmlns:a16="http://schemas.microsoft.com/office/drawing/2014/main" val="93772259"/>
                    </a:ext>
                  </a:extLst>
                </a:gridCol>
              </a:tblGrid>
              <a:tr h="265831">
                <a:tc gridSpan="2">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hMerge="1">
                  <a:txBody>
                    <a:bodyPr/>
                    <a:lstStyle/>
                    <a:p>
                      <a:pPr marR="44450" indent="127000" algn="ctr">
                        <a:spcAft>
                          <a:spcPts val="0"/>
                        </a:spcAft>
                        <a:tabLst>
                          <a:tab pos="2700020" algn="ctr"/>
                          <a:tab pos="5400040" algn="r"/>
                        </a:tabLst>
                      </a:pPr>
                      <a:r>
                        <a:rPr lang="ja-JP" altLang="en-US" sz="10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保有するケイパビリティ</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推進本部</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情報管理</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A</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B</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C</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 name="四角形: メモ 1">
            <a:extLst>
              <a:ext uri="{FF2B5EF4-FFF2-40B4-BE49-F238E27FC236}">
                <a16:creationId xmlns:a16="http://schemas.microsoft.com/office/drawing/2014/main" id="{993404E5-870A-EF47-57BC-90BAA136B215}"/>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sp>
        <p:nvSpPr>
          <p:cNvPr id="19" name="正方形/長方形 18">
            <a:extLst>
              <a:ext uri="{FF2B5EF4-FFF2-40B4-BE49-F238E27FC236}">
                <a16:creationId xmlns:a16="http://schemas.microsoft.com/office/drawing/2014/main" id="{8DD72C9E-4460-480E-19CF-DFD83886E90D}"/>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342821D1-DE55-9E64-4D2E-38838ED219A6}"/>
              </a:ext>
            </a:extLst>
          </p:cNvPr>
          <p:cNvCxnSpPr>
            <a:cxnSpLocks/>
            <a:endCxn id="24" idx="3"/>
          </p:cNvCxnSpPr>
          <p:nvPr/>
        </p:nvCxnSpPr>
        <p:spPr>
          <a:xfrm flipH="1">
            <a:off x="3036571" y="3672651"/>
            <a:ext cx="564468" cy="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7CA3B8C9-D21E-CF98-BEF8-4BA7662C88A0}"/>
              </a:ext>
            </a:extLst>
          </p:cNvPr>
          <p:cNvSpPr/>
          <p:nvPr/>
        </p:nvSpPr>
        <p:spPr>
          <a:xfrm>
            <a:off x="242953" y="3390078"/>
            <a:ext cx="2793618"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生産・調達や保有技術等の情報を適切に管理するための体制が構築されていることを明記してください</a:t>
            </a:r>
          </a:p>
        </p:txBody>
      </p:sp>
      <p:sp>
        <p:nvSpPr>
          <p:cNvPr id="26" name="正方形/長方形 25">
            <a:extLst>
              <a:ext uri="{FF2B5EF4-FFF2-40B4-BE49-F238E27FC236}">
                <a16:creationId xmlns:a16="http://schemas.microsoft.com/office/drawing/2014/main" id="{2748618D-145C-3157-80C2-6C938E72DCC0}"/>
              </a:ext>
            </a:extLst>
          </p:cNvPr>
          <p:cNvSpPr/>
          <p:nvPr/>
        </p:nvSpPr>
        <p:spPr>
          <a:xfrm>
            <a:off x="510778" y="1263356"/>
            <a:ext cx="8884444" cy="656000"/>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本事業の目的に沿った事業実施のための社内体制をご記載ください</a:t>
            </a:r>
          </a:p>
        </p:txBody>
      </p:sp>
    </p:spTree>
    <p:extLst>
      <p:ext uri="{BB962C8B-B14F-4D97-AF65-F5344CB8AC3E}">
        <p14:creationId xmlns:p14="http://schemas.microsoft.com/office/powerpoint/2010/main" val="42711483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メモ 1">
            <a:extLst>
              <a:ext uri="{FF2B5EF4-FFF2-40B4-BE49-F238E27FC236}">
                <a16:creationId xmlns:a16="http://schemas.microsoft.com/office/drawing/2014/main" id="{456765A4-A227-6BE3-C5EF-9F3E6F9FE6C7}"/>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graphicFrame>
        <p:nvGraphicFramePr>
          <p:cNvPr id="4" name="表 3">
            <a:extLst>
              <a:ext uri="{FF2B5EF4-FFF2-40B4-BE49-F238E27FC236}">
                <a16:creationId xmlns:a16="http://schemas.microsoft.com/office/drawing/2014/main" id="{CD5CA202-F243-7980-C04C-015C769130E6}"/>
              </a:ext>
            </a:extLst>
          </p:cNvPr>
          <p:cNvGraphicFramePr>
            <a:graphicFrameLocks noGrp="1"/>
          </p:cNvGraphicFramePr>
          <p:nvPr>
            <p:extLst>
              <p:ext uri="{D42A27DB-BD31-4B8C-83A1-F6EECF244321}">
                <p14:modId xmlns:p14="http://schemas.microsoft.com/office/powerpoint/2010/main" val="290637831"/>
              </p:ext>
            </p:extLst>
          </p:nvPr>
        </p:nvGraphicFramePr>
        <p:xfrm>
          <a:off x="581691" y="4346510"/>
          <a:ext cx="4147685" cy="1993900"/>
        </p:xfrm>
        <a:graphic>
          <a:graphicData uri="http://schemas.openxmlformats.org/drawingml/2006/table">
            <a:tbl>
              <a:tblPr/>
              <a:tblGrid>
                <a:gridCol w="355862">
                  <a:extLst>
                    <a:ext uri="{9D8B030D-6E8A-4147-A177-3AD203B41FA5}">
                      <a16:colId xmlns:a16="http://schemas.microsoft.com/office/drawing/2014/main" val="20000"/>
                    </a:ext>
                  </a:extLst>
                </a:gridCol>
                <a:gridCol w="1233182">
                  <a:extLst>
                    <a:ext uri="{9D8B030D-6E8A-4147-A177-3AD203B41FA5}">
                      <a16:colId xmlns:a16="http://schemas.microsoft.com/office/drawing/2014/main" val="20001"/>
                    </a:ext>
                  </a:extLst>
                </a:gridCol>
                <a:gridCol w="2558641">
                  <a:extLst>
                    <a:ext uri="{9D8B030D-6E8A-4147-A177-3AD203B41FA5}">
                      <a16:colId xmlns:a16="http://schemas.microsoft.com/office/drawing/2014/main" val="20002"/>
                    </a:ext>
                  </a:extLst>
                </a:gridCol>
              </a:tblGrid>
              <a:tr h="330971">
                <a:tc>
                  <a:txBody>
                    <a:bodyPr/>
                    <a:lstStyle/>
                    <a:p>
                      <a:pPr marR="44450" indent="127000" algn="ctr">
                        <a:spcAft>
                          <a:spcPts val="0"/>
                        </a:spcAft>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名称</a:t>
                      </a: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役割</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330971">
                <a:tc>
                  <a:txBody>
                    <a:bodyPr/>
                    <a:lstStyle/>
                    <a:p>
                      <a:pPr marR="44450" indent="127000" algn="ctr">
                        <a:spcAft>
                          <a:spcPts val="0"/>
                        </a:spcAft>
                        <a:tabLst>
                          <a:tab pos="2700020" algn="ctr"/>
                          <a:tab pos="5400040" algn="r"/>
                        </a:tabLst>
                      </a:pPr>
                      <a:r>
                        <a:rPr lang="en-US" sz="1200" kern="100">
                          <a:effectLst/>
                          <a:latin typeface="Meiryo UI" panose="020B0604030504040204" pitchFamily="50" charset="-128"/>
                          <a:ea typeface="Meiryo UI" panose="020B0604030504040204" pitchFamily="50" charset="-128"/>
                          <a:cs typeface="Meiryo UI" panose="020B0604030504040204" pitchFamily="50" charset="-128"/>
                        </a:rPr>
                        <a:t>1</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330971">
                <a:tc>
                  <a:txBody>
                    <a:bodyPr/>
                    <a:lstStyle/>
                    <a:p>
                      <a:pPr marR="44450" indent="127000" algn="ctr">
                        <a:spcAft>
                          <a:spcPts val="0"/>
                        </a:spcAft>
                        <a:tabLst>
                          <a:tab pos="2700020" algn="ctr"/>
                          <a:tab pos="5400040" algn="r"/>
                        </a:tabLst>
                      </a:pPr>
                      <a:r>
                        <a:rPr lang="en-US" sz="1200" kern="100">
                          <a:effectLst/>
                          <a:latin typeface="Meiryo UI" panose="020B0604030504040204" pitchFamily="50" charset="-128"/>
                          <a:ea typeface="Meiryo UI" panose="020B0604030504040204" pitchFamily="50" charset="-128"/>
                          <a:cs typeface="Meiryo UI" panose="020B0604030504040204" pitchFamily="50" charset="-128"/>
                        </a:rPr>
                        <a:t>2</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3</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337819">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4</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bl>
          </a:graphicData>
        </a:graphic>
      </p:graphicFrame>
      <p:sp>
        <p:nvSpPr>
          <p:cNvPr id="30" name="Rectangle 66">
            <a:extLst>
              <a:ext uri="{FF2B5EF4-FFF2-40B4-BE49-F238E27FC236}">
                <a16:creationId xmlns:a16="http://schemas.microsoft.com/office/drawing/2014/main" id="{B6FC4D9A-D353-1509-5638-B90139ED8E2B}"/>
              </a:ext>
            </a:extLst>
          </p:cNvPr>
          <p:cNvSpPr>
            <a:spLocks noChangeArrowheads="1"/>
          </p:cNvSpPr>
          <p:nvPr/>
        </p:nvSpPr>
        <p:spPr>
          <a:xfrm>
            <a:off x="581691" y="2342484"/>
            <a:ext cx="8740694" cy="1868415"/>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solidFill>
                <a:srgbClr val="0070C0"/>
              </a:solidFill>
              <a:latin typeface="Meiryo UI" panose="020B0604030504040204" pitchFamily="50" charset="-128"/>
              <a:ea typeface="Meiryo UI" panose="020B0604030504040204" pitchFamily="50" charset="-128"/>
            </a:endParaRP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実現可能性／実施体制</a:t>
            </a:r>
            <a:r>
              <a:rPr lang="en-US" altLang="ja-JP" sz="1200"/>
              <a:t>2/2</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15" name="フリーフォーム: 図形 14">
            <a:extLst>
              <a:ext uri="{FF2B5EF4-FFF2-40B4-BE49-F238E27FC236}">
                <a16:creationId xmlns:a16="http://schemas.microsoft.com/office/drawing/2014/main" id="{8E03F754-13B9-ADF6-EDBD-6202AEA5B76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6" name="フリーフォーム: 図形 15">
            <a:extLst>
              <a:ext uri="{FF2B5EF4-FFF2-40B4-BE49-F238E27FC236}">
                <a16:creationId xmlns:a16="http://schemas.microsoft.com/office/drawing/2014/main" id="{F743230E-156C-770A-37E6-AB2D6F71E0C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7" name="フリーフォーム: 図形 16">
            <a:extLst>
              <a:ext uri="{FF2B5EF4-FFF2-40B4-BE49-F238E27FC236}">
                <a16:creationId xmlns:a16="http://schemas.microsoft.com/office/drawing/2014/main" id="{B3685F9D-E9D2-F0E5-F810-A2B535E04F9F}"/>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ウ</a:t>
            </a:r>
          </a:p>
        </p:txBody>
      </p:sp>
      <p:sp>
        <p:nvSpPr>
          <p:cNvPr id="18" name="フリーフォーム: 図形 17">
            <a:extLst>
              <a:ext uri="{FF2B5EF4-FFF2-40B4-BE49-F238E27FC236}">
                <a16:creationId xmlns:a16="http://schemas.microsoft.com/office/drawing/2014/main" id="{A273C0CD-7B66-BE28-6EF9-F4069D6B0AC5}"/>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7" name="正方形/長方形 6">
            <a:extLst>
              <a:ext uri="{FF2B5EF4-FFF2-40B4-BE49-F238E27FC236}">
                <a16:creationId xmlns:a16="http://schemas.microsoft.com/office/drawing/2014/main" id="{8F738D85-A8E5-E0E6-B468-8D709115B029}"/>
              </a:ext>
            </a:extLst>
          </p:cNvPr>
          <p:cNvSpPr/>
          <p:nvPr/>
        </p:nvSpPr>
        <p:spPr>
          <a:xfrm>
            <a:off x="8493218" y="2377789"/>
            <a:ext cx="797035" cy="881075"/>
          </a:xfrm>
          <a:prstGeom prst="rect">
            <a:avLst/>
          </a:prstGeom>
          <a:solidFill>
            <a:schemeClr val="bg1"/>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700">
                <a:solidFill>
                  <a:srgbClr val="575757"/>
                </a:solidFill>
                <a:latin typeface="Meiryo UI"/>
                <a:ea typeface="Meiryo UI"/>
              </a:rPr>
              <a:t>事業者との</a:t>
            </a:r>
            <a:br>
              <a:rPr lang="en-US" altLang="ja-JP" sz="700">
                <a:latin typeface="Meiryo UI" panose="020B0604030504040204" pitchFamily="50" charset="-128"/>
                <a:ea typeface="Meiryo UI" panose="020B0604030504040204" pitchFamily="50" charset="-128"/>
              </a:rPr>
            </a:br>
            <a:r>
              <a:rPr kumimoji="1" lang="ja-JP" altLang="en-US" sz="700">
                <a:solidFill>
                  <a:srgbClr val="575757"/>
                </a:solidFill>
                <a:latin typeface="Meiryo UI"/>
                <a:ea typeface="Meiryo UI"/>
              </a:rPr>
              <a:t>調整ステータス</a:t>
            </a:r>
            <a:endParaRPr lang="ja-JP" altLang="en-US" sz="700">
              <a:solidFill>
                <a:srgbClr val="575757"/>
              </a:solidFill>
              <a:latin typeface="Meiryo UI"/>
              <a:ea typeface="Meiryo UI"/>
            </a:endParaRPr>
          </a:p>
        </p:txBody>
      </p:sp>
      <p:sp>
        <p:nvSpPr>
          <p:cNvPr id="11" name="四角形: 角を丸くする 10">
            <a:extLst>
              <a:ext uri="{FF2B5EF4-FFF2-40B4-BE49-F238E27FC236}">
                <a16:creationId xmlns:a16="http://schemas.microsoft.com/office/drawing/2014/main" id="{DF6EA5B0-58BC-E582-6987-C1ACF3DC7672}"/>
              </a:ext>
            </a:extLst>
          </p:cNvPr>
          <p:cNvSpPr/>
          <p:nvPr/>
        </p:nvSpPr>
        <p:spPr>
          <a:xfrm>
            <a:off x="8625141" y="2691565"/>
            <a:ext cx="533180" cy="139154"/>
          </a:xfrm>
          <a:prstGeom prst="roundRect">
            <a:avLst>
              <a:gd name="adj" fmla="val 40234"/>
            </a:avLst>
          </a:prstGeom>
          <a:solidFill>
            <a:srgbClr val="002060"/>
          </a:solidFill>
          <a:ln>
            <a:noFill/>
          </a:ln>
        </p:spPr>
        <p:txBody>
          <a:bodyPr wrap="square" lIns="36000" rIns="36000" anchor="ctr">
            <a:spAutoFit/>
          </a:bodyPr>
          <a:lstStyle/>
          <a:p>
            <a:pPr algn="ctr" defTabSz="914400">
              <a:lnSpc>
                <a:spcPct val="110000"/>
              </a:lnSpc>
            </a:pPr>
            <a:r>
              <a:rPr lang="ja-JP" altLang="en-US" sz="900">
                <a:solidFill>
                  <a:schemeClr val="bg1"/>
                </a:solidFill>
                <a:latin typeface="Meiryo UI"/>
                <a:ea typeface="Meiryo UI"/>
              </a:rPr>
              <a:t>参画済</a:t>
            </a:r>
            <a:endParaRPr kumimoji="1" lang="en-US" altLang="ja-JP" sz="700">
              <a:solidFill>
                <a:schemeClr val="bg1"/>
              </a:solidFill>
              <a:latin typeface="Meiryo UI"/>
              <a:ea typeface="Meiryo UI"/>
            </a:endParaRPr>
          </a:p>
        </p:txBody>
      </p:sp>
      <p:sp>
        <p:nvSpPr>
          <p:cNvPr id="12" name="四角形: 角を丸くする 11">
            <a:extLst>
              <a:ext uri="{FF2B5EF4-FFF2-40B4-BE49-F238E27FC236}">
                <a16:creationId xmlns:a16="http://schemas.microsoft.com/office/drawing/2014/main" id="{08860E44-CFAB-64D1-8CED-C5BC01BE07F7}"/>
              </a:ext>
            </a:extLst>
          </p:cNvPr>
          <p:cNvSpPr/>
          <p:nvPr/>
        </p:nvSpPr>
        <p:spPr>
          <a:xfrm>
            <a:off x="8649376" y="2857964"/>
            <a:ext cx="484709" cy="122021"/>
          </a:xfrm>
          <a:prstGeom prst="roundRect">
            <a:avLst>
              <a:gd name="adj" fmla="val 40234"/>
            </a:avLst>
          </a:prstGeom>
          <a:solidFill>
            <a:srgbClr val="DBEEF4"/>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内諾済</a:t>
            </a:r>
            <a:endParaRPr kumimoji="1" lang="en-US" altLang="ja-JP" sz="700">
              <a:solidFill>
                <a:sysClr val="windowText" lastClr="000000"/>
              </a:solidFill>
              <a:latin typeface="Meiryo UI"/>
              <a:ea typeface="Meiryo UI"/>
            </a:endParaRPr>
          </a:p>
        </p:txBody>
      </p:sp>
      <p:sp>
        <p:nvSpPr>
          <p:cNvPr id="13" name="四角形: 角を丸くする 12">
            <a:extLst>
              <a:ext uri="{FF2B5EF4-FFF2-40B4-BE49-F238E27FC236}">
                <a16:creationId xmlns:a16="http://schemas.microsoft.com/office/drawing/2014/main" id="{308C6A2D-AAAC-4D43-F9BA-78FF42E7AFED}"/>
              </a:ext>
            </a:extLst>
          </p:cNvPr>
          <p:cNvSpPr/>
          <p:nvPr/>
        </p:nvSpPr>
        <p:spPr>
          <a:xfrm>
            <a:off x="8592175" y="3014638"/>
            <a:ext cx="599110" cy="122021"/>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sp>
        <p:nvSpPr>
          <p:cNvPr id="33" name="正方形/長方形 32">
            <a:extLst>
              <a:ext uri="{FF2B5EF4-FFF2-40B4-BE49-F238E27FC236}">
                <a16:creationId xmlns:a16="http://schemas.microsoft.com/office/drawing/2014/main" id="{89830888-7C7A-EC15-8E93-B8AA4578E2F4}"/>
              </a:ext>
            </a:extLst>
          </p:cNvPr>
          <p:cNvSpPr/>
          <p:nvPr/>
        </p:nvSpPr>
        <p:spPr>
          <a:xfrm>
            <a:off x="2315591" y="274547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35" name="正方形/長方形 34">
            <a:extLst>
              <a:ext uri="{FF2B5EF4-FFF2-40B4-BE49-F238E27FC236}">
                <a16:creationId xmlns:a16="http://schemas.microsoft.com/office/drawing/2014/main" id="{CB4C3BAD-B014-6924-3732-EAFB1C6715A4}"/>
              </a:ext>
            </a:extLst>
          </p:cNvPr>
          <p:cNvSpPr/>
          <p:nvPr/>
        </p:nvSpPr>
        <p:spPr>
          <a:xfrm>
            <a:off x="3672459" y="3521041"/>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p>
        </p:txBody>
      </p:sp>
      <p:sp>
        <p:nvSpPr>
          <p:cNvPr id="37" name="角丸四角形 9">
            <a:extLst>
              <a:ext uri="{FF2B5EF4-FFF2-40B4-BE49-F238E27FC236}">
                <a16:creationId xmlns:a16="http://schemas.microsoft.com/office/drawing/2014/main" id="{5A9285DA-4F18-FAEF-652B-5453A1CC799E}"/>
              </a:ext>
            </a:extLst>
          </p:cNvPr>
          <p:cNvSpPr/>
          <p:nvPr/>
        </p:nvSpPr>
        <p:spPr>
          <a:xfrm>
            <a:off x="825044" y="2566029"/>
            <a:ext cx="4286742" cy="1590559"/>
          </a:xfrm>
          <a:prstGeom prst="roundRect">
            <a:avLst>
              <a:gd name="adj" fmla="val 2347"/>
            </a:avLst>
          </a:prstGeom>
          <a:noFill/>
          <a:ln w="19050">
            <a:solidFill>
              <a:srgbClr val="3B896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cs typeface="+mn-cs"/>
            </a:endParaRPr>
          </a:p>
        </p:txBody>
      </p:sp>
      <p:sp>
        <p:nvSpPr>
          <p:cNvPr id="38" name="正方形/長方形 37">
            <a:extLst>
              <a:ext uri="{FF2B5EF4-FFF2-40B4-BE49-F238E27FC236}">
                <a16:creationId xmlns:a16="http://schemas.microsoft.com/office/drawing/2014/main" id="{180D5A07-83EE-B2E1-7888-4EC2615A8773}"/>
              </a:ext>
            </a:extLst>
          </p:cNvPr>
          <p:cNvSpPr/>
          <p:nvPr/>
        </p:nvSpPr>
        <p:spPr>
          <a:xfrm>
            <a:off x="958723" y="352121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p>
        </p:txBody>
      </p:sp>
      <p:sp>
        <p:nvSpPr>
          <p:cNvPr id="39" name="正方形/長方形 38">
            <a:extLst>
              <a:ext uri="{FF2B5EF4-FFF2-40B4-BE49-F238E27FC236}">
                <a16:creationId xmlns:a16="http://schemas.microsoft.com/office/drawing/2014/main" id="{255D67DD-BE7C-AFEA-B6BB-E6E1D0FE33F6}"/>
              </a:ext>
            </a:extLst>
          </p:cNvPr>
          <p:cNvSpPr/>
          <p:nvPr/>
        </p:nvSpPr>
        <p:spPr>
          <a:xfrm>
            <a:off x="2315591" y="352121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endParaRPr lang="ja-JP" altLang="ja-JP" sz="2400" b="0" i="0" u="none" strike="noStrike">
              <a:effectLst/>
              <a:latin typeface="Arial" panose="020B0604020202020204" pitchFamily="34" charset="0"/>
              <a:ea typeface="Meiryo UI" panose="020B0604030504040204" pitchFamily="50" charset="-128"/>
            </a:endParaRPr>
          </a:p>
        </p:txBody>
      </p:sp>
      <p:sp>
        <p:nvSpPr>
          <p:cNvPr id="40" name="正方形/長方形 39">
            <a:extLst>
              <a:ext uri="{FF2B5EF4-FFF2-40B4-BE49-F238E27FC236}">
                <a16:creationId xmlns:a16="http://schemas.microsoft.com/office/drawing/2014/main" id="{D319E544-9AF7-32B1-43B6-C1E1CD088B3E}"/>
              </a:ext>
            </a:extLst>
          </p:cNvPr>
          <p:cNvSpPr/>
          <p:nvPr/>
        </p:nvSpPr>
        <p:spPr>
          <a:xfrm>
            <a:off x="2185378" y="2411091"/>
            <a:ext cx="1356541" cy="32483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事業推進体制</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正方形/長方形 40">
            <a:extLst>
              <a:ext uri="{FF2B5EF4-FFF2-40B4-BE49-F238E27FC236}">
                <a16:creationId xmlns:a16="http://schemas.microsoft.com/office/drawing/2014/main" id="{0D0CBF04-63C4-DECB-9DBA-8CA908E1DBC5}"/>
              </a:ext>
            </a:extLst>
          </p:cNvPr>
          <p:cNvSpPr/>
          <p:nvPr/>
        </p:nvSpPr>
        <p:spPr>
          <a:xfrm>
            <a:off x="6721060" y="2728041"/>
            <a:ext cx="1444684"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正方形/長方形 41">
            <a:extLst>
              <a:ext uri="{FF2B5EF4-FFF2-40B4-BE49-F238E27FC236}">
                <a16:creationId xmlns:a16="http://schemas.microsoft.com/office/drawing/2014/main" id="{BA256D3C-FB48-3875-4F74-FE32FBEFFD20}"/>
              </a:ext>
            </a:extLst>
          </p:cNvPr>
          <p:cNvSpPr/>
          <p:nvPr/>
        </p:nvSpPr>
        <p:spPr>
          <a:xfrm>
            <a:off x="6721060" y="3536016"/>
            <a:ext cx="1444684"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3" name="直線矢印コネクタ 116">
            <a:extLst>
              <a:ext uri="{FF2B5EF4-FFF2-40B4-BE49-F238E27FC236}">
                <a16:creationId xmlns:a16="http://schemas.microsoft.com/office/drawing/2014/main" id="{578F02D3-653C-17A6-2B00-441B207CF0D3}"/>
              </a:ext>
            </a:extLst>
          </p:cNvPr>
          <p:cNvCxnSpPr>
            <a:cxnSpLocks/>
            <a:stCxn id="33" idx="2"/>
            <a:endCxn id="35" idx="0"/>
          </p:cNvCxnSpPr>
          <p:nvPr/>
        </p:nvCxnSpPr>
        <p:spPr bwMode="gray">
          <a:xfrm rot="16200000" flipH="1">
            <a:off x="3377001" y="2679844"/>
            <a:ext cx="325525" cy="1356868"/>
          </a:xfrm>
          <a:prstGeom prst="bentConnector3">
            <a:avLst>
              <a:gd name="adj1" fmla="val 50000"/>
            </a:avLst>
          </a:prstGeom>
          <a:noFill/>
          <a:ln w="12700" cap="flat" cmpd="sng" algn="ctr">
            <a:solidFill>
              <a:schemeClr val="tx1">
                <a:lumMod val="50000"/>
                <a:lumOff val="50000"/>
              </a:schemeClr>
            </a:solidFill>
            <a:prstDash val="solid"/>
            <a:tailEnd type="triangle"/>
          </a:ln>
          <a:effectLst/>
        </p:spPr>
      </p:cxnSp>
      <p:cxnSp>
        <p:nvCxnSpPr>
          <p:cNvPr id="44" name="直線矢印コネクタ 116">
            <a:extLst>
              <a:ext uri="{FF2B5EF4-FFF2-40B4-BE49-F238E27FC236}">
                <a16:creationId xmlns:a16="http://schemas.microsoft.com/office/drawing/2014/main" id="{1FFE6366-C8B2-A7ED-ADEB-2D5EEA1621CC}"/>
              </a:ext>
            </a:extLst>
          </p:cNvPr>
          <p:cNvCxnSpPr>
            <a:cxnSpLocks/>
            <a:stCxn id="41" idx="1"/>
            <a:endCxn id="37" idx="3"/>
          </p:cNvCxnSpPr>
          <p:nvPr/>
        </p:nvCxnSpPr>
        <p:spPr bwMode="gray">
          <a:xfrm rot="10800000" flipV="1">
            <a:off x="5111786" y="2953063"/>
            <a:ext cx="1609274" cy="408246"/>
          </a:xfrm>
          <a:prstGeom prst="bentConnector3">
            <a:avLst>
              <a:gd name="adj1" fmla="val 50000"/>
            </a:avLst>
          </a:prstGeom>
          <a:noFill/>
          <a:ln w="9525" cap="flat" cmpd="sng" algn="ctr">
            <a:solidFill>
              <a:schemeClr val="tx1"/>
            </a:solidFill>
            <a:prstDash val="solid"/>
            <a:headEnd type="triangle"/>
            <a:tailEnd type="none"/>
          </a:ln>
          <a:effectLst/>
        </p:spPr>
      </p:cxnSp>
      <p:cxnSp>
        <p:nvCxnSpPr>
          <p:cNvPr id="45" name="直線矢印コネクタ 116">
            <a:extLst>
              <a:ext uri="{FF2B5EF4-FFF2-40B4-BE49-F238E27FC236}">
                <a16:creationId xmlns:a16="http://schemas.microsoft.com/office/drawing/2014/main" id="{7D057C4D-C9D2-E325-574D-E48E0A7E6DAA}"/>
              </a:ext>
            </a:extLst>
          </p:cNvPr>
          <p:cNvCxnSpPr>
            <a:cxnSpLocks/>
            <a:stCxn id="42" idx="1"/>
            <a:endCxn id="37" idx="3"/>
          </p:cNvCxnSpPr>
          <p:nvPr/>
        </p:nvCxnSpPr>
        <p:spPr bwMode="gray">
          <a:xfrm rot="10800000">
            <a:off x="5111786" y="3361310"/>
            <a:ext cx="1609274" cy="399729"/>
          </a:xfrm>
          <a:prstGeom prst="bentConnector3">
            <a:avLst>
              <a:gd name="adj1" fmla="val 50000"/>
            </a:avLst>
          </a:prstGeom>
          <a:noFill/>
          <a:ln w="9525" cap="flat" cmpd="sng" algn="ctr">
            <a:solidFill>
              <a:schemeClr val="tx1"/>
            </a:solidFill>
            <a:prstDash val="solid"/>
            <a:headEnd type="triangle"/>
            <a:tailEnd type="none"/>
          </a:ln>
          <a:effectLst/>
        </p:spPr>
      </p:cxnSp>
      <p:sp>
        <p:nvSpPr>
          <p:cNvPr id="46" name="四角形: 角を丸くする 45">
            <a:extLst>
              <a:ext uri="{FF2B5EF4-FFF2-40B4-BE49-F238E27FC236}">
                <a16:creationId xmlns:a16="http://schemas.microsoft.com/office/drawing/2014/main" id="{D804C2CB-2E25-3893-CFE7-0B53521112C2}"/>
              </a:ext>
            </a:extLst>
          </p:cNvPr>
          <p:cNvSpPr/>
          <p:nvPr/>
        </p:nvSpPr>
        <p:spPr>
          <a:xfrm>
            <a:off x="1728036" y="3387672"/>
            <a:ext cx="566628" cy="185214"/>
          </a:xfrm>
          <a:prstGeom prst="roundRect">
            <a:avLst>
              <a:gd name="adj" fmla="val 40234"/>
            </a:avLst>
          </a:prstGeom>
          <a:solidFill>
            <a:srgbClr val="002060"/>
          </a:solidFill>
          <a:ln>
            <a:noFill/>
          </a:ln>
        </p:spPr>
        <p:txBody>
          <a:bodyPr wrap="square" lIns="36000" rIns="36000" anchor="ctr">
            <a:spAutoFit/>
          </a:bodyPr>
          <a:lstStyle/>
          <a:p>
            <a:pPr algn="ctr" defTabSz="914400">
              <a:lnSpc>
                <a:spcPct val="110000"/>
              </a:lnSpc>
            </a:pPr>
            <a:r>
              <a:rPr lang="ja-JP" altLang="en-US" sz="900">
                <a:solidFill>
                  <a:schemeClr val="bg1"/>
                </a:solidFill>
                <a:latin typeface="Meiryo UI"/>
                <a:ea typeface="Meiryo UI"/>
              </a:rPr>
              <a:t>参画済</a:t>
            </a:r>
            <a:endParaRPr kumimoji="1" lang="en-US" altLang="ja-JP" sz="700">
              <a:solidFill>
                <a:schemeClr val="bg1"/>
              </a:solidFill>
              <a:latin typeface="Meiryo UI"/>
              <a:ea typeface="Meiryo UI"/>
            </a:endParaRPr>
          </a:p>
        </p:txBody>
      </p:sp>
      <p:sp>
        <p:nvSpPr>
          <p:cNvPr id="47" name="四角形: 角を丸くする 46">
            <a:extLst>
              <a:ext uri="{FF2B5EF4-FFF2-40B4-BE49-F238E27FC236}">
                <a16:creationId xmlns:a16="http://schemas.microsoft.com/office/drawing/2014/main" id="{FF5F537C-63E0-7D47-A154-694657C3CB9B}"/>
              </a:ext>
            </a:extLst>
          </p:cNvPr>
          <p:cNvSpPr/>
          <p:nvPr/>
        </p:nvSpPr>
        <p:spPr>
          <a:xfrm>
            <a:off x="4480621" y="3385029"/>
            <a:ext cx="566628" cy="196364"/>
          </a:xfrm>
          <a:prstGeom prst="roundRect">
            <a:avLst>
              <a:gd name="adj" fmla="val 40234"/>
            </a:avLst>
          </a:prstGeom>
          <a:solidFill>
            <a:srgbClr val="DBEEF4"/>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内諾済</a:t>
            </a:r>
            <a:endParaRPr kumimoji="1" lang="en-US" altLang="ja-JP" sz="700">
              <a:solidFill>
                <a:sysClr val="windowText" lastClr="000000"/>
              </a:solidFill>
              <a:latin typeface="Meiryo UI"/>
              <a:ea typeface="Meiryo UI"/>
            </a:endParaRPr>
          </a:p>
        </p:txBody>
      </p:sp>
      <p:sp>
        <p:nvSpPr>
          <p:cNvPr id="48" name="四角形: 角を丸くする 47">
            <a:extLst>
              <a:ext uri="{FF2B5EF4-FFF2-40B4-BE49-F238E27FC236}">
                <a16:creationId xmlns:a16="http://schemas.microsoft.com/office/drawing/2014/main" id="{F795235C-8C12-8BA4-D832-41A3C9D64D72}"/>
              </a:ext>
            </a:extLst>
          </p:cNvPr>
          <p:cNvSpPr/>
          <p:nvPr/>
        </p:nvSpPr>
        <p:spPr>
          <a:xfrm>
            <a:off x="2915290" y="3382097"/>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sp>
        <p:nvSpPr>
          <p:cNvPr id="52" name="正方形/長方形 51">
            <a:extLst>
              <a:ext uri="{FF2B5EF4-FFF2-40B4-BE49-F238E27FC236}">
                <a16:creationId xmlns:a16="http://schemas.microsoft.com/office/drawing/2014/main" id="{9732FD14-9CB2-B577-E3BE-AC2428FA63EA}"/>
              </a:ext>
            </a:extLst>
          </p:cNvPr>
          <p:cNvSpPr/>
          <p:nvPr/>
        </p:nvSpPr>
        <p:spPr>
          <a:xfrm>
            <a:off x="5382960" y="3718157"/>
            <a:ext cx="1338055" cy="45004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正方形/長方形 52">
            <a:extLst>
              <a:ext uri="{FF2B5EF4-FFF2-40B4-BE49-F238E27FC236}">
                <a16:creationId xmlns:a16="http://schemas.microsoft.com/office/drawing/2014/main" id="{EEE35E29-90DC-B5FB-3166-132148455864}"/>
              </a:ext>
            </a:extLst>
          </p:cNvPr>
          <p:cNvSpPr/>
          <p:nvPr/>
        </p:nvSpPr>
        <p:spPr>
          <a:xfrm>
            <a:off x="5247396" y="2566029"/>
            <a:ext cx="1338055" cy="45004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角丸四角形 9">
            <a:extLst>
              <a:ext uri="{FF2B5EF4-FFF2-40B4-BE49-F238E27FC236}">
                <a16:creationId xmlns:a16="http://schemas.microsoft.com/office/drawing/2014/main" id="{0BAE09C5-D73C-0AE4-32D9-C0C58FFF0DA4}"/>
              </a:ext>
            </a:extLst>
          </p:cNvPr>
          <p:cNvSpPr/>
          <p:nvPr/>
        </p:nvSpPr>
        <p:spPr>
          <a:xfrm>
            <a:off x="5424859" y="2550361"/>
            <a:ext cx="2988614" cy="1587668"/>
          </a:xfrm>
          <a:prstGeom prst="roundRect">
            <a:avLst>
              <a:gd name="adj" fmla="val 2347"/>
            </a:avLst>
          </a:prstGeom>
          <a:noFill/>
          <a:ln w="1905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cs typeface="+mn-cs"/>
            </a:endParaRPr>
          </a:p>
        </p:txBody>
      </p:sp>
      <p:sp>
        <p:nvSpPr>
          <p:cNvPr id="55" name="正方形/長方形 54">
            <a:extLst>
              <a:ext uri="{FF2B5EF4-FFF2-40B4-BE49-F238E27FC236}">
                <a16:creationId xmlns:a16="http://schemas.microsoft.com/office/drawing/2014/main" id="{4E4334BF-7266-5EC2-8F0B-041E2EE9DE65}"/>
              </a:ext>
            </a:extLst>
          </p:cNvPr>
          <p:cNvSpPr/>
          <p:nvPr/>
        </p:nvSpPr>
        <p:spPr>
          <a:xfrm>
            <a:off x="6330960" y="2404053"/>
            <a:ext cx="1256369" cy="2016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外注先・アドバイザー</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7" name="直線矢印コネクタ 116">
            <a:extLst>
              <a:ext uri="{FF2B5EF4-FFF2-40B4-BE49-F238E27FC236}">
                <a16:creationId xmlns:a16="http://schemas.microsoft.com/office/drawing/2014/main" id="{80E7D0FB-11F3-F9AC-8108-17CF72AAF400}"/>
              </a:ext>
            </a:extLst>
          </p:cNvPr>
          <p:cNvCxnSpPr>
            <a:cxnSpLocks/>
            <a:stCxn id="33" idx="2"/>
            <a:endCxn id="39" idx="0"/>
          </p:cNvCxnSpPr>
          <p:nvPr/>
        </p:nvCxnSpPr>
        <p:spPr bwMode="gray">
          <a:xfrm>
            <a:off x="2861329" y="3195516"/>
            <a:ext cx="0" cy="325696"/>
          </a:xfrm>
          <a:prstGeom prst="straightConnector1">
            <a:avLst/>
          </a:prstGeom>
          <a:noFill/>
          <a:ln w="12700" cap="flat" cmpd="sng" algn="ctr">
            <a:solidFill>
              <a:schemeClr val="tx1">
                <a:lumMod val="50000"/>
                <a:lumOff val="50000"/>
              </a:schemeClr>
            </a:solidFill>
            <a:prstDash val="solid"/>
            <a:tailEnd type="triangle"/>
          </a:ln>
          <a:effectLst/>
        </p:spPr>
      </p:cxnSp>
      <p:cxnSp>
        <p:nvCxnSpPr>
          <p:cNvPr id="60" name="直線矢印コネクタ 116">
            <a:extLst>
              <a:ext uri="{FF2B5EF4-FFF2-40B4-BE49-F238E27FC236}">
                <a16:creationId xmlns:a16="http://schemas.microsoft.com/office/drawing/2014/main" id="{E93D46B8-CD95-9C83-990E-E5397024ACBC}"/>
              </a:ext>
            </a:extLst>
          </p:cNvPr>
          <p:cNvCxnSpPr>
            <a:cxnSpLocks/>
            <a:stCxn id="33" idx="2"/>
            <a:endCxn id="38" idx="0"/>
          </p:cNvCxnSpPr>
          <p:nvPr/>
        </p:nvCxnSpPr>
        <p:spPr bwMode="gray">
          <a:xfrm rot="5400000">
            <a:off x="2020047" y="2679930"/>
            <a:ext cx="325696" cy="1356868"/>
          </a:xfrm>
          <a:prstGeom prst="bentConnector3">
            <a:avLst>
              <a:gd name="adj1" fmla="val 50000"/>
            </a:avLst>
          </a:prstGeom>
          <a:noFill/>
          <a:ln w="12700" cap="flat" cmpd="sng" algn="ctr">
            <a:solidFill>
              <a:schemeClr val="tx1">
                <a:lumMod val="50000"/>
                <a:lumOff val="50000"/>
              </a:schemeClr>
            </a:solidFill>
            <a:prstDash val="solid"/>
            <a:tailEnd type="triangle"/>
          </a:ln>
          <a:effectLst/>
        </p:spPr>
      </p:cxnSp>
      <p:sp>
        <p:nvSpPr>
          <p:cNvPr id="20" name="四角形: 角を丸くする 19">
            <a:extLst>
              <a:ext uri="{FF2B5EF4-FFF2-40B4-BE49-F238E27FC236}">
                <a16:creationId xmlns:a16="http://schemas.microsoft.com/office/drawing/2014/main" id="{7321BCEC-1EBA-C224-D812-C40149A32566}"/>
              </a:ext>
            </a:extLst>
          </p:cNvPr>
          <p:cNvSpPr/>
          <p:nvPr/>
        </p:nvSpPr>
        <p:spPr>
          <a:xfrm>
            <a:off x="7556659" y="2629859"/>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sp>
        <p:nvSpPr>
          <p:cNvPr id="21" name="四角形: 角を丸くする 20">
            <a:extLst>
              <a:ext uri="{FF2B5EF4-FFF2-40B4-BE49-F238E27FC236}">
                <a16:creationId xmlns:a16="http://schemas.microsoft.com/office/drawing/2014/main" id="{7ADE48AE-2000-EC5B-866F-A07C09265D91}"/>
              </a:ext>
            </a:extLst>
          </p:cNvPr>
          <p:cNvSpPr/>
          <p:nvPr/>
        </p:nvSpPr>
        <p:spPr>
          <a:xfrm>
            <a:off x="7556659" y="3434192"/>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graphicFrame>
        <p:nvGraphicFramePr>
          <p:cNvPr id="25" name="表 24">
            <a:extLst>
              <a:ext uri="{FF2B5EF4-FFF2-40B4-BE49-F238E27FC236}">
                <a16:creationId xmlns:a16="http://schemas.microsoft.com/office/drawing/2014/main" id="{371865B0-E8C7-C01B-0B1F-17F04D76BA9C}"/>
              </a:ext>
            </a:extLst>
          </p:cNvPr>
          <p:cNvGraphicFramePr>
            <a:graphicFrameLocks noGrp="1"/>
          </p:cNvGraphicFramePr>
          <p:nvPr>
            <p:extLst>
              <p:ext uri="{D42A27DB-BD31-4B8C-83A1-F6EECF244321}">
                <p14:modId xmlns:p14="http://schemas.microsoft.com/office/powerpoint/2010/main" val="844473119"/>
              </p:ext>
            </p:extLst>
          </p:nvPr>
        </p:nvGraphicFramePr>
        <p:xfrm>
          <a:off x="5174700" y="4346510"/>
          <a:ext cx="4147685" cy="1993900"/>
        </p:xfrm>
        <a:graphic>
          <a:graphicData uri="http://schemas.openxmlformats.org/drawingml/2006/table">
            <a:tbl>
              <a:tblPr/>
              <a:tblGrid>
                <a:gridCol w="355862">
                  <a:extLst>
                    <a:ext uri="{9D8B030D-6E8A-4147-A177-3AD203B41FA5}">
                      <a16:colId xmlns:a16="http://schemas.microsoft.com/office/drawing/2014/main" val="20000"/>
                    </a:ext>
                  </a:extLst>
                </a:gridCol>
                <a:gridCol w="1233182">
                  <a:extLst>
                    <a:ext uri="{9D8B030D-6E8A-4147-A177-3AD203B41FA5}">
                      <a16:colId xmlns:a16="http://schemas.microsoft.com/office/drawing/2014/main" val="20001"/>
                    </a:ext>
                  </a:extLst>
                </a:gridCol>
                <a:gridCol w="2558641">
                  <a:extLst>
                    <a:ext uri="{9D8B030D-6E8A-4147-A177-3AD203B41FA5}">
                      <a16:colId xmlns:a16="http://schemas.microsoft.com/office/drawing/2014/main" val="20002"/>
                    </a:ext>
                  </a:extLst>
                </a:gridCol>
              </a:tblGrid>
              <a:tr h="330971">
                <a:tc>
                  <a:txBody>
                    <a:bodyPr/>
                    <a:lstStyle/>
                    <a:p>
                      <a:pPr marR="44450" indent="127000" algn="ctr">
                        <a:spcAft>
                          <a:spcPts val="0"/>
                        </a:spcAft>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名称</a:t>
                      </a: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役割</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5</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6</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7</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337819">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8</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bl>
          </a:graphicData>
        </a:graphic>
      </p:graphicFrame>
      <p:sp>
        <p:nvSpPr>
          <p:cNvPr id="22" name="フリーフォーム: 図形 21">
            <a:extLst>
              <a:ext uri="{FF2B5EF4-FFF2-40B4-BE49-F238E27FC236}">
                <a16:creationId xmlns:a16="http://schemas.microsoft.com/office/drawing/2014/main" id="{66BEE9BB-3DAF-5DCA-4DA7-DAA8186D933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 エ</a:t>
            </a:r>
          </a:p>
        </p:txBody>
      </p:sp>
      <p:sp>
        <p:nvSpPr>
          <p:cNvPr id="6" name="正方形/長方形 5">
            <a:extLst>
              <a:ext uri="{FF2B5EF4-FFF2-40B4-BE49-F238E27FC236}">
                <a16:creationId xmlns:a16="http://schemas.microsoft.com/office/drawing/2014/main" id="{48E32990-8D03-E318-F513-0E149B30E126}"/>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315A442A-4382-B53A-5E22-7C550BA6B533}"/>
              </a:ext>
            </a:extLst>
          </p:cNvPr>
          <p:cNvSpPr/>
          <p:nvPr/>
        </p:nvSpPr>
        <p:spPr>
          <a:xfrm>
            <a:off x="510778" y="1263355"/>
            <a:ext cx="8884444" cy="88077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本事業の目的に沿った事業実施のための社外含む全体の体制を記載ください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投資後、問題なく補助事業を適切に遂行できるかどうかを確認させていただきます</a:t>
            </a:r>
          </a:p>
        </p:txBody>
      </p:sp>
      <p:sp>
        <p:nvSpPr>
          <p:cNvPr id="19" name="正方形/長方形 18">
            <a:extLst>
              <a:ext uri="{FF2B5EF4-FFF2-40B4-BE49-F238E27FC236}">
                <a16:creationId xmlns:a16="http://schemas.microsoft.com/office/drawing/2014/main" id="{79CE437A-6765-3E6D-26FB-FF9A8DB48635}"/>
              </a:ext>
            </a:extLst>
          </p:cNvPr>
          <p:cNvSpPr/>
          <p:nvPr/>
        </p:nvSpPr>
        <p:spPr>
          <a:xfrm>
            <a:off x="2194138" y="4357375"/>
            <a:ext cx="2593561" cy="8421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取引先が多数あり全て記載しきれないなどの場合、「装置メーカー」といった集合として記載いただくか、代表企業名 他〇〇社（〇〇には数字が入る）などで記載を工夫いただいても構いません</a:t>
            </a:r>
          </a:p>
        </p:txBody>
      </p:sp>
      <p:cxnSp>
        <p:nvCxnSpPr>
          <p:cNvPr id="23" name="直線コネクタ 22">
            <a:extLst>
              <a:ext uri="{FF2B5EF4-FFF2-40B4-BE49-F238E27FC236}">
                <a16:creationId xmlns:a16="http://schemas.microsoft.com/office/drawing/2014/main" id="{7758C468-FAF8-2061-BFBF-61449B9321C5}"/>
              </a:ext>
            </a:extLst>
          </p:cNvPr>
          <p:cNvCxnSpPr>
            <a:cxnSpLocks/>
          </p:cNvCxnSpPr>
          <p:nvPr/>
        </p:nvCxnSpPr>
        <p:spPr>
          <a:xfrm>
            <a:off x="3490918" y="4017146"/>
            <a:ext cx="124735" cy="61141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06924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フリーフォーム: 図形 42">
            <a:extLst>
              <a:ext uri="{FF2B5EF4-FFF2-40B4-BE49-F238E27FC236}">
                <a16:creationId xmlns:a16="http://schemas.microsoft.com/office/drawing/2014/main" id="{87CF5490-F947-3951-70F1-C500B524B65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44" name="フリーフォーム: 図形 43">
            <a:extLst>
              <a:ext uri="{FF2B5EF4-FFF2-40B4-BE49-F238E27FC236}">
                <a16:creationId xmlns:a16="http://schemas.microsoft.com/office/drawing/2014/main" id="{8523FB56-AAE9-3A03-363A-9E860686C41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34" name="フリーフォーム: 図形 33">
            <a:extLst>
              <a:ext uri="{FF2B5EF4-FFF2-40B4-BE49-F238E27FC236}">
                <a16:creationId xmlns:a16="http://schemas.microsoft.com/office/drawing/2014/main" id="{C152CF07-D12D-CD72-2D28-DAA8F54CD6A6}"/>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 </a:t>
            </a:r>
            <a:r>
              <a:rPr kumimoji="1" lang="ja-JP" altLang="en-US" sz="800" b="1">
                <a:solidFill>
                  <a:schemeClr val="bg1"/>
                </a:solidFill>
                <a:latin typeface="Meiryo UI" panose="020B0604030504040204" pitchFamily="50" charset="-128"/>
                <a:ea typeface="Meiryo UI" panose="020B0604030504040204" pitchFamily="50" charset="-128"/>
              </a:rPr>
              <a:t>イ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ウ </a:t>
            </a: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実現可能性／スケジュール</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33" name="フリーフォーム: 図形 32">
            <a:extLst>
              <a:ext uri="{FF2B5EF4-FFF2-40B4-BE49-F238E27FC236}">
                <a16:creationId xmlns:a16="http://schemas.microsoft.com/office/drawing/2014/main" id="{AD1CAC26-7319-5A4E-A283-1665DF1D893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35" name="フリーフォーム: 図形 34">
            <a:extLst>
              <a:ext uri="{FF2B5EF4-FFF2-40B4-BE49-F238E27FC236}">
                <a16:creationId xmlns:a16="http://schemas.microsoft.com/office/drawing/2014/main" id="{3242183A-6AE1-14CB-5864-BC99DD5A8CF7}"/>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3" name="TextBox 15">
            <a:extLst>
              <a:ext uri="{FF2B5EF4-FFF2-40B4-BE49-F238E27FC236}">
                <a16:creationId xmlns:a16="http://schemas.microsoft.com/office/drawing/2014/main" id="{363FE1A5-7D46-DEDB-9E70-F6CC82234D45}"/>
              </a:ext>
            </a:extLst>
          </p:cNvPr>
          <p:cNvSpPr txBox="1"/>
          <p:nvPr/>
        </p:nvSpPr>
        <p:spPr>
          <a:xfrm>
            <a:off x="790148" y="2505411"/>
            <a:ext cx="1368000"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3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ctr"/>
            <a:r>
              <a:rPr lang="ja-JP" altLang="en-US" sz="1200">
                <a:latin typeface="Trebuchet MS" panose="020B0603020202020204" pitchFamily="34" charset="0"/>
                <a:ea typeface="Meiryo UI" panose="020B0604030504040204" pitchFamily="50" charset="-128"/>
              </a:rPr>
              <a:t>事業項目</a:t>
            </a:r>
            <a:endParaRPr lang="en-US" sz="1200">
              <a:latin typeface="Trebuchet MS" panose="020B0603020202020204" pitchFamily="34" charset="0"/>
              <a:ea typeface="Meiryo UI" panose="020B0604030504040204" pitchFamily="50" charset="-128"/>
            </a:endParaRPr>
          </a:p>
        </p:txBody>
      </p:sp>
      <p:cxnSp>
        <p:nvCxnSpPr>
          <p:cNvPr id="14" name="Straight Connector 16">
            <a:extLst>
              <a:ext uri="{FF2B5EF4-FFF2-40B4-BE49-F238E27FC236}">
                <a16:creationId xmlns:a16="http://schemas.microsoft.com/office/drawing/2014/main" id="{FCA18392-A4F2-80DF-0E65-680C937E3434}"/>
              </a:ext>
            </a:extLst>
          </p:cNvPr>
          <p:cNvCxnSpPr>
            <a:cxnSpLocks/>
          </p:cNvCxnSpPr>
          <p:nvPr/>
        </p:nvCxnSpPr>
        <p:spPr>
          <a:xfrm>
            <a:off x="790148" y="2567560"/>
            <a:ext cx="13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正方形/長方形 46">
            <a:extLst>
              <a:ext uri="{FF2B5EF4-FFF2-40B4-BE49-F238E27FC236}">
                <a16:creationId xmlns:a16="http://schemas.microsoft.com/office/drawing/2014/main" id="{A21BEC67-8F19-8418-1E35-41F6E80C7CF1}"/>
              </a:ext>
            </a:extLst>
          </p:cNvPr>
          <p:cNvSpPr/>
          <p:nvPr/>
        </p:nvSpPr>
        <p:spPr>
          <a:xfrm>
            <a:off x="790148" y="3195256"/>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 A</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設備の導入</a:t>
            </a:r>
          </a:p>
        </p:txBody>
      </p:sp>
      <p:sp>
        <p:nvSpPr>
          <p:cNvPr id="25" name="正方形/長方形 47">
            <a:extLst>
              <a:ext uri="{FF2B5EF4-FFF2-40B4-BE49-F238E27FC236}">
                <a16:creationId xmlns:a16="http://schemas.microsoft.com/office/drawing/2014/main" id="{6AEF99E8-C8D5-F094-410D-74019EDB7D8F}"/>
              </a:ext>
            </a:extLst>
          </p:cNvPr>
          <p:cNvSpPr/>
          <p:nvPr/>
        </p:nvSpPr>
        <p:spPr>
          <a:xfrm>
            <a:off x="790148" y="4045634"/>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 XXX</a:t>
            </a:r>
            <a:endPar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sp>
        <p:nvSpPr>
          <p:cNvPr id="26" name="正方形/長方形 49">
            <a:extLst>
              <a:ext uri="{FF2B5EF4-FFF2-40B4-BE49-F238E27FC236}">
                <a16:creationId xmlns:a16="http://schemas.microsoft.com/office/drawing/2014/main" id="{11E997EA-096A-F51A-1866-DEE814D2CCA7}"/>
              </a:ext>
            </a:extLst>
          </p:cNvPr>
          <p:cNvSpPr/>
          <p:nvPr/>
        </p:nvSpPr>
        <p:spPr>
          <a:xfrm>
            <a:off x="790148" y="4927373"/>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 XXX</a:t>
            </a:r>
            <a:endPar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41" name="直線矢印コネクタ 240">
            <a:extLst>
              <a:ext uri="{FF2B5EF4-FFF2-40B4-BE49-F238E27FC236}">
                <a16:creationId xmlns:a16="http://schemas.microsoft.com/office/drawing/2014/main" id="{4F61AD71-3720-7F7C-F79E-2DEC7BAC5D66}"/>
              </a:ext>
            </a:extLst>
          </p:cNvPr>
          <p:cNvCxnSpPr/>
          <p:nvPr/>
        </p:nvCxnSpPr>
        <p:spPr>
          <a:xfrm flipV="1">
            <a:off x="2519228" y="6095715"/>
            <a:ext cx="2186882"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238" name="正方形/長方形 237">
            <a:extLst>
              <a:ext uri="{FF2B5EF4-FFF2-40B4-BE49-F238E27FC236}">
                <a16:creationId xmlns:a16="http://schemas.microsoft.com/office/drawing/2014/main" id="{2E3CD161-6CD2-2128-27E2-438714156BE9}"/>
              </a:ext>
            </a:extLst>
          </p:cNvPr>
          <p:cNvSpPr/>
          <p:nvPr/>
        </p:nvSpPr>
        <p:spPr>
          <a:xfrm>
            <a:off x="2374482" y="2832619"/>
            <a:ext cx="2451634" cy="3059761"/>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82" name="直線コネクタ 135">
            <a:extLst>
              <a:ext uri="{FF2B5EF4-FFF2-40B4-BE49-F238E27FC236}">
                <a16:creationId xmlns:a16="http://schemas.microsoft.com/office/drawing/2014/main" id="{1B7A9995-C07A-D936-77B5-9BC8CC449EF2}"/>
              </a:ext>
            </a:extLst>
          </p:cNvPr>
          <p:cNvCxnSpPr>
            <a:cxnSpLocks/>
          </p:cNvCxnSpPr>
          <p:nvPr/>
        </p:nvCxnSpPr>
        <p:spPr>
          <a:xfrm>
            <a:off x="2313594"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直線コネクタ 136">
            <a:extLst>
              <a:ext uri="{FF2B5EF4-FFF2-40B4-BE49-F238E27FC236}">
                <a16:creationId xmlns:a16="http://schemas.microsoft.com/office/drawing/2014/main" id="{1137E8FC-E660-4392-0690-8002A04DEFBE}"/>
              </a:ext>
            </a:extLst>
          </p:cNvPr>
          <p:cNvCxnSpPr>
            <a:cxnSpLocks/>
          </p:cNvCxnSpPr>
          <p:nvPr/>
        </p:nvCxnSpPr>
        <p:spPr>
          <a:xfrm>
            <a:off x="3177262"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直線コネクタ 139">
            <a:extLst>
              <a:ext uri="{FF2B5EF4-FFF2-40B4-BE49-F238E27FC236}">
                <a16:creationId xmlns:a16="http://schemas.microsoft.com/office/drawing/2014/main" id="{9227F54C-3F52-E19D-8CC8-BDDDD6C9E32B}"/>
              </a:ext>
            </a:extLst>
          </p:cNvPr>
          <p:cNvCxnSpPr>
            <a:cxnSpLocks/>
          </p:cNvCxnSpPr>
          <p:nvPr/>
        </p:nvCxnSpPr>
        <p:spPr>
          <a:xfrm>
            <a:off x="4040930"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直線コネクタ 140">
            <a:extLst>
              <a:ext uri="{FF2B5EF4-FFF2-40B4-BE49-F238E27FC236}">
                <a16:creationId xmlns:a16="http://schemas.microsoft.com/office/drawing/2014/main" id="{1C20AD47-5CAE-966B-97A6-BF6B09BCF079}"/>
              </a:ext>
            </a:extLst>
          </p:cNvPr>
          <p:cNvCxnSpPr>
            <a:cxnSpLocks/>
          </p:cNvCxnSpPr>
          <p:nvPr/>
        </p:nvCxnSpPr>
        <p:spPr>
          <a:xfrm>
            <a:off x="4904598"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50">
            <a:extLst>
              <a:ext uri="{FF2B5EF4-FFF2-40B4-BE49-F238E27FC236}">
                <a16:creationId xmlns:a16="http://schemas.microsoft.com/office/drawing/2014/main" id="{E30A3AC6-48E9-C401-E61C-36304B29E43C}"/>
              </a:ext>
            </a:extLst>
          </p:cNvPr>
          <p:cNvSpPr txBox="1"/>
          <p:nvPr/>
        </p:nvSpPr>
        <p:spPr>
          <a:xfrm>
            <a:off x="2225040" y="2509182"/>
            <a:ext cx="6799692"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21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200">
                <a:latin typeface="Trebuchet MS" panose="020B0603020202020204" pitchFamily="34" charset="0"/>
                <a:ea typeface="Meiryo UI" panose="020B0604030504040204" pitchFamily="50" charset="-128"/>
              </a:rPr>
              <a:t>実施スケジュール</a:t>
            </a:r>
            <a:endParaRPr lang="en-US" sz="1200">
              <a:latin typeface="Trebuchet MS" panose="020B0603020202020204" pitchFamily="34" charset="0"/>
              <a:ea typeface="Meiryo UI" panose="020B0604030504040204" pitchFamily="50" charset="-128"/>
            </a:endParaRPr>
          </a:p>
        </p:txBody>
      </p:sp>
      <p:cxnSp>
        <p:nvCxnSpPr>
          <p:cNvPr id="22" name="Straight Connector 51">
            <a:extLst>
              <a:ext uri="{FF2B5EF4-FFF2-40B4-BE49-F238E27FC236}">
                <a16:creationId xmlns:a16="http://schemas.microsoft.com/office/drawing/2014/main" id="{44B24830-E627-8A03-B2C2-4EF50D3BE82C}"/>
              </a:ext>
            </a:extLst>
          </p:cNvPr>
          <p:cNvCxnSpPr/>
          <p:nvPr/>
        </p:nvCxnSpPr>
        <p:spPr>
          <a:xfrm>
            <a:off x="2225040" y="2557920"/>
            <a:ext cx="679969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6" name="直線コネクタ 128">
            <a:extLst>
              <a:ext uri="{FF2B5EF4-FFF2-40B4-BE49-F238E27FC236}">
                <a16:creationId xmlns:a16="http://schemas.microsoft.com/office/drawing/2014/main" id="{1B2487CF-5210-DE53-5B20-48FB443846F6}"/>
              </a:ext>
            </a:extLst>
          </p:cNvPr>
          <p:cNvCxnSpPr>
            <a:cxnSpLocks/>
          </p:cNvCxnSpPr>
          <p:nvPr/>
        </p:nvCxnSpPr>
        <p:spPr>
          <a:xfrm flipH="1">
            <a:off x="2313594"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8" name="直線コネクタ 127">
            <a:extLst>
              <a:ext uri="{FF2B5EF4-FFF2-40B4-BE49-F238E27FC236}">
                <a16:creationId xmlns:a16="http://schemas.microsoft.com/office/drawing/2014/main" id="{64C7D4EC-1CFF-8F79-2684-1E8ECC24E429}"/>
              </a:ext>
            </a:extLst>
          </p:cNvPr>
          <p:cNvCxnSpPr>
            <a:cxnSpLocks/>
          </p:cNvCxnSpPr>
          <p:nvPr/>
        </p:nvCxnSpPr>
        <p:spPr>
          <a:xfrm flipH="1">
            <a:off x="3175317"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9" name="直線コネクタ 128">
            <a:extLst>
              <a:ext uri="{FF2B5EF4-FFF2-40B4-BE49-F238E27FC236}">
                <a16:creationId xmlns:a16="http://schemas.microsoft.com/office/drawing/2014/main" id="{E79A64F7-7069-2207-499D-5C46A481FAD9}"/>
              </a:ext>
            </a:extLst>
          </p:cNvPr>
          <p:cNvCxnSpPr>
            <a:cxnSpLocks/>
          </p:cNvCxnSpPr>
          <p:nvPr/>
        </p:nvCxnSpPr>
        <p:spPr>
          <a:xfrm flipH="1">
            <a:off x="4037039"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1" name="直線コネクタ 127">
            <a:extLst>
              <a:ext uri="{FF2B5EF4-FFF2-40B4-BE49-F238E27FC236}">
                <a16:creationId xmlns:a16="http://schemas.microsoft.com/office/drawing/2014/main" id="{236397B5-CBB0-9441-47D3-C0E8F2B9F0E3}"/>
              </a:ext>
            </a:extLst>
          </p:cNvPr>
          <p:cNvCxnSpPr>
            <a:cxnSpLocks/>
          </p:cNvCxnSpPr>
          <p:nvPr/>
        </p:nvCxnSpPr>
        <p:spPr>
          <a:xfrm flipH="1">
            <a:off x="4898762"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2" name="直線コネクタ 128">
            <a:extLst>
              <a:ext uri="{FF2B5EF4-FFF2-40B4-BE49-F238E27FC236}">
                <a16:creationId xmlns:a16="http://schemas.microsoft.com/office/drawing/2014/main" id="{5DCC680E-77BA-FA5E-8D62-82E4F928107A}"/>
              </a:ext>
            </a:extLst>
          </p:cNvPr>
          <p:cNvCxnSpPr>
            <a:cxnSpLocks/>
          </p:cNvCxnSpPr>
          <p:nvPr/>
        </p:nvCxnSpPr>
        <p:spPr>
          <a:xfrm flipH="1">
            <a:off x="5760484"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5" name="直線コネクタ 135">
            <a:extLst>
              <a:ext uri="{FF2B5EF4-FFF2-40B4-BE49-F238E27FC236}">
                <a16:creationId xmlns:a16="http://schemas.microsoft.com/office/drawing/2014/main" id="{4E011FA6-CBF6-E2C1-2F42-FCAA9D9B5070}"/>
              </a:ext>
            </a:extLst>
          </p:cNvPr>
          <p:cNvCxnSpPr>
            <a:cxnSpLocks/>
          </p:cNvCxnSpPr>
          <p:nvPr/>
        </p:nvCxnSpPr>
        <p:spPr>
          <a:xfrm>
            <a:off x="5768265"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6" name="直線コネクタ 136">
            <a:extLst>
              <a:ext uri="{FF2B5EF4-FFF2-40B4-BE49-F238E27FC236}">
                <a16:creationId xmlns:a16="http://schemas.microsoft.com/office/drawing/2014/main" id="{887C1C36-B510-6869-C369-920016868706}"/>
              </a:ext>
            </a:extLst>
          </p:cNvPr>
          <p:cNvCxnSpPr>
            <a:cxnSpLocks/>
          </p:cNvCxnSpPr>
          <p:nvPr/>
        </p:nvCxnSpPr>
        <p:spPr>
          <a:xfrm>
            <a:off x="6644750"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直線コネクタ 139">
            <a:extLst>
              <a:ext uri="{FF2B5EF4-FFF2-40B4-BE49-F238E27FC236}">
                <a16:creationId xmlns:a16="http://schemas.microsoft.com/office/drawing/2014/main" id="{83DB0068-F599-A824-A75D-F3897E715A24}"/>
              </a:ext>
            </a:extLst>
          </p:cNvPr>
          <p:cNvCxnSpPr>
            <a:cxnSpLocks/>
          </p:cNvCxnSpPr>
          <p:nvPr/>
        </p:nvCxnSpPr>
        <p:spPr>
          <a:xfrm>
            <a:off x="7529836"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矢印コネクタ 158">
            <a:extLst>
              <a:ext uri="{FF2B5EF4-FFF2-40B4-BE49-F238E27FC236}">
                <a16:creationId xmlns:a16="http://schemas.microsoft.com/office/drawing/2014/main" id="{F70B2BFB-6222-4BA1-013F-3B2CCE241D38}"/>
              </a:ext>
            </a:extLst>
          </p:cNvPr>
          <p:cNvCxnSpPr>
            <a:cxnSpLocks/>
          </p:cNvCxnSpPr>
          <p:nvPr/>
        </p:nvCxnSpPr>
        <p:spPr>
          <a:xfrm>
            <a:off x="2334367" y="3558884"/>
            <a:ext cx="160198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158">
            <a:extLst>
              <a:ext uri="{FF2B5EF4-FFF2-40B4-BE49-F238E27FC236}">
                <a16:creationId xmlns:a16="http://schemas.microsoft.com/office/drawing/2014/main" id="{FA2EA80C-DCDD-0B55-62BB-B96E294388C8}"/>
              </a:ext>
            </a:extLst>
          </p:cNvPr>
          <p:cNvCxnSpPr>
            <a:cxnSpLocks/>
          </p:cNvCxnSpPr>
          <p:nvPr/>
        </p:nvCxnSpPr>
        <p:spPr>
          <a:xfrm>
            <a:off x="4092329" y="3558884"/>
            <a:ext cx="336050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158">
            <a:extLst>
              <a:ext uri="{FF2B5EF4-FFF2-40B4-BE49-F238E27FC236}">
                <a16:creationId xmlns:a16="http://schemas.microsoft.com/office/drawing/2014/main" id="{091FEDA4-CC7A-E0C5-9E20-0B217C5D9329}"/>
              </a:ext>
            </a:extLst>
          </p:cNvPr>
          <p:cNvCxnSpPr>
            <a:cxnSpLocks/>
          </p:cNvCxnSpPr>
          <p:nvPr/>
        </p:nvCxnSpPr>
        <p:spPr>
          <a:xfrm>
            <a:off x="7588377" y="3558884"/>
            <a:ext cx="138294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58">
            <a:extLst>
              <a:ext uri="{FF2B5EF4-FFF2-40B4-BE49-F238E27FC236}">
                <a16:creationId xmlns:a16="http://schemas.microsoft.com/office/drawing/2014/main" id="{43F3B3D2-26C9-9CD0-151F-827A1849A6C2}"/>
              </a:ext>
            </a:extLst>
          </p:cNvPr>
          <p:cNvCxnSpPr>
            <a:cxnSpLocks/>
          </p:cNvCxnSpPr>
          <p:nvPr/>
        </p:nvCxnSpPr>
        <p:spPr>
          <a:xfrm>
            <a:off x="2334367" y="5320935"/>
            <a:ext cx="213085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58">
            <a:extLst>
              <a:ext uri="{FF2B5EF4-FFF2-40B4-BE49-F238E27FC236}">
                <a16:creationId xmlns:a16="http://schemas.microsoft.com/office/drawing/2014/main" id="{DC74C2E0-5AA8-F344-7FA1-61D223DF4C2A}"/>
              </a:ext>
            </a:extLst>
          </p:cNvPr>
          <p:cNvCxnSpPr>
            <a:cxnSpLocks/>
          </p:cNvCxnSpPr>
          <p:nvPr/>
        </p:nvCxnSpPr>
        <p:spPr>
          <a:xfrm>
            <a:off x="4532612" y="5320935"/>
            <a:ext cx="201221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58">
            <a:extLst>
              <a:ext uri="{FF2B5EF4-FFF2-40B4-BE49-F238E27FC236}">
                <a16:creationId xmlns:a16="http://schemas.microsoft.com/office/drawing/2014/main" id="{16846E42-EF34-F9C8-B353-FCCA18E71793}"/>
              </a:ext>
            </a:extLst>
          </p:cNvPr>
          <p:cNvCxnSpPr>
            <a:cxnSpLocks/>
          </p:cNvCxnSpPr>
          <p:nvPr/>
        </p:nvCxnSpPr>
        <p:spPr>
          <a:xfrm>
            <a:off x="6701498" y="5320935"/>
            <a:ext cx="226982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58">
            <a:extLst>
              <a:ext uri="{FF2B5EF4-FFF2-40B4-BE49-F238E27FC236}">
                <a16:creationId xmlns:a16="http://schemas.microsoft.com/office/drawing/2014/main" id="{AED34C7B-1187-C3E9-5F5B-5B758AD191D9}"/>
              </a:ext>
            </a:extLst>
          </p:cNvPr>
          <p:cNvCxnSpPr>
            <a:cxnSpLocks/>
          </p:cNvCxnSpPr>
          <p:nvPr/>
        </p:nvCxnSpPr>
        <p:spPr>
          <a:xfrm>
            <a:off x="2392531" y="4463094"/>
            <a:ext cx="159298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158">
            <a:extLst>
              <a:ext uri="{FF2B5EF4-FFF2-40B4-BE49-F238E27FC236}">
                <a16:creationId xmlns:a16="http://schemas.microsoft.com/office/drawing/2014/main" id="{240D1C71-A39D-2F45-96C1-B0C726B31950}"/>
              </a:ext>
            </a:extLst>
          </p:cNvPr>
          <p:cNvCxnSpPr>
            <a:cxnSpLocks/>
          </p:cNvCxnSpPr>
          <p:nvPr/>
        </p:nvCxnSpPr>
        <p:spPr>
          <a:xfrm>
            <a:off x="4092329" y="4463094"/>
            <a:ext cx="243661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216">
            <a:extLst>
              <a:ext uri="{FF2B5EF4-FFF2-40B4-BE49-F238E27FC236}">
                <a16:creationId xmlns:a16="http://schemas.microsoft.com/office/drawing/2014/main" id="{2AC94970-4102-0ABB-A291-47400AAE9E80}"/>
              </a:ext>
            </a:extLst>
          </p:cNvPr>
          <p:cNvSpPr txBox="1"/>
          <p:nvPr/>
        </p:nvSpPr>
        <p:spPr>
          <a:xfrm>
            <a:off x="2225040"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2025</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11" name="テキスト ボックス 216">
            <a:extLst>
              <a:ext uri="{FF2B5EF4-FFF2-40B4-BE49-F238E27FC236}">
                <a16:creationId xmlns:a16="http://schemas.microsoft.com/office/drawing/2014/main" id="{ABDC0CFA-4680-1C6F-796E-0BAAC71F42DF}"/>
              </a:ext>
            </a:extLst>
          </p:cNvPr>
          <p:cNvSpPr txBox="1"/>
          <p:nvPr/>
        </p:nvSpPr>
        <p:spPr>
          <a:xfrm>
            <a:off x="3110846"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2026</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15" name="テキスト ボックス 216">
            <a:extLst>
              <a:ext uri="{FF2B5EF4-FFF2-40B4-BE49-F238E27FC236}">
                <a16:creationId xmlns:a16="http://schemas.microsoft.com/office/drawing/2014/main" id="{A2EFEC58-0901-5A47-82A1-83879036EED3}"/>
              </a:ext>
            </a:extLst>
          </p:cNvPr>
          <p:cNvSpPr txBox="1"/>
          <p:nvPr/>
        </p:nvSpPr>
        <p:spPr>
          <a:xfrm>
            <a:off x="3996653"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2027</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16" name="テキスト ボックス 216">
            <a:extLst>
              <a:ext uri="{FF2B5EF4-FFF2-40B4-BE49-F238E27FC236}">
                <a16:creationId xmlns:a16="http://schemas.microsoft.com/office/drawing/2014/main" id="{DCFCD4E7-169C-E792-0940-ADFB50E8594F}"/>
              </a:ext>
            </a:extLst>
          </p:cNvPr>
          <p:cNvSpPr txBox="1"/>
          <p:nvPr/>
        </p:nvSpPr>
        <p:spPr>
          <a:xfrm>
            <a:off x="4882459"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2028</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17" name="テキスト ボックス 216">
            <a:extLst>
              <a:ext uri="{FF2B5EF4-FFF2-40B4-BE49-F238E27FC236}">
                <a16:creationId xmlns:a16="http://schemas.microsoft.com/office/drawing/2014/main" id="{5E36A925-C02B-BB55-4130-1BD2B7B879ED}"/>
              </a:ext>
            </a:extLst>
          </p:cNvPr>
          <p:cNvSpPr txBox="1"/>
          <p:nvPr/>
        </p:nvSpPr>
        <p:spPr>
          <a:xfrm>
            <a:off x="5768265"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2029</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39" name="正方形/長方形 238">
            <a:extLst>
              <a:ext uri="{FF2B5EF4-FFF2-40B4-BE49-F238E27FC236}">
                <a16:creationId xmlns:a16="http://schemas.microsoft.com/office/drawing/2014/main" id="{9AAAD144-6F9A-7967-C5FD-12B259B6E8A7}"/>
              </a:ext>
            </a:extLst>
          </p:cNvPr>
          <p:cNvSpPr/>
          <p:nvPr/>
        </p:nvSpPr>
        <p:spPr>
          <a:xfrm>
            <a:off x="3264240" y="5942465"/>
            <a:ext cx="672119" cy="298178"/>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a:r>
              <a:rPr lang="ja-JP" altLang="en-US" sz="1000">
                <a:solidFill>
                  <a:schemeClr val="tx1"/>
                </a:solidFill>
                <a:latin typeface="Trebuchet MS" panose="020B0603020202020204" pitchFamily="34" charset="0"/>
                <a:ea typeface="Meiryo UI" panose="020B0604030504040204" pitchFamily="50" charset="-128"/>
                <a:cs typeface="Arial" panose="020B0604020202020204" pitchFamily="34" charset="0"/>
              </a:rPr>
              <a:t>補助期間</a:t>
            </a:r>
          </a:p>
        </p:txBody>
      </p:sp>
      <p:cxnSp>
        <p:nvCxnSpPr>
          <p:cNvPr id="240" name="直線コネクタ 128">
            <a:extLst>
              <a:ext uri="{FF2B5EF4-FFF2-40B4-BE49-F238E27FC236}">
                <a16:creationId xmlns:a16="http://schemas.microsoft.com/office/drawing/2014/main" id="{9C887B32-27E3-7227-E346-B620B4BF2937}"/>
              </a:ext>
            </a:extLst>
          </p:cNvPr>
          <p:cNvCxnSpPr>
            <a:cxnSpLocks/>
          </p:cNvCxnSpPr>
          <p:nvPr/>
        </p:nvCxnSpPr>
        <p:spPr>
          <a:xfrm flipH="1">
            <a:off x="6644750"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2" name="テキスト ボックス 216">
            <a:extLst>
              <a:ext uri="{FF2B5EF4-FFF2-40B4-BE49-F238E27FC236}">
                <a16:creationId xmlns:a16="http://schemas.microsoft.com/office/drawing/2014/main" id="{15B298F0-5354-859D-B164-591B8DA096CF}"/>
              </a:ext>
            </a:extLst>
          </p:cNvPr>
          <p:cNvSpPr txBox="1"/>
          <p:nvPr/>
        </p:nvSpPr>
        <p:spPr>
          <a:xfrm>
            <a:off x="6652531"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2030</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cxnSp>
        <p:nvCxnSpPr>
          <p:cNvPr id="244" name="直線コネクタ 128">
            <a:extLst>
              <a:ext uri="{FF2B5EF4-FFF2-40B4-BE49-F238E27FC236}">
                <a16:creationId xmlns:a16="http://schemas.microsoft.com/office/drawing/2014/main" id="{5F493E17-07F5-CB6E-045A-3C8D2863C2B0}"/>
              </a:ext>
            </a:extLst>
          </p:cNvPr>
          <p:cNvCxnSpPr>
            <a:cxnSpLocks/>
          </p:cNvCxnSpPr>
          <p:nvPr/>
        </p:nvCxnSpPr>
        <p:spPr>
          <a:xfrm flipH="1">
            <a:off x="7529836"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5" name="テキスト ボックス 216">
            <a:extLst>
              <a:ext uri="{FF2B5EF4-FFF2-40B4-BE49-F238E27FC236}">
                <a16:creationId xmlns:a16="http://schemas.microsoft.com/office/drawing/2014/main" id="{CF3FB478-4E35-6E1F-FFC6-AED048203AB0}"/>
              </a:ext>
            </a:extLst>
          </p:cNvPr>
          <p:cNvSpPr txBox="1"/>
          <p:nvPr/>
        </p:nvSpPr>
        <p:spPr>
          <a:xfrm>
            <a:off x="7537617"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2031</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7" name="二等辺三角形 126">
            <a:extLst>
              <a:ext uri="{FF2B5EF4-FFF2-40B4-BE49-F238E27FC236}">
                <a16:creationId xmlns:a16="http://schemas.microsoft.com/office/drawing/2014/main" id="{F844F94C-380B-334B-87FB-FD0F8DFDFE2C}"/>
              </a:ext>
            </a:extLst>
          </p:cNvPr>
          <p:cNvSpPr/>
          <p:nvPr/>
        </p:nvSpPr>
        <p:spPr>
          <a:xfrm flipV="1">
            <a:off x="3955713" y="4303845"/>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 name="角丸四角形 227">
            <a:extLst>
              <a:ext uri="{FF2B5EF4-FFF2-40B4-BE49-F238E27FC236}">
                <a16:creationId xmlns:a16="http://schemas.microsoft.com/office/drawing/2014/main" id="{6940D7E0-C5FE-503B-3615-2A00EBE8AF1D}"/>
              </a:ext>
            </a:extLst>
          </p:cNvPr>
          <p:cNvSpPr/>
          <p:nvPr/>
        </p:nvSpPr>
        <p:spPr>
          <a:xfrm>
            <a:off x="3555702" y="4062658"/>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rgbClr val="575757"/>
                </a:solidFill>
                <a:latin typeface="Meiryo UI" panose="020B0604030504040204" pitchFamily="50" charset="-128"/>
                <a:ea typeface="Meiryo UI" panose="020B0604030504040204" pitchFamily="50" charset="-128"/>
              </a:rPr>
              <a:t>設備導入完了</a:t>
            </a:r>
          </a:p>
        </p:txBody>
      </p:sp>
      <p:sp>
        <p:nvSpPr>
          <p:cNvPr id="28" name="二等辺三角形 194">
            <a:extLst>
              <a:ext uri="{FF2B5EF4-FFF2-40B4-BE49-F238E27FC236}">
                <a16:creationId xmlns:a16="http://schemas.microsoft.com/office/drawing/2014/main" id="{00BBE8BF-35F1-4692-0AA0-52419B28EB11}"/>
              </a:ext>
            </a:extLst>
          </p:cNvPr>
          <p:cNvSpPr/>
          <p:nvPr/>
        </p:nvSpPr>
        <p:spPr>
          <a:xfrm flipV="1">
            <a:off x="4389945" y="5145318"/>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7" name="角丸四角形 227">
            <a:extLst>
              <a:ext uri="{FF2B5EF4-FFF2-40B4-BE49-F238E27FC236}">
                <a16:creationId xmlns:a16="http://schemas.microsoft.com/office/drawing/2014/main" id="{3E74B6DD-8978-C79F-449E-6C71C78BE90B}"/>
              </a:ext>
            </a:extLst>
          </p:cNvPr>
          <p:cNvSpPr/>
          <p:nvPr/>
        </p:nvSpPr>
        <p:spPr>
          <a:xfrm>
            <a:off x="3962800" y="4901729"/>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rgbClr val="575757"/>
                </a:solidFill>
                <a:latin typeface="Meiryo UI" panose="020B0604030504040204" pitchFamily="50" charset="-128"/>
                <a:ea typeface="Meiryo UI" panose="020B0604030504040204" pitchFamily="50" charset="-128"/>
              </a:rPr>
              <a:t>設備導入完了</a:t>
            </a:r>
          </a:p>
        </p:txBody>
      </p:sp>
      <p:sp>
        <p:nvSpPr>
          <p:cNvPr id="29" name="二等辺三角形 197">
            <a:extLst>
              <a:ext uri="{FF2B5EF4-FFF2-40B4-BE49-F238E27FC236}">
                <a16:creationId xmlns:a16="http://schemas.microsoft.com/office/drawing/2014/main" id="{151377BE-D260-CD0C-9FDA-C1C619830700}"/>
              </a:ext>
            </a:extLst>
          </p:cNvPr>
          <p:cNvSpPr/>
          <p:nvPr/>
        </p:nvSpPr>
        <p:spPr>
          <a:xfrm flipV="1">
            <a:off x="6528929" y="5145318"/>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0" name="角丸四角形 227">
            <a:extLst>
              <a:ext uri="{FF2B5EF4-FFF2-40B4-BE49-F238E27FC236}">
                <a16:creationId xmlns:a16="http://schemas.microsoft.com/office/drawing/2014/main" id="{D0FC4576-D75C-39A6-BC50-D9A447E58B0A}"/>
              </a:ext>
            </a:extLst>
          </p:cNvPr>
          <p:cNvSpPr/>
          <p:nvPr/>
        </p:nvSpPr>
        <p:spPr>
          <a:xfrm>
            <a:off x="6101784" y="4901729"/>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rgbClr val="575757"/>
                </a:solidFill>
                <a:latin typeface="Meiryo UI" panose="020B0604030504040204" pitchFamily="50" charset="-128"/>
                <a:ea typeface="Meiryo UI" panose="020B0604030504040204" pitchFamily="50" charset="-128"/>
              </a:rPr>
              <a:t>XXX</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1" name="二等辺三角形 200">
            <a:extLst>
              <a:ext uri="{FF2B5EF4-FFF2-40B4-BE49-F238E27FC236}">
                <a16:creationId xmlns:a16="http://schemas.microsoft.com/office/drawing/2014/main" id="{699D8C72-E8CB-04E4-CAC5-CE6965DDCC46}"/>
              </a:ext>
            </a:extLst>
          </p:cNvPr>
          <p:cNvSpPr/>
          <p:nvPr/>
        </p:nvSpPr>
        <p:spPr>
          <a:xfrm flipV="1">
            <a:off x="3890860" y="3366510"/>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24" name="角丸四角形 227">
            <a:extLst>
              <a:ext uri="{FF2B5EF4-FFF2-40B4-BE49-F238E27FC236}">
                <a16:creationId xmlns:a16="http://schemas.microsoft.com/office/drawing/2014/main" id="{93747D07-A123-9ED9-0CB8-322DA2DD97DE}"/>
              </a:ext>
            </a:extLst>
          </p:cNvPr>
          <p:cNvSpPr/>
          <p:nvPr/>
        </p:nvSpPr>
        <p:spPr>
          <a:xfrm>
            <a:off x="3490848" y="3119440"/>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rgbClr val="575757"/>
                </a:solidFill>
                <a:latin typeface="Meiryo UI" panose="020B0604030504040204" pitchFamily="50" charset="-128"/>
                <a:ea typeface="Meiryo UI" panose="020B0604030504040204" pitchFamily="50" charset="-128"/>
              </a:rPr>
              <a:t>設備導入完了</a:t>
            </a:r>
          </a:p>
        </p:txBody>
      </p:sp>
      <p:sp>
        <p:nvSpPr>
          <p:cNvPr id="228" name="二等辺三角形 203">
            <a:extLst>
              <a:ext uri="{FF2B5EF4-FFF2-40B4-BE49-F238E27FC236}">
                <a16:creationId xmlns:a16="http://schemas.microsoft.com/office/drawing/2014/main" id="{09A42A01-1062-156D-53C6-3B913A7A5BCA}"/>
              </a:ext>
            </a:extLst>
          </p:cNvPr>
          <p:cNvSpPr/>
          <p:nvPr/>
        </p:nvSpPr>
        <p:spPr>
          <a:xfrm flipV="1">
            <a:off x="7441628" y="3366510"/>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29" name="角丸四角形 227">
            <a:extLst>
              <a:ext uri="{FF2B5EF4-FFF2-40B4-BE49-F238E27FC236}">
                <a16:creationId xmlns:a16="http://schemas.microsoft.com/office/drawing/2014/main" id="{ADDE645E-55C7-0B8F-C12A-5FA926672219}"/>
              </a:ext>
            </a:extLst>
          </p:cNvPr>
          <p:cNvSpPr/>
          <p:nvPr/>
        </p:nvSpPr>
        <p:spPr>
          <a:xfrm>
            <a:off x="7039030" y="3119440"/>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rgbClr val="575757"/>
                </a:solidFill>
                <a:latin typeface="Meiryo UI" panose="020B0604030504040204" pitchFamily="50" charset="-128"/>
                <a:ea typeface="Meiryo UI" panose="020B0604030504040204" pitchFamily="50" charset="-128"/>
              </a:rPr>
              <a:t>XXX</a:t>
            </a:r>
            <a:endParaRPr kumimoji="1" lang="ja-JP" altLang="en-US" sz="900">
              <a:solidFill>
                <a:srgbClr val="575757"/>
              </a:solidFill>
              <a:latin typeface="Meiryo UI" panose="020B0604030504040204" pitchFamily="50" charset="-128"/>
              <a:ea typeface="Meiryo UI" panose="020B0604030504040204" pitchFamily="50" charset="-128"/>
            </a:endParaRPr>
          </a:p>
        </p:txBody>
      </p:sp>
      <p:cxnSp>
        <p:nvCxnSpPr>
          <p:cNvPr id="53" name="直線矢印コネクタ 158">
            <a:extLst>
              <a:ext uri="{FF2B5EF4-FFF2-40B4-BE49-F238E27FC236}">
                <a16:creationId xmlns:a16="http://schemas.microsoft.com/office/drawing/2014/main" id="{BA8568ED-5925-1C3F-D3FD-5C10F6AF89B1}"/>
              </a:ext>
            </a:extLst>
          </p:cNvPr>
          <p:cNvCxnSpPr>
            <a:cxnSpLocks/>
          </p:cNvCxnSpPr>
          <p:nvPr/>
        </p:nvCxnSpPr>
        <p:spPr>
          <a:xfrm>
            <a:off x="6816526" y="4463094"/>
            <a:ext cx="215479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230" name="二等辺三角形 55">
            <a:extLst>
              <a:ext uri="{FF2B5EF4-FFF2-40B4-BE49-F238E27FC236}">
                <a16:creationId xmlns:a16="http://schemas.microsoft.com/office/drawing/2014/main" id="{F86D7C8E-7240-123B-ECA5-231D6BC2FC16}"/>
              </a:ext>
            </a:extLst>
          </p:cNvPr>
          <p:cNvSpPr/>
          <p:nvPr/>
        </p:nvSpPr>
        <p:spPr>
          <a:xfrm flipV="1">
            <a:off x="6562229" y="4303845"/>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31" name="角丸四角形 227">
            <a:extLst>
              <a:ext uri="{FF2B5EF4-FFF2-40B4-BE49-F238E27FC236}">
                <a16:creationId xmlns:a16="http://schemas.microsoft.com/office/drawing/2014/main" id="{F329ED23-DEA3-C292-ADB1-A0B69BF006AD}"/>
              </a:ext>
            </a:extLst>
          </p:cNvPr>
          <p:cNvSpPr/>
          <p:nvPr/>
        </p:nvSpPr>
        <p:spPr>
          <a:xfrm>
            <a:off x="6162217" y="4062658"/>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rgbClr val="575757"/>
                </a:solidFill>
                <a:latin typeface="Meiryo UI" panose="020B0604030504040204" pitchFamily="50" charset="-128"/>
                <a:ea typeface="Meiryo UI" panose="020B0604030504040204" pitchFamily="50" charset="-128"/>
              </a:rPr>
              <a:t>XXX</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2A984D20-F477-2E15-C597-C3CFEB4E7A50}"/>
              </a:ext>
            </a:extLst>
          </p:cNvPr>
          <p:cNvSpPr/>
          <p:nvPr/>
        </p:nvSpPr>
        <p:spPr>
          <a:xfrm>
            <a:off x="0" y="0"/>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811C82C-7DC4-489A-DCE0-38C669915B34}"/>
              </a:ext>
            </a:extLst>
          </p:cNvPr>
          <p:cNvSpPr/>
          <p:nvPr/>
        </p:nvSpPr>
        <p:spPr>
          <a:xfrm>
            <a:off x="510778" y="1263356"/>
            <a:ext cx="8884444" cy="667272"/>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065" indent="-139065">
              <a:buFont typeface="EYInterstate" panose="02000503020000020004" pitchFamily="2" charset="0"/>
              <a:buChar char="•"/>
            </a:pPr>
            <a:r>
              <a:rPr kumimoji="1" lang="ja-JP" altLang="en-US" sz="1200">
                <a:solidFill>
                  <a:schemeClr val="tx1"/>
                </a:solidFill>
                <a:latin typeface="Meiryo UI"/>
                <a:ea typeface="Meiryo UI"/>
              </a:rPr>
              <a:t>本事業の実施に向けて、事業化に至るまでの遂行方法、スケジュールやマイルストーンを記載ください</a:t>
            </a:r>
            <a:endParaRPr kumimoji="1" lang="en-US" altLang="ja-JP" sz="1200">
              <a:solidFill>
                <a:schemeClr val="tx1"/>
              </a:solidFill>
              <a:latin typeface="Meiryo UI"/>
              <a:ea typeface="Meiryo UI"/>
            </a:endParaRPr>
          </a:p>
        </p:txBody>
      </p:sp>
    </p:spTree>
    <p:extLst>
      <p:ext uri="{BB962C8B-B14F-4D97-AF65-F5344CB8AC3E}">
        <p14:creationId xmlns:p14="http://schemas.microsoft.com/office/powerpoint/2010/main" val="36773391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四角形: メモ 13">
            <a:extLst>
              <a:ext uri="{FF2B5EF4-FFF2-40B4-BE49-F238E27FC236}">
                <a16:creationId xmlns:a16="http://schemas.microsoft.com/office/drawing/2014/main" id="{17C9A7D3-E583-8A27-32EE-7ED2ABEB866B}"/>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sp>
        <p:nvSpPr>
          <p:cNvPr id="43" name="フリーフォーム: 図形 42">
            <a:extLst>
              <a:ext uri="{FF2B5EF4-FFF2-40B4-BE49-F238E27FC236}">
                <a16:creationId xmlns:a16="http://schemas.microsoft.com/office/drawing/2014/main" id="{87CF5490-F947-3951-70F1-C500B524B65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44" name="フリーフォーム: 図形 43">
            <a:extLst>
              <a:ext uri="{FF2B5EF4-FFF2-40B4-BE49-F238E27FC236}">
                <a16:creationId xmlns:a16="http://schemas.microsoft.com/office/drawing/2014/main" id="{8523FB56-AAE9-3A03-363A-9E860686C41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2" name="フリーフォーム: 図形 11">
            <a:extLst>
              <a:ext uri="{FF2B5EF4-FFF2-40B4-BE49-F238E27FC236}">
                <a16:creationId xmlns:a16="http://schemas.microsoft.com/office/drawing/2014/main" id="{9B57A104-9DC3-1E53-D3C5-188F2DE7AF01}"/>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 </a:t>
            </a:r>
            <a:r>
              <a:rPr kumimoji="1" lang="ja-JP" altLang="en-US" sz="800" b="1">
                <a:solidFill>
                  <a:schemeClr val="bg1"/>
                </a:solidFill>
                <a:latin typeface="Meiryo UI" panose="020B0604030504040204" pitchFamily="50" charset="-128"/>
                <a:ea typeface="Meiryo UI" panose="020B0604030504040204" pitchFamily="50" charset="-128"/>
              </a:rPr>
              <a:t>イ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ウ </a:t>
            </a:r>
          </a:p>
        </p:txBody>
      </p:sp>
      <p:sp>
        <p:nvSpPr>
          <p:cNvPr id="30" name="正方形/長方形 29">
            <a:extLst>
              <a:ext uri="{FF2B5EF4-FFF2-40B4-BE49-F238E27FC236}">
                <a16:creationId xmlns:a16="http://schemas.microsoft.com/office/drawing/2014/main" id="{54E8D25B-BDDF-30DB-32BE-C19AD599714E}"/>
              </a:ext>
            </a:extLst>
          </p:cNvPr>
          <p:cNvSpPr/>
          <p:nvPr/>
        </p:nvSpPr>
        <p:spPr>
          <a:xfrm>
            <a:off x="588936" y="3615606"/>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資金計画</a:t>
            </a: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実現可能性／実施上の課題</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9" name="正方形/長方形 8">
            <a:extLst>
              <a:ext uri="{FF2B5EF4-FFF2-40B4-BE49-F238E27FC236}">
                <a16:creationId xmlns:a16="http://schemas.microsoft.com/office/drawing/2014/main" id="{6FB5A67D-CEBE-994C-0403-B13ED2D0339C}"/>
              </a:ext>
            </a:extLst>
          </p:cNvPr>
          <p:cNvSpPr/>
          <p:nvPr/>
        </p:nvSpPr>
        <p:spPr>
          <a:xfrm>
            <a:off x="5409050" y="2680944"/>
            <a:ext cx="3430800"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200">
                <a:solidFill>
                  <a:schemeClr val="tx1"/>
                </a:solidFill>
                <a:latin typeface="Meiryo UI" panose="020B0604030504040204" pitchFamily="50" charset="-128"/>
                <a:ea typeface="Meiryo UI" panose="020B0604030504040204" pitchFamily="50" charset="-128"/>
              </a:rPr>
              <a:t>合意状況と課題解決方法</a:t>
            </a:r>
          </a:p>
        </p:txBody>
      </p:sp>
      <p:sp>
        <p:nvSpPr>
          <p:cNvPr id="37" name="正方形/長方形 36">
            <a:extLst>
              <a:ext uri="{FF2B5EF4-FFF2-40B4-BE49-F238E27FC236}">
                <a16:creationId xmlns:a16="http://schemas.microsoft.com/office/drawing/2014/main" id="{C8DFDE8F-C4B9-C297-F17F-EDBAEDA59EA6}"/>
              </a:ext>
            </a:extLst>
          </p:cNvPr>
          <p:cNvSpPr/>
          <p:nvPr/>
        </p:nvSpPr>
        <p:spPr>
          <a:xfrm>
            <a:off x="588936" y="4433704"/>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材料調達</a:t>
            </a:r>
          </a:p>
        </p:txBody>
      </p:sp>
      <p:sp>
        <p:nvSpPr>
          <p:cNvPr id="38" name="正方形/長方形 37">
            <a:extLst>
              <a:ext uri="{FF2B5EF4-FFF2-40B4-BE49-F238E27FC236}">
                <a16:creationId xmlns:a16="http://schemas.microsoft.com/office/drawing/2014/main" id="{E9938FA4-7076-43FD-4067-A674C4FB80D2}"/>
              </a:ext>
            </a:extLst>
          </p:cNvPr>
          <p:cNvSpPr/>
          <p:nvPr/>
        </p:nvSpPr>
        <p:spPr>
          <a:xfrm>
            <a:off x="588936" y="5251804"/>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販路開拓</a:t>
            </a:r>
          </a:p>
        </p:txBody>
      </p:sp>
      <p:sp>
        <p:nvSpPr>
          <p:cNvPr id="40" name="正方形/長方形 39">
            <a:extLst>
              <a:ext uri="{FF2B5EF4-FFF2-40B4-BE49-F238E27FC236}">
                <a16:creationId xmlns:a16="http://schemas.microsoft.com/office/drawing/2014/main" id="{4ACBA5ED-E81E-9236-F6BF-53622D5FC4EB}"/>
              </a:ext>
            </a:extLst>
          </p:cNvPr>
          <p:cNvSpPr/>
          <p:nvPr/>
        </p:nvSpPr>
        <p:spPr>
          <a:xfrm>
            <a:off x="1689636" y="3615606"/>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3FAA46D2-C43D-3894-71EE-AAE49075071F}"/>
              </a:ext>
            </a:extLst>
          </p:cNvPr>
          <p:cNvSpPr/>
          <p:nvPr/>
        </p:nvSpPr>
        <p:spPr>
          <a:xfrm>
            <a:off x="1689636" y="44337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C97FA78-AB77-8F66-4081-D227EEB2E5B3}"/>
              </a:ext>
            </a:extLst>
          </p:cNvPr>
          <p:cNvSpPr/>
          <p:nvPr/>
        </p:nvSpPr>
        <p:spPr>
          <a:xfrm>
            <a:off x="1689636" y="52518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33" name="フリーフォーム: 図形 32">
            <a:extLst>
              <a:ext uri="{FF2B5EF4-FFF2-40B4-BE49-F238E27FC236}">
                <a16:creationId xmlns:a16="http://schemas.microsoft.com/office/drawing/2014/main" id="{AD1CAC26-7319-5A4E-A283-1665DF1D893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35" name="フリーフォーム: 図形 34">
            <a:extLst>
              <a:ext uri="{FF2B5EF4-FFF2-40B4-BE49-F238E27FC236}">
                <a16:creationId xmlns:a16="http://schemas.microsoft.com/office/drawing/2014/main" id="{3242183A-6AE1-14CB-5864-BC99DD5A8CF7}"/>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6" name="正方形/長方形 5">
            <a:extLst>
              <a:ext uri="{FF2B5EF4-FFF2-40B4-BE49-F238E27FC236}">
                <a16:creationId xmlns:a16="http://schemas.microsoft.com/office/drawing/2014/main" id="{07189B64-5FA3-ABF4-1B60-A70B33CA24BD}"/>
              </a:ext>
            </a:extLst>
          </p:cNvPr>
          <p:cNvSpPr/>
          <p:nvPr/>
        </p:nvSpPr>
        <p:spPr>
          <a:xfrm>
            <a:off x="1689635" y="2680944"/>
            <a:ext cx="3430800"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200">
                <a:solidFill>
                  <a:schemeClr val="tx1"/>
                </a:solidFill>
                <a:latin typeface="Meiryo UI" panose="020B0604030504040204" pitchFamily="50" charset="-128"/>
                <a:ea typeface="Meiryo UI" panose="020B0604030504040204" pitchFamily="50" charset="-128"/>
              </a:rPr>
              <a:t>実施上のリソース調達に係る方針</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3E31A02-0241-1C67-FED7-1509E8978F73}"/>
              </a:ext>
            </a:extLst>
          </p:cNvPr>
          <p:cNvSpPr/>
          <p:nvPr/>
        </p:nvSpPr>
        <p:spPr>
          <a:xfrm>
            <a:off x="5409051" y="3615606"/>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8CAB30D2-78C7-75F1-53D3-36ECAA9179B0}"/>
              </a:ext>
            </a:extLst>
          </p:cNvPr>
          <p:cNvSpPr/>
          <p:nvPr/>
        </p:nvSpPr>
        <p:spPr>
          <a:xfrm>
            <a:off x="5409051" y="44337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13B398DC-E9A8-84E2-FCCF-9AA1F60AF4E5}"/>
              </a:ext>
            </a:extLst>
          </p:cNvPr>
          <p:cNvSpPr/>
          <p:nvPr/>
        </p:nvSpPr>
        <p:spPr>
          <a:xfrm>
            <a:off x="5409051" y="52518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F63D950-5B83-5BFD-2F73-3B1692925FC3}"/>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4674941-2D53-2F1E-606B-6A48C5691F88}"/>
              </a:ext>
            </a:extLst>
          </p:cNvPr>
          <p:cNvSpPr/>
          <p:nvPr/>
        </p:nvSpPr>
        <p:spPr>
          <a:xfrm>
            <a:off x="510778" y="1263356"/>
            <a:ext cx="8884444" cy="823908"/>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065" indent="-139065">
              <a:buFont typeface="EYInterstate" panose="02000503020000020004" pitchFamily="2" charset="0"/>
              <a:buChar char="•"/>
            </a:pPr>
            <a:r>
              <a:rPr kumimoji="1" lang="ja-JP" altLang="en-US" sz="1200">
                <a:solidFill>
                  <a:schemeClr val="tx1"/>
                </a:solidFill>
                <a:latin typeface="Meiryo UI"/>
                <a:ea typeface="Meiryo UI"/>
              </a:rPr>
              <a:t>補助事業の事業開始までにおけるリソース調達の方針、合意状況を記載ください</a:t>
            </a:r>
            <a:endParaRPr lang="en-US" altLang="ja-JP" sz="1200">
              <a:solidFill>
                <a:schemeClr val="tx1"/>
              </a:solidFill>
              <a:latin typeface="Meiryo UI"/>
              <a:ea typeface="Meiryo UI"/>
            </a:endParaRPr>
          </a:p>
          <a:p>
            <a:pPr marL="139065" indent="-139065">
              <a:buFont typeface="EYInterstate" panose="02000503020000020004" pitchFamily="2" charset="0"/>
              <a:buChar char="•"/>
            </a:pPr>
            <a:r>
              <a:rPr kumimoji="1" lang="ja-JP" altLang="en-US" sz="1200">
                <a:solidFill>
                  <a:schemeClr val="tx1"/>
                </a:solidFill>
                <a:latin typeface="Meiryo UI"/>
                <a:ea typeface="Meiryo UI"/>
              </a:rPr>
              <a:t>中長期での補助事業の課題を検証できているか、課題の解決方法が明確かつ妥当かという点について審査いたします</a:t>
            </a:r>
            <a:endParaRPr lang="en-US" altLang="ja-JP" sz="1200">
              <a:solidFill>
                <a:schemeClr val="tx1"/>
              </a:solidFill>
              <a:latin typeface="Meiryo UI"/>
              <a:ea typeface="Meiryo UI"/>
            </a:endParaRPr>
          </a:p>
        </p:txBody>
      </p:sp>
      <p:cxnSp>
        <p:nvCxnSpPr>
          <p:cNvPr id="19" name="直線コネクタ 18">
            <a:extLst>
              <a:ext uri="{FF2B5EF4-FFF2-40B4-BE49-F238E27FC236}">
                <a16:creationId xmlns:a16="http://schemas.microsoft.com/office/drawing/2014/main" id="{80CF5E57-F858-7023-5E53-CADD1839070C}"/>
              </a:ext>
            </a:extLst>
          </p:cNvPr>
          <p:cNvCxnSpPr>
            <a:cxnSpLocks/>
          </p:cNvCxnSpPr>
          <p:nvPr/>
        </p:nvCxnSpPr>
        <p:spPr>
          <a:xfrm>
            <a:off x="1532717" y="4044638"/>
            <a:ext cx="475192" cy="38906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A69ADF85-DFFF-CD24-F775-1565B03ACBC6}"/>
              </a:ext>
            </a:extLst>
          </p:cNvPr>
          <p:cNvSpPr/>
          <p:nvPr/>
        </p:nvSpPr>
        <p:spPr>
          <a:xfrm>
            <a:off x="1755484" y="4177056"/>
            <a:ext cx="3854008" cy="919089"/>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補助事業にかかる資金の内訳の見込みについて明記してください。また、（様式</a:t>
            </a:r>
            <a:r>
              <a:rPr lang="en-US" altLang="ja-JP" sz="900" kern="0" spc="50">
                <a:latin typeface="Meiryo UI" panose="020B0604030504040204" pitchFamily="50" charset="-128"/>
                <a:ea typeface="Meiryo UI" panose="020B0604030504040204" pitchFamily="50" charset="-128"/>
              </a:rPr>
              <a:t>4</a:t>
            </a:r>
            <a:r>
              <a:rPr lang="ja-JP" altLang="en-US" sz="900" kern="0" spc="50">
                <a:latin typeface="Meiryo UI" panose="020B0604030504040204" pitchFamily="50" charset="-128"/>
                <a:ea typeface="Meiryo UI" panose="020B0604030504040204" pitchFamily="50" charset="-128"/>
              </a:rPr>
              <a:t>）金融機関による確認書に記載されている内容を踏まえてご記載ください（自己資金、融資、出資調達、メザニン、他補助金の活用等）</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kumimoji="1" lang="ja-JP" altLang="en-US" sz="900">
                <a:solidFill>
                  <a:srgbClr val="2E2E38"/>
                </a:solidFill>
                <a:latin typeface="EYInterstate"/>
                <a:ea typeface="Meiryo UI"/>
              </a:rPr>
              <a:t>そのうえで、財務上の課題や資金調達手法の検討経緯等も補足してください。</a:t>
            </a:r>
            <a:endParaRPr lang="ja-JP" altLang="en-US" sz="900" kern="0" spc="5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BFDC0845-1B0B-2207-33BD-F65877E427F3}"/>
              </a:ext>
            </a:extLst>
          </p:cNvPr>
          <p:cNvSpPr/>
          <p:nvPr/>
        </p:nvSpPr>
        <p:spPr>
          <a:xfrm>
            <a:off x="588936" y="2797507"/>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人材調達</a:t>
            </a:r>
            <a:endParaRPr kumimoji="1" lang="en-US" altLang="ja-JP" sz="1200" b="1">
              <a:solidFill>
                <a:srgbClr val="575757"/>
              </a:solidFill>
              <a:latin typeface="Meiryo UI" panose="020B0604030504040204" pitchFamily="50" charset="-128"/>
              <a:ea typeface="Meiryo UI" panose="020B0604030504040204" pitchFamily="50" charset="-128"/>
            </a:endParaRPr>
          </a:p>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・育成</a:t>
            </a:r>
          </a:p>
        </p:txBody>
      </p:sp>
      <p:sp>
        <p:nvSpPr>
          <p:cNvPr id="39" name="正方形/長方形 38">
            <a:extLst>
              <a:ext uri="{FF2B5EF4-FFF2-40B4-BE49-F238E27FC236}">
                <a16:creationId xmlns:a16="http://schemas.microsoft.com/office/drawing/2014/main" id="{E5F78FA6-8B95-7905-FF60-BEC14277891F}"/>
              </a:ext>
            </a:extLst>
          </p:cNvPr>
          <p:cNvSpPr/>
          <p:nvPr/>
        </p:nvSpPr>
        <p:spPr>
          <a:xfrm>
            <a:off x="1689636" y="2797507"/>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ja-JP" altLang="en-US" sz="1050" b="1">
                <a:solidFill>
                  <a:srgbClr val="002060"/>
                </a:solidFill>
                <a:latin typeface="Meiryo UI" panose="020B0604030504040204" pitchFamily="50" charset="-128"/>
                <a:ea typeface="Meiryo UI" panose="020B0604030504040204" pitchFamily="50" charset="-128"/>
              </a:rPr>
              <a:t>（例：人員の</a:t>
            </a:r>
            <a:r>
              <a:rPr kumimoji="1" lang="en-US" altLang="ja-JP" sz="1050" b="1">
                <a:solidFill>
                  <a:srgbClr val="002060"/>
                </a:solidFill>
                <a:latin typeface="Meiryo UI" panose="020B0604030504040204" pitchFamily="50" charset="-128"/>
                <a:ea typeface="Meiryo UI" panose="020B0604030504040204" pitchFamily="50" charset="-128"/>
              </a:rPr>
              <a:t>30%</a:t>
            </a:r>
            <a:r>
              <a:rPr kumimoji="1" lang="ja-JP" altLang="en-US" sz="1050" b="1">
                <a:solidFill>
                  <a:srgbClr val="002060"/>
                </a:solidFill>
                <a:latin typeface="Meiryo UI" panose="020B0604030504040204" pitchFamily="50" charset="-128"/>
                <a:ea typeface="Meiryo UI" panose="020B0604030504040204" pitchFamily="50" charset="-128"/>
              </a:rPr>
              <a:t>は</a:t>
            </a:r>
            <a:r>
              <a:rPr kumimoji="1" lang="en-US" altLang="ja-JP" sz="1050" b="1">
                <a:solidFill>
                  <a:srgbClr val="002060"/>
                </a:solidFill>
                <a:latin typeface="Meiryo UI" panose="020B0604030504040204" pitchFamily="50" charset="-128"/>
                <a:ea typeface="Meiryo UI" panose="020B0604030504040204" pitchFamily="50" charset="-128"/>
              </a:rPr>
              <a:t>A</a:t>
            </a:r>
            <a:r>
              <a:rPr kumimoji="1" lang="ja-JP" altLang="en-US" sz="1050" b="1">
                <a:solidFill>
                  <a:srgbClr val="002060"/>
                </a:solidFill>
                <a:latin typeface="Meiryo UI" panose="020B0604030504040204" pitchFamily="50" charset="-128"/>
                <a:ea typeface="Meiryo UI" panose="020B0604030504040204" pitchFamily="50" charset="-128"/>
              </a:rPr>
              <a:t>部署から投入、</a:t>
            </a:r>
            <a:r>
              <a:rPr kumimoji="1" lang="en-US" altLang="ja-JP" sz="1050" b="1">
                <a:solidFill>
                  <a:srgbClr val="002060"/>
                </a:solidFill>
                <a:latin typeface="Meiryo UI" panose="020B0604030504040204" pitchFamily="50" charset="-128"/>
                <a:ea typeface="Meiryo UI" panose="020B0604030504040204" pitchFamily="50" charset="-128"/>
              </a:rPr>
              <a:t>70</a:t>
            </a:r>
            <a:r>
              <a:rPr kumimoji="1" lang="ja-JP" altLang="en-US" sz="1050" b="1">
                <a:solidFill>
                  <a:srgbClr val="002060"/>
                </a:solidFill>
                <a:latin typeface="Meiryo UI" panose="020B0604030504040204" pitchFamily="50" charset="-128"/>
                <a:ea typeface="Meiryo UI" panose="020B0604030504040204" pitchFamily="50" charset="-128"/>
              </a:rPr>
              <a:t>％は新規で雇用予定）</a:t>
            </a:r>
            <a:endParaRPr kumimoji="1" lang="en-US" altLang="ja-JP" sz="1050" b="1">
              <a:solidFill>
                <a:srgbClr val="002060"/>
              </a:solidFill>
              <a:latin typeface="Meiryo UI" panose="020B0604030504040204" pitchFamily="50" charset="-128"/>
              <a:ea typeface="Meiryo UI" panose="020B0604030504040204" pitchFamily="50" charset="-128"/>
            </a:endParaRPr>
          </a:p>
          <a:p>
            <a:pPr marL="177800" lvl="1" indent="-171450" defTabSz="742950">
              <a:buFont typeface="Arial" panose="020B0604020202020204" pitchFamily="34" charset="0"/>
              <a:buChar char="•"/>
            </a:pPr>
            <a:r>
              <a:rPr kumimoji="1" lang="ja-JP" altLang="en-US" sz="1050" b="1">
                <a:solidFill>
                  <a:srgbClr val="002060"/>
                </a:solidFill>
                <a:latin typeface="Meiryo UI" panose="020B0604030504040204" pitchFamily="50" charset="-128"/>
                <a:ea typeface="Meiryo UI" panose="020B0604030504040204" pitchFamily="50" charset="-128"/>
              </a:rPr>
              <a:t>（例：教育制度を導入予定）</a:t>
            </a:r>
            <a:endParaRPr kumimoji="1" lang="en-US" altLang="ja-JP" sz="1050" b="1">
              <a:solidFill>
                <a:srgbClr val="002060"/>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5A9DB17-6FDD-3ADC-1105-28B4EBA7BCA9}"/>
              </a:ext>
            </a:extLst>
          </p:cNvPr>
          <p:cNvSpPr/>
          <p:nvPr/>
        </p:nvSpPr>
        <p:spPr>
          <a:xfrm>
            <a:off x="5409051" y="2797507"/>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ja-JP" altLang="en-US" sz="1050" b="1">
                <a:solidFill>
                  <a:srgbClr val="002060"/>
                </a:solidFill>
                <a:latin typeface="Meiryo UI" panose="020B0604030504040204" pitchFamily="50" charset="-128"/>
                <a:ea typeface="Meiryo UI" panose="020B0604030504040204" pitchFamily="50" charset="-128"/>
              </a:rPr>
              <a:t>（例：</a:t>
            </a:r>
            <a:r>
              <a:rPr kumimoji="1" lang="en-US" altLang="ja-JP" sz="1050" b="1">
                <a:solidFill>
                  <a:srgbClr val="002060"/>
                </a:solidFill>
                <a:latin typeface="Meiryo UI" panose="020B0604030504040204" pitchFamily="50" charset="-128"/>
                <a:ea typeface="Meiryo UI" panose="020B0604030504040204" pitchFamily="50" charset="-128"/>
              </a:rPr>
              <a:t>A</a:t>
            </a:r>
            <a:r>
              <a:rPr kumimoji="1" lang="ja-JP" altLang="en-US" sz="1050" b="1">
                <a:solidFill>
                  <a:srgbClr val="002060"/>
                </a:solidFill>
                <a:latin typeface="Meiryo UI" panose="020B0604030504040204" pitchFamily="50" charset="-128"/>
                <a:ea typeface="Meiryo UI" panose="020B0604030504040204" pitchFamily="50" charset="-128"/>
              </a:rPr>
              <a:t>部署の人員を投入することを社内調整済み）</a:t>
            </a:r>
          </a:p>
          <a:p>
            <a:pPr marL="177800" lvl="1" indent="-171450" defTabSz="742950">
              <a:buFont typeface="Arial" panose="020B0604020202020204" pitchFamily="34" charset="0"/>
              <a:buChar char="•"/>
            </a:pPr>
            <a:r>
              <a:rPr kumimoji="1" lang="ja-JP" altLang="en-US" sz="1050" b="1">
                <a:solidFill>
                  <a:srgbClr val="002060"/>
                </a:solidFill>
                <a:latin typeface="Meiryo UI" panose="020B0604030504040204" pitchFamily="50" charset="-128"/>
                <a:ea typeface="Meiryo UI" panose="020B0604030504040204" pitchFamily="50" charset="-128"/>
              </a:rPr>
              <a:t>（例：新規採用については、</a:t>
            </a:r>
            <a:r>
              <a:rPr kumimoji="1" lang="en-US" altLang="ja-JP" sz="1050" b="1">
                <a:solidFill>
                  <a:srgbClr val="002060"/>
                </a:solidFill>
                <a:latin typeface="Meiryo UI" panose="020B0604030504040204" pitchFamily="50" charset="-128"/>
                <a:ea typeface="Meiryo UI" panose="020B0604030504040204" pitchFamily="50" charset="-128"/>
              </a:rPr>
              <a:t>XX</a:t>
            </a:r>
            <a:r>
              <a:rPr kumimoji="1" lang="ja-JP" altLang="en-US" sz="1050" b="1">
                <a:solidFill>
                  <a:srgbClr val="002060"/>
                </a:solidFill>
                <a:latin typeface="Meiryo UI" panose="020B0604030504040204" pitchFamily="50" charset="-128"/>
                <a:ea typeface="Meiryo UI" panose="020B0604030504040204" pitchFamily="50" charset="-128"/>
              </a:rPr>
              <a:t>等によって確保する予定（うち</a:t>
            </a:r>
            <a:r>
              <a:rPr kumimoji="1" lang="en-US" altLang="ja-JP" sz="1050" b="1">
                <a:solidFill>
                  <a:srgbClr val="002060"/>
                </a:solidFill>
                <a:latin typeface="Meiryo UI" panose="020B0604030504040204" pitchFamily="50" charset="-128"/>
                <a:ea typeface="Meiryo UI" panose="020B0604030504040204" pitchFamily="50" charset="-128"/>
              </a:rPr>
              <a:t>XX</a:t>
            </a:r>
            <a:r>
              <a:rPr kumimoji="1" lang="ja-JP" altLang="en-US" sz="1050" b="1">
                <a:solidFill>
                  <a:srgbClr val="002060"/>
                </a:solidFill>
                <a:latin typeface="Meiryo UI" panose="020B0604030504040204" pitchFamily="50" charset="-128"/>
                <a:ea typeface="Meiryo UI" panose="020B0604030504040204" pitchFamily="50" charset="-128"/>
              </a:rPr>
              <a:t>名は既に内諾済み））</a:t>
            </a:r>
            <a:endParaRPr kumimoji="1" lang="en-US" altLang="ja-JP" sz="1050" b="1">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162932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メモ 1">
            <a:extLst>
              <a:ext uri="{FF2B5EF4-FFF2-40B4-BE49-F238E27FC236}">
                <a16:creationId xmlns:a16="http://schemas.microsoft.com/office/drawing/2014/main" id="{72B2620E-1EDB-31BD-3D4B-D86C33BF0A1F}"/>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実現可能性／製品・サービスの市場分析</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4" name="フリーフォーム: 図形 3">
            <a:extLst>
              <a:ext uri="{FF2B5EF4-FFF2-40B4-BE49-F238E27FC236}">
                <a16:creationId xmlns:a16="http://schemas.microsoft.com/office/drawing/2014/main" id="{0DF6EBCB-76EF-AE84-BC0D-CE4D95161202}"/>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9" name="フリーフォーム: 図形 8">
            <a:extLst>
              <a:ext uri="{FF2B5EF4-FFF2-40B4-BE49-F238E27FC236}">
                <a16:creationId xmlns:a16="http://schemas.microsoft.com/office/drawing/2014/main" id="{B59BC2DD-AF29-0E6B-EB08-DEB393F55FD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0" name="フリーフォーム: 図形 9">
            <a:extLst>
              <a:ext uri="{FF2B5EF4-FFF2-40B4-BE49-F238E27FC236}">
                <a16:creationId xmlns:a16="http://schemas.microsoft.com/office/drawing/2014/main" id="{D09CB8CB-DFE6-8F18-7C5B-257CC8432FD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1" name="フリーフォーム: 図形 10">
            <a:extLst>
              <a:ext uri="{FF2B5EF4-FFF2-40B4-BE49-F238E27FC236}">
                <a16:creationId xmlns:a16="http://schemas.microsoft.com/office/drawing/2014/main" id="{92E6A865-E654-1BA5-4DE1-B967270784E7}"/>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3" name="正方形/長方形 19">
            <a:extLst>
              <a:ext uri="{FF2B5EF4-FFF2-40B4-BE49-F238E27FC236}">
                <a16:creationId xmlns:a16="http://schemas.microsoft.com/office/drawing/2014/main" id="{03375E79-0918-7F1B-4CC7-9BD60984FCA4}"/>
              </a:ext>
            </a:extLst>
          </p:cNvPr>
          <p:cNvSpPr/>
          <p:nvPr/>
        </p:nvSpPr>
        <p:spPr>
          <a:xfrm>
            <a:off x="407364" y="2666384"/>
            <a:ext cx="1098795" cy="529495"/>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1000" b="1" kern="100">
                <a:solidFill>
                  <a:schemeClr val="bg1"/>
                </a:solidFill>
                <a:latin typeface="Meiryo UI" panose="020B0604030504040204" pitchFamily="50" charset="-128"/>
                <a:ea typeface="Meiryo UI" panose="020B0604030504040204" pitchFamily="50" charset="-128"/>
              </a:rPr>
              <a:t>(</a:t>
            </a:r>
            <a:r>
              <a:rPr kumimoji="1" lang="en-US" altLang="ja-JP" sz="1000" b="1" i="0" u="none" strike="noStrike" kern="100">
                <a:solidFill>
                  <a:schemeClr val="bg1"/>
                </a:solidFill>
                <a:effectLst/>
                <a:latin typeface="Meiryo UI" panose="020B0604030504040204" pitchFamily="50" charset="-128"/>
                <a:ea typeface="Meiryo UI" panose="020B0604030504040204" pitchFamily="50" charset="-128"/>
              </a:rPr>
              <a:t>A)</a:t>
            </a:r>
          </a:p>
          <a:p>
            <a:pPr marR="45720" algn="ctr" rtl="0" eaLnBrk="1" fontAlgn="ctr" latinLnBrk="0" hangingPunct="1">
              <a:spcBef>
                <a:spcPts val="0"/>
              </a:spcBef>
              <a:spcAft>
                <a:spcPts val="0"/>
              </a:spcAft>
              <a:tabLst>
                <a:tab pos="2700020" algn="ctr"/>
                <a:tab pos="5400040" algn="r"/>
              </a:tabLst>
            </a:pPr>
            <a:r>
              <a:rPr kumimoji="1" lang="ja-JP" altLang="en-US" sz="1000" b="1" i="0" u="none" strike="noStrike" kern="100">
                <a:solidFill>
                  <a:schemeClr val="bg1"/>
                </a:solidFill>
                <a:effectLst/>
                <a:latin typeface="Meiryo UI" panose="020B0604030504040204" pitchFamily="50" charset="-128"/>
                <a:ea typeface="Meiryo UI" panose="020B0604030504040204" pitchFamily="50" charset="-128"/>
              </a:rPr>
              <a:t>申請時売上高</a:t>
            </a:r>
            <a:endParaRPr lang="ja-JP" altLang="ja-JP" sz="1000" b="1" i="0" u="none" strike="noStrike">
              <a:solidFill>
                <a:schemeClr val="bg1"/>
              </a:solidFill>
              <a:effectLst/>
              <a:latin typeface="Arial" panose="020B0604020202020204" pitchFamily="34" charset="0"/>
              <a:ea typeface="Meiryo UI" panose="020B0604030504040204" pitchFamily="50" charset="-128"/>
            </a:endParaRPr>
          </a:p>
        </p:txBody>
      </p:sp>
      <p:sp>
        <p:nvSpPr>
          <p:cNvPr id="22" name="正方形/長方形 21">
            <a:extLst>
              <a:ext uri="{FF2B5EF4-FFF2-40B4-BE49-F238E27FC236}">
                <a16:creationId xmlns:a16="http://schemas.microsoft.com/office/drawing/2014/main" id="{D13AAA3D-5D6A-CD9B-57B7-D6806A2E84F4}"/>
              </a:ext>
            </a:extLst>
          </p:cNvPr>
          <p:cNvSpPr/>
          <p:nvPr/>
        </p:nvSpPr>
        <p:spPr>
          <a:xfrm>
            <a:off x="407364" y="3967682"/>
            <a:ext cx="1098795" cy="529495"/>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1000" b="1" kern="100">
                <a:solidFill>
                  <a:schemeClr val="bg1"/>
                </a:solidFill>
                <a:latin typeface="Meiryo UI" panose="020B0604030504040204" pitchFamily="50" charset="-128"/>
                <a:ea typeface="Meiryo UI" panose="020B0604030504040204" pitchFamily="50" charset="-128"/>
              </a:rPr>
              <a:t>(</a:t>
            </a:r>
            <a:r>
              <a:rPr kumimoji="1" lang="en-US" altLang="ja-JP" sz="1000" b="1" i="0" u="none" strike="noStrike" kern="100">
                <a:solidFill>
                  <a:schemeClr val="bg1"/>
                </a:solidFill>
                <a:effectLst/>
                <a:latin typeface="Meiryo UI" panose="020B0604030504040204" pitchFamily="50" charset="-128"/>
                <a:ea typeface="Meiryo UI" panose="020B0604030504040204" pitchFamily="50" charset="-128"/>
              </a:rPr>
              <a:t>B)</a:t>
            </a:r>
          </a:p>
          <a:p>
            <a:pPr marR="45720" algn="ctr" rtl="0" eaLnBrk="1" fontAlgn="ctr" latinLnBrk="0" hangingPunct="1">
              <a:spcBef>
                <a:spcPts val="0"/>
              </a:spcBef>
              <a:spcAft>
                <a:spcPts val="0"/>
              </a:spcAft>
              <a:tabLst>
                <a:tab pos="2700020" algn="ctr"/>
                <a:tab pos="5400040" algn="r"/>
              </a:tabLst>
            </a:pPr>
            <a:r>
              <a:rPr kumimoji="1" lang="ja-JP" altLang="en-US" sz="1000" b="1" i="0" u="none" strike="noStrike" kern="100">
                <a:solidFill>
                  <a:schemeClr val="bg1"/>
                </a:solidFill>
                <a:effectLst/>
                <a:latin typeface="Meiryo UI" panose="020B0604030504040204" pitchFamily="50" charset="-128"/>
                <a:ea typeface="Meiryo UI" panose="020B0604030504040204" pitchFamily="50" charset="-128"/>
              </a:rPr>
              <a:t>事業化報告</a:t>
            </a:r>
            <a:br>
              <a:rPr kumimoji="1" lang="en-US" altLang="ja-JP" sz="1000" b="1" i="0" u="none" strike="noStrike" kern="100">
                <a:solidFill>
                  <a:schemeClr val="bg1"/>
                </a:solidFill>
                <a:effectLst/>
                <a:latin typeface="Meiryo UI" panose="020B0604030504040204" pitchFamily="50" charset="-128"/>
                <a:ea typeface="Meiryo UI" panose="020B0604030504040204" pitchFamily="50" charset="-128"/>
              </a:rPr>
            </a:br>
            <a:r>
              <a:rPr kumimoji="1" lang="ja-JP" altLang="en-US" sz="1000" b="1" i="0" u="none" strike="noStrike" kern="100">
                <a:solidFill>
                  <a:schemeClr val="bg1"/>
                </a:solidFill>
                <a:effectLst/>
                <a:latin typeface="Meiryo UI" panose="020B0604030504040204" pitchFamily="50" charset="-128"/>
                <a:ea typeface="Meiryo UI" panose="020B0604030504040204" pitchFamily="50" charset="-128"/>
              </a:rPr>
              <a:t>３年目の売上高</a:t>
            </a:r>
            <a:endParaRPr lang="ja-JP" altLang="ja-JP" sz="1000" b="1" i="0" u="none" strike="noStrike">
              <a:solidFill>
                <a:schemeClr val="bg1"/>
              </a:solidFill>
              <a:effectLst/>
              <a:latin typeface="Arial" panose="020B0604020202020204" pitchFamily="34" charset="0"/>
              <a:ea typeface="Meiryo UI" panose="020B0604030504040204" pitchFamily="50" charset="-128"/>
            </a:endParaRPr>
          </a:p>
        </p:txBody>
      </p:sp>
      <p:sp>
        <p:nvSpPr>
          <p:cNvPr id="25" name="正方形/長方形 24">
            <a:extLst>
              <a:ext uri="{FF2B5EF4-FFF2-40B4-BE49-F238E27FC236}">
                <a16:creationId xmlns:a16="http://schemas.microsoft.com/office/drawing/2014/main" id="{675608C4-F0A0-19D8-A24D-E91AD37C3688}"/>
              </a:ext>
            </a:extLst>
          </p:cNvPr>
          <p:cNvSpPr/>
          <p:nvPr/>
        </p:nvSpPr>
        <p:spPr>
          <a:xfrm>
            <a:off x="407364" y="5321126"/>
            <a:ext cx="1098795" cy="529495"/>
          </a:xfrm>
          <a:prstGeom prst="rect">
            <a:avLst/>
          </a:prstGeom>
          <a:solidFill>
            <a:srgbClr val="DBEEF4"/>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050" b="1">
                <a:solidFill>
                  <a:srgbClr val="575757"/>
                </a:solidFill>
                <a:latin typeface="Arial" panose="020B0604020202020204" pitchFamily="34" charset="0"/>
                <a:ea typeface="Meiryo UI" panose="020B0604030504040204" pitchFamily="50" charset="-128"/>
              </a:rPr>
              <a:t>(B)</a:t>
            </a:r>
            <a:r>
              <a:rPr lang="ja-JP" altLang="en-US" sz="1050" b="1">
                <a:solidFill>
                  <a:srgbClr val="575757"/>
                </a:solidFill>
                <a:latin typeface="Arial" panose="020B0604020202020204" pitchFamily="34" charset="0"/>
                <a:ea typeface="Meiryo UI" panose="020B0604030504040204" pitchFamily="50" charset="-128"/>
              </a:rPr>
              <a:t>ー</a:t>
            </a:r>
            <a:r>
              <a:rPr lang="en-US" altLang="ja-JP" sz="1050" b="1">
                <a:solidFill>
                  <a:srgbClr val="575757"/>
                </a:solidFill>
                <a:latin typeface="Arial" panose="020B0604020202020204" pitchFamily="34" charset="0"/>
                <a:ea typeface="Meiryo UI" panose="020B0604030504040204" pitchFamily="50" charset="-128"/>
              </a:rPr>
              <a:t>(A)</a:t>
            </a:r>
          </a:p>
          <a:p>
            <a:pPr marR="45720" algn="ctr" rtl="0" eaLnBrk="1" fontAlgn="ctr" latinLnBrk="0" hangingPunct="1">
              <a:spcBef>
                <a:spcPts val="0"/>
              </a:spcBef>
              <a:spcAft>
                <a:spcPts val="0"/>
              </a:spcAft>
              <a:tabLst>
                <a:tab pos="2700020" algn="ctr"/>
                <a:tab pos="5400040" algn="r"/>
              </a:tabLst>
            </a:pPr>
            <a:r>
              <a:rPr lang="ja-JP" altLang="en-US" sz="1050" b="1">
                <a:solidFill>
                  <a:srgbClr val="575757"/>
                </a:solidFill>
                <a:latin typeface="Arial" panose="020B0604020202020204" pitchFamily="34" charset="0"/>
                <a:ea typeface="Meiryo UI" panose="020B0604030504040204" pitchFamily="50" charset="-128"/>
              </a:rPr>
              <a:t>売上増加額</a:t>
            </a:r>
            <a:endParaRPr lang="ja-JP" altLang="ja-JP" sz="1050" b="1" i="0" u="none" strike="noStrike">
              <a:solidFill>
                <a:srgbClr val="575757"/>
              </a:solidFill>
              <a:effectLst/>
              <a:latin typeface="Arial" panose="020B0604020202020204" pitchFamily="34" charset="0"/>
              <a:ea typeface="Meiryo UI" panose="020B0604030504040204" pitchFamily="50" charset="-128"/>
            </a:endParaRPr>
          </a:p>
        </p:txBody>
      </p:sp>
      <p:sp>
        <p:nvSpPr>
          <p:cNvPr id="37" name="正方形/長方形 36">
            <a:extLst>
              <a:ext uri="{FF2B5EF4-FFF2-40B4-BE49-F238E27FC236}">
                <a16:creationId xmlns:a16="http://schemas.microsoft.com/office/drawing/2014/main" id="{226E4477-4AAE-25AA-B618-C8D5B82522F2}"/>
              </a:ext>
            </a:extLst>
          </p:cNvPr>
          <p:cNvSpPr/>
          <p:nvPr/>
        </p:nvSpPr>
        <p:spPr>
          <a:xfrm>
            <a:off x="2801165" y="2330983"/>
            <a:ext cx="6868055"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latin typeface="Meiryo UI" panose="020B0604030504040204" pitchFamily="50" charset="-128"/>
                <a:ea typeface="Meiryo UI" panose="020B0604030504040204" pitchFamily="50" charset="-128"/>
                <a:cs typeface="Courier New" panose="02070309020205020404" pitchFamily="49" charset="0"/>
              </a:rPr>
              <a:t>補助事業の想定顧客とマーケティング戦略</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69" name="正方形/長方形 68">
            <a:extLst>
              <a:ext uri="{FF2B5EF4-FFF2-40B4-BE49-F238E27FC236}">
                <a16:creationId xmlns:a16="http://schemas.microsoft.com/office/drawing/2014/main" id="{1D092A6F-DCFF-0ECE-17BC-9986339BFBF7}"/>
              </a:ext>
            </a:extLst>
          </p:cNvPr>
          <p:cNvSpPr/>
          <p:nvPr/>
        </p:nvSpPr>
        <p:spPr>
          <a:xfrm>
            <a:off x="261302" y="2408470"/>
            <a:ext cx="1512000"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売上増加額</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6" name="二等辺三角形 5">
            <a:extLst>
              <a:ext uri="{FF2B5EF4-FFF2-40B4-BE49-F238E27FC236}">
                <a16:creationId xmlns:a16="http://schemas.microsoft.com/office/drawing/2014/main" id="{A38E9F03-7CE0-318C-EF64-C60516BAF086}"/>
              </a:ext>
            </a:extLst>
          </p:cNvPr>
          <p:cNvSpPr/>
          <p:nvPr/>
        </p:nvSpPr>
        <p:spPr>
          <a:xfrm rot="5400000">
            <a:off x="76224" y="4417415"/>
            <a:ext cx="3771841" cy="243347"/>
          </a:xfrm>
          <a:prstGeom prst="triangle">
            <a:avLst/>
          </a:prstGeom>
          <a:solidFill>
            <a:schemeClr val="bg1">
              <a:lumMod val="7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01D1F44C-722A-DD15-A2D8-63DB60757112}"/>
              </a:ext>
            </a:extLst>
          </p:cNvPr>
          <p:cNvSpPr/>
          <p:nvPr/>
        </p:nvSpPr>
        <p:spPr>
          <a:xfrm>
            <a:off x="4253265" y="2553987"/>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商品</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3" name="正方形/長方形 12">
            <a:extLst>
              <a:ext uri="{FF2B5EF4-FFF2-40B4-BE49-F238E27FC236}">
                <a16:creationId xmlns:a16="http://schemas.microsoft.com/office/drawing/2014/main" id="{EF88F056-9112-0C80-F6C5-1D9C3FD12CA8}"/>
              </a:ext>
            </a:extLst>
          </p:cNvPr>
          <p:cNvSpPr/>
          <p:nvPr/>
        </p:nvSpPr>
        <p:spPr>
          <a:xfrm>
            <a:off x="4253265" y="4623749"/>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流通</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4" name="正方形/長方形 13">
            <a:extLst>
              <a:ext uri="{FF2B5EF4-FFF2-40B4-BE49-F238E27FC236}">
                <a16:creationId xmlns:a16="http://schemas.microsoft.com/office/drawing/2014/main" id="{6DAA6E81-41A7-24E7-782F-91C35C26C8DD}"/>
              </a:ext>
            </a:extLst>
          </p:cNvPr>
          <p:cNvSpPr/>
          <p:nvPr/>
        </p:nvSpPr>
        <p:spPr>
          <a:xfrm>
            <a:off x="7087715" y="2553987"/>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価格</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5" name="正方形/長方形 14">
            <a:extLst>
              <a:ext uri="{FF2B5EF4-FFF2-40B4-BE49-F238E27FC236}">
                <a16:creationId xmlns:a16="http://schemas.microsoft.com/office/drawing/2014/main" id="{A650FC83-300E-4C26-80EE-A07EF830C5C5}"/>
              </a:ext>
            </a:extLst>
          </p:cNvPr>
          <p:cNvSpPr/>
          <p:nvPr/>
        </p:nvSpPr>
        <p:spPr>
          <a:xfrm>
            <a:off x="7099449" y="4623749"/>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販売</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6" name="正方形/長方形 15">
            <a:extLst>
              <a:ext uri="{FF2B5EF4-FFF2-40B4-BE49-F238E27FC236}">
                <a16:creationId xmlns:a16="http://schemas.microsoft.com/office/drawing/2014/main" id="{B2BBF4C3-B93D-6F73-8D32-89E63E3B1E05}"/>
              </a:ext>
            </a:extLst>
          </p:cNvPr>
          <p:cNvSpPr/>
          <p:nvPr/>
        </p:nvSpPr>
        <p:spPr>
          <a:xfrm>
            <a:off x="4253265" y="2851858"/>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（顧客・マーケットの求めている商品（機能、品質、ブランドイメージ等）と、補助事業で提供する商品・サービスの顧客への訴求ポイントをご記載ください。）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EE5E95FF-7A9F-6F6C-EB35-5D41D145E081}"/>
              </a:ext>
            </a:extLst>
          </p:cNvPr>
          <p:cNvSpPr/>
          <p:nvPr/>
        </p:nvSpPr>
        <p:spPr>
          <a:xfrm>
            <a:off x="4253265" y="4921620"/>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（顧客・マーケットに商品・サービスを届けるために使用する手段・経路をご記載ください。）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52DCC77-7036-E2EE-AF73-2FC89E778AFC}"/>
              </a:ext>
            </a:extLst>
          </p:cNvPr>
          <p:cNvSpPr/>
          <p:nvPr/>
        </p:nvSpPr>
        <p:spPr>
          <a:xfrm>
            <a:off x="7089361" y="2851858"/>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（商品・サービスの価格設定と、その設定の根拠となる市場ニーズ（高価格帯商品が求められているアンケート調査の結果等）をご記載ください。）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71B3B2A-FAC3-3FA3-D6AF-AC47AB10A05A}"/>
              </a:ext>
            </a:extLst>
          </p:cNvPr>
          <p:cNvSpPr/>
          <p:nvPr/>
        </p:nvSpPr>
        <p:spPr>
          <a:xfrm>
            <a:off x="7089361" y="4921620"/>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（顧客・マーケットからの認知度を高め、訴求ポイントやコンセプトを伝えるために実施想定の手法等をご記載ください。）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1" name="四角形: 角を丸くする 20">
            <a:extLst>
              <a:ext uri="{FF2B5EF4-FFF2-40B4-BE49-F238E27FC236}">
                <a16:creationId xmlns:a16="http://schemas.microsoft.com/office/drawing/2014/main" id="{7230DD0A-5AB2-90C1-8671-CF2598F6CDA4}"/>
              </a:ext>
            </a:extLst>
          </p:cNvPr>
          <p:cNvSpPr/>
          <p:nvPr/>
        </p:nvSpPr>
        <p:spPr>
          <a:xfrm>
            <a:off x="2335856" y="2712507"/>
            <a:ext cx="1795763" cy="3906391"/>
          </a:xfrm>
          <a:prstGeom prst="roundRect">
            <a:avLst/>
          </a:prstGeom>
          <a:solidFill>
            <a:srgbClr val="F2F2F2"/>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（想定されるマーケットとその市場規模、買い手の属（</a:t>
            </a:r>
            <a:r>
              <a:rPr kumimoji="1" lang="en-US" altLang="ja-JP" sz="1200" err="1">
                <a:solidFill>
                  <a:srgbClr val="575757"/>
                </a:solidFill>
                <a:latin typeface="Meiryo UI" panose="020B0604030504040204" pitchFamily="50" charset="-128"/>
                <a:ea typeface="Meiryo UI" panose="020B0604030504040204" pitchFamily="50" charset="-128"/>
              </a:rPr>
              <a:t>toB</a:t>
            </a:r>
            <a:r>
              <a:rPr kumimoji="1" lang="en-US" altLang="ja-JP" sz="1200">
                <a:solidFill>
                  <a:srgbClr val="575757"/>
                </a:solidFill>
                <a:latin typeface="Meiryo UI" panose="020B0604030504040204" pitchFamily="50" charset="-128"/>
                <a:ea typeface="Meiryo UI" panose="020B0604030504040204" pitchFamily="50" charset="-128"/>
              </a:rPr>
              <a:t>/</a:t>
            </a:r>
            <a:r>
              <a:rPr kumimoji="1" lang="en-US" altLang="ja-JP" sz="1200" err="1">
                <a:solidFill>
                  <a:srgbClr val="575757"/>
                </a:solidFill>
                <a:latin typeface="Meiryo UI" panose="020B0604030504040204" pitchFamily="50" charset="-128"/>
                <a:ea typeface="Meiryo UI" panose="020B0604030504040204" pitchFamily="50" charset="-128"/>
              </a:rPr>
              <a:t>toC</a:t>
            </a:r>
            <a:r>
              <a:rPr kumimoji="1" lang="ja-JP" altLang="en-US" sz="1200">
                <a:solidFill>
                  <a:srgbClr val="575757"/>
                </a:solidFill>
                <a:latin typeface="Meiryo UI" panose="020B0604030504040204" pitchFamily="50" charset="-128"/>
                <a:ea typeface="Meiryo UI" panose="020B0604030504040204" pitchFamily="50" charset="-128"/>
              </a:rPr>
              <a:t>、既存</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新規、等）をご記載ください。）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a16="http://schemas.microsoft.com/office/drawing/2014/main" id="{AC85F182-8145-C212-B8A8-B341D047CE9B}"/>
              </a:ext>
            </a:extLst>
          </p:cNvPr>
          <p:cNvSpPr/>
          <p:nvPr/>
        </p:nvSpPr>
        <p:spPr>
          <a:xfrm>
            <a:off x="2453327" y="2553986"/>
            <a:ext cx="1575749" cy="574669"/>
          </a:xfrm>
          <a:prstGeom prst="roundRect">
            <a:avLst/>
          </a:prstGeom>
          <a:solidFill>
            <a:srgbClr val="DBEEF4"/>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想定される</a:t>
            </a:r>
            <a:br>
              <a:rPr kumimoji="1" lang="en-US" altLang="ja-JP" sz="1600" b="1">
                <a:solidFill>
                  <a:srgbClr val="575757"/>
                </a:solidFill>
                <a:latin typeface="Meiryo UI" panose="020B0604030504040204" pitchFamily="50" charset="-128"/>
                <a:ea typeface="Meiryo UI" panose="020B0604030504040204" pitchFamily="50" charset="-128"/>
              </a:rPr>
            </a:br>
            <a:r>
              <a:rPr kumimoji="1" lang="ja-JP" altLang="en-US" sz="1600" b="1">
                <a:solidFill>
                  <a:srgbClr val="575757"/>
                </a:solidFill>
                <a:latin typeface="Meiryo UI" panose="020B0604030504040204" pitchFamily="50" charset="-128"/>
                <a:ea typeface="Meiryo UI" panose="020B0604030504040204" pitchFamily="50" charset="-128"/>
              </a:rPr>
              <a:t>マーケット・顧客</a:t>
            </a:r>
            <a:endParaRPr kumimoji="1" lang="en-US" altLang="ja-JP" sz="1600" b="1">
              <a:solidFill>
                <a:srgbClr val="575757"/>
              </a:solidFill>
              <a:latin typeface="Meiryo UI" panose="020B0604030504040204" pitchFamily="50" charset="-128"/>
              <a:ea typeface="Meiryo UI" panose="020B0604030504040204" pitchFamily="50" charset="-128"/>
            </a:endParaRPr>
          </a:p>
        </p:txBody>
      </p:sp>
      <p:sp>
        <p:nvSpPr>
          <p:cNvPr id="27" name="フリーフォーム: 図形 26">
            <a:extLst>
              <a:ext uri="{FF2B5EF4-FFF2-40B4-BE49-F238E27FC236}">
                <a16:creationId xmlns:a16="http://schemas.microsoft.com/office/drawing/2014/main" id="{D59F7804-11F5-0954-5781-3504C2DD79B6}"/>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 イ</a:t>
            </a:r>
            <a:r>
              <a:rPr kumimoji="1" lang="ja-JP" altLang="en-US" sz="800" b="1">
                <a:solidFill>
                  <a:schemeClr val="bg1"/>
                </a:solidFill>
                <a:latin typeface="Meiryo UI" panose="020B0604030504040204" pitchFamily="50" charset="-128"/>
                <a:ea typeface="Meiryo UI" panose="020B0604030504040204" pitchFamily="50" charset="-128"/>
              </a:rPr>
              <a:t> ウ</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a:t>
            </a:r>
          </a:p>
        </p:txBody>
      </p:sp>
      <p:sp>
        <p:nvSpPr>
          <p:cNvPr id="19" name="正方形/長方形 18">
            <a:extLst>
              <a:ext uri="{FF2B5EF4-FFF2-40B4-BE49-F238E27FC236}">
                <a16:creationId xmlns:a16="http://schemas.microsoft.com/office/drawing/2014/main" id="{1B9D2374-8F6C-CFB4-9764-7CA69D262706}"/>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5EF6F871-AE2E-F0F9-076B-5AEA4F931588}"/>
              </a:ext>
            </a:extLst>
          </p:cNvPr>
          <p:cNvSpPr/>
          <p:nvPr/>
        </p:nvSpPr>
        <p:spPr>
          <a:xfrm>
            <a:off x="510778" y="1283762"/>
            <a:ext cx="8891587" cy="751634"/>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補助事業における売上向上の実現可能性を説明するために、根拠となる製品やサービスのユーザー・マーケットの情報をご記載ください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マーケット規模の測定や市場ニーズの検証ができている場合や、想定される買い手</a:t>
            </a:r>
            <a:r>
              <a:rPr kumimoji="1" lang="en-US" altLang="ja-JP" sz="1200">
                <a:solidFill>
                  <a:schemeClr val="tx1"/>
                </a:solidFill>
                <a:latin typeface="Meiryo UI" panose="020B0604030504040204" pitchFamily="50" charset="-128"/>
                <a:ea typeface="Meiryo UI" panose="020B0604030504040204" pitchFamily="50" charset="-128"/>
              </a:rPr>
              <a:t>(</a:t>
            </a:r>
            <a:r>
              <a:rPr kumimoji="1" lang="en-US" altLang="ja-JP" sz="1200" err="1">
                <a:solidFill>
                  <a:schemeClr val="tx1"/>
                </a:solidFill>
                <a:latin typeface="Meiryo UI" panose="020B0604030504040204" pitchFamily="50" charset="-128"/>
                <a:ea typeface="Meiryo UI" panose="020B0604030504040204" pitchFamily="50" charset="-128"/>
              </a:rPr>
              <a:t>toB,toC</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が明確化されている場合はそれらの情報をご記載ください</a:t>
            </a:r>
          </a:p>
        </p:txBody>
      </p:sp>
      <p:grpSp>
        <p:nvGrpSpPr>
          <p:cNvPr id="47" name="グループ化 46">
            <a:extLst>
              <a:ext uri="{FF2B5EF4-FFF2-40B4-BE49-F238E27FC236}">
                <a16:creationId xmlns:a16="http://schemas.microsoft.com/office/drawing/2014/main" id="{09057A03-687F-1F1E-A417-5ADA7395E961}"/>
              </a:ext>
            </a:extLst>
          </p:cNvPr>
          <p:cNvGrpSpPr/>
          <p:nvPr/>
        </p:nvGrpSpPr>
        <p:grpSpPr>
          <a:xfrm>
            <a:off x="407364" y="3258204"/>
            <a:ext cx="1098795" cy="602053"/>
            <a:chOff x="1601914" y="2899506"/>
            <a:chExt cx="1598668" cy="602053"/>
          </a:xfrm>
        </p:grpSpPr>
        <p:sp>
          <p:nvSpPr>
            <p:cNvPr id="48" name="正方形/長方形 19">
              <a:extLst>
                <a:ext uri="{FF2B5EF4-FFF2-40B4-BE49-F238E27FC236}">
                  <a16:creationId xmlns:a16="http://schemas.microsoft.com/office/drawing/2014/main" id="{29406DB9-3ABA-7C2A-D1CD-342FCC0379F6}"/>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b="1" i="0" u="none" strike="noStrike">
                  <a:solidFill>
                    <a:srgbClr val="002060"/>
                  </a:solidFill>
                  <a:effectLst/>
                  <a:latin typeface="Arial" panose="020B0604020202020204" pitchFamily="34" charset="0"/>
                  <a:ea typeface="Meiryo UI" panose="020B0604030504040204" pitchFamily="50" charset="-128"/>
                </a:rPr>
                <a:t>5,000</a:t>
              </a:r>
              <a:endParaRPr lang="ja-JP" altLang="ja-JP" sz="1400" b="1" i="0" u="none" strike="noStrike">
                <a:solidFill>
                  <a:srgbClr val="002060"/>
                </a:solidFill>
                <a:effectLst/>
                <a:latin typeface="Arial" panose="020B0604020202020204" pitchFamily="34" charset="0"/>
                <a:ea typeface="Meiryo UI" panose="020B0604030504040204" pitchFamily="50" charset="-128"/>
              </a:endParaRPr>
            </a:p>
          </p:txBody>
        </p:sp>
        <p:sp>
          <p:nvSpPr>
            <p:cNvPr id="49" name="正方形/長方形 19">
              <a:extLst>
                <a:ext uri="{FF2B5EF4-FFF2-40B4-BE49-F238E27FC236}">
                  <a16:creationId xmlns:a16="http://schemas.microsoft.com/office/drawing/2014/main" id="{C60C7A68-E742-6EEB-CB22-0F2031336EC7}"/>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b="1" i="0" u="none" strike="noStrike" kern="100">
                  <a:solidFill>
                    <a:srgbClr val="002060"/>
                  </a:solidFill>
                  <a:effectLst/>
                  <a:latin typeface="Meiryo UI" panose="020B0604030504040204" pitchFamily="50" charset="-128"/>
                  <a:ea typeface="Meiryo UI" panose="020B0604030504040204" pitchFamily="50" charset="-128"/>
                </a:rPr>
                <a:t>百万円</a:t>
              </a:r>
              <a:endParaRPr lang="ja-JP" altLang="ja-JP" sz="800" b="1" i="0" u="none" strike="noStrike">
                <a:solidFill>
                  <a:srgbClr val="002060"/>
                </a:solidFill>
                <a:effectLst/>
                <a:latin typeface="Arial" panose="020B0604020202020204" pitchFamily="34" charset="0"/>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7001EA0C-EB20-B54B-015D-FEA3FB6F6AEA}"/>
              </a:ext>
            </a:extLst>
          </p:cNvPr>
          <p:cNvGrpSpPr/>
          <p:nvPr/>
        </p:nvGrpSpPr>
        <p:grpSpPr>
          <a:xfrm>
            <a:off x="396211" y="4539089"/>
            <a:ext cx="1118890" cy="602053"/>
            <a:chOff x="1601914" y="2899506"/>
            <a:chExt cx="1598668" cy="602053"/>
          </a:xfrm>
        </p:grpSpPr>
        <p:sp>
          <p:nvSpPr>
            <p:cNvPr id="51" name="正方形/長方形 19">
              <a:extLst>
                <a:ext uri="{FF2B5EF4-FFF2-40B4-BE49-F238E27FC236}">
                  <a16:creationId xmlns:a16="http://schemas.microsoft.com/office/drawing/2014/main" id="{023BBC53-19D0-E410-CD27-C98021887184}"/>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b="1" i="0" u="none" strike="noStrike">
                  <a:solidFill>
                    <a:srgbClr val="002060"/>
                  </a:solidFill>
                  <a:effectLst/>
                  <a:latin typeface="Arial" panose="020B0604020202020204" pitchFamily="34" charset="0"/>
                  <a:ea typeface="Meiryo UI" panose="020B0604030504040204" pitchFamily="50" charset="-128"/>
                </a:rPr>
                <a:t>7,000</a:t>
              </a:r>
              <a:endParaRPr lang="ja-JP" altLang="ja-JP" sz="1400" b="1" i="0" u="none" strike="noStrike">
                <a:solidFill>
                  <a:srgbClr val="002060"/>
                </a:solidFill>
                <a:effectLst/>
                <a:latin typeface="Arial" panose="020B0604020202020204" pitchFamily="34" charset="0"/>
                <a:ea typeface="Meiryo UI" panose="020B0604030504040204" pitchFamily="50" charset="-128"/>
              </a:endParaRPr>
            </a:p>
          </p:txBody>
        </p:sp>
        <p:sp>
          <p:nvSpPr>
            <p:cNvPr id="52" name="正方形/長方形 19">
              <a:extLst>
                <a:ext uri="{FF2B5EF4-FFF2-40B4-BE49-F238E27FC236}">
                  <a16:creationId xmlns:a16="http://schemas.microsoft.com/office/drawing/2014/main" id="{46E2BE0B-22B9-20B2-AB32-545C82C6AF96}"/>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b="1" i="0" u="none" strike="noStrike" kern="100">
                  <a:solidFill>
                    <a:srgbClr val="002060"/>
                  </a:solidFill>
                  <a:effectLst/>
                  <a:latin typeface="Meiryo UI" panose="020B0604030504040204" pitchFamily="50" charset="-128"/>
                  <a:ea typeface="Meiryo UI" panose="020B0604030504040204" pitchFamily="50" charset="-128"/>
                </a:rPr>
                <a:t>百万円</a:t>
              </a:r>
              <a:endParaRPr lang="ja-JP" altLang="ja-JP" sz="800" b="1" i="0" u="none" strike="noStrike">
                <a:solidFill>
                  <a:srgbClr val="002060"/>
                </a:solidFill>
                <a:effectLst/>
                <a:latin typeface="Arial" panose="020B0604020202020204" pitchFamily="34" charset="0"/>
                <a:ea typeface="Meiryo UI" panose="020B0604030504040204" pitchFamily="50" charset="-128"/>
              </a:endParaRPr>
            </a:p>
          </p:txBody>
        </p:sp>
      </p:grpSp>
      <p:grpSp>
        <p:nvGrpSpPr>
          <p:cNvPr id="53" name="グループ化 52">
            <a:extLst>
              <a:ext uri="{FF2B5EF4-FFF2-40B4-BE49-F238E27FC236}">
                <a16:creationId xmlns:a16="http://schemas.microsoft.com/office/drawing/2014/main" id="{C4BB67B2-C650-8816-6AB5-5A16CC27BBCC}"/>
              </a:ext>
            </a:extLst>
          </p:cNvPr>
          <p:cNvGrpSpPr/>
          <p:nvPr/>
        </p:nvGrpSpPr>
        <p:grpSpPr>
          <a:xfrm>
            <a:off x="407364" y="5900976"/>
            <a:ext cx="1098795" cy="602053"/>
            <a:chOff x="1601914" y="2899506"/>
            <a:chExt cx="1598668" cy="602053"/>
          </a:xfrm>
        </p:grpSpPr>
        <p:sp>
          <p:nvSpPr>
            <p:cNvPr id="54" name="正方形/長方形 19">
              <a:extLst>
                <a:ext uri="{FF2B5EF4-FFF2-40B4-BE49-F238E27FC236}">
                  <a16:creationId xmlns:a16="http://schemas.microsoft.com/office/drawing/2014/main" id="{7E41457E-0CE7-B9E8-9151-DB54383E54DB}"/>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b="1">
                  <a:solidFill>
                    <a:srgbClr val="002060"/>
                  </a:solidFill>
                  <a:latin typeface="Arial" panose="020B0604020202020204" pitchFamily="34" charset="0"/>
                  <a:ea typeface="Meiryo UI" panose="020B0604030504040204" pitchFamily="50" charset="-128"/>
                </a:rPr>
                <a:t>2</a:t>
              </a:r>
              <a:r>
                <a:rPr lang="en-US" altLang="ja-JP" sz="1400" b="1" i="0" u="none" strike="noStrike">
                  <a:solidFill>
                    <a:srgbClr val="002060"/>
                  </a:solidFill>
                  <a:effectLst/>
                  <a:latin typeface="Arial" panose="020B0604020202020204" pitchFamily="34" charset="0"/>
                  <a:ea typeface="Meiryo UI" panose="020B0604030504040204" pitchFamily="50" charset="-128"/>
                </a:rPr>
                <a:t>,000</a:t>
              </a:r>
              <a:endParaRPr lang="ja-JP" altLang="ja-JP" sz="1400" b="1" i="0" u="none" strike="noStrike">
                <a:solidFill>
                  <a:srgbClr val="002060"/>
                </a:solidFill>
                <a:effectLst/>
                <a:latin typeface="Arial" panose="020B0604020202020204" pitchFamily="34" charset="0"/>
                <a:ea typeface="Meiryo UI" panose="020B0604030504040204" pitchFamily="50" charset="-128"/>
              </a:endParaRPr>
            </a:p>
          </p:txBody>
        </p:sp>
        <p:sp>
          <p:nvSpPr>
            <p:cNvPr id="55" name="正方形/長方形 19">
              <a:extLst>
                <a:ext uri="{FF2B5EF4-FFF2-40B4-BE49-F238E27FC236}">
                  <a16:creationId xmlns:a16="http://schemas.microsoft.com/office/drawing/2014/main" id="{3A466B35-A483-87A7-98F2-F7A94796DE6B}"/>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b="1" i="0" u="none" strike="noStrike" kern="100">
                  <a:solidFill>
                    <a:srgbClr val="002060"/>
                  </a:solidFill>
                  <a:effectLst/>
                  <a:latin typeface="Meiryo UI" panose="020B0604030504040204" pitchFamily="50" charset="-128"/>
                  <a:ea typeface="Meiryo UI" panose="020B0604030504040204" pitchFamily="50" charset="-128"/>
                </a:rPr>
                <a:t>百万円</a:t>
              </a:r>
              <a:endParaRPr lang="ja-JP" altLang="ja-JP" sz="800" b="1" i="0" u="none" strike="noStrike">
                <a:solidFill>
                  <a:srgbClr val="002060"/>
                </a:solidFill>
                <a:effectLst/>
                <a:latin typeface="Arial" panose="020B0604020202020204" pitchFamily="34" charset="0"/>
                <a:ea typeface="Meiryo UI" panose="020B0604030504040204" pitchFamily="50" charset="-128"/>
              </a:endParaRPr>
            </a:p>
          </p:txBody>
        </p:sp>
      </p:grpSp>
      <p:cxnSp>
        <p:nvCxnSpPr>
          <p:cNvPr id="57" name="直線コネクタ 56">
            <a:extLst>
              <a:ext uri="{FF2B5EF4-FFF2-40B4-BE49-F238E27FC236}">
                <a16:creationId xmlns:a16="http://schemas.microsoft.com/office/drawing/2014/main" id="{64A6BB2D-48C5-853D-CD13-52E5626ACA9F}"/>
              </a:ext>
            </a:extLst>
          </p:cNvPr>
          <p:cNvCxnSpPr>
            <a:cxnSpLocks/>
          </p:cNvCxnSpPr>
          <p:nvPr/>
        </p:nvCxnSpPr>
        <p:spPr>
          <a:xfrm>
            <a:off x="1362437" y="3514827"/>
            <a:ext cx="475192" cy="38906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58" name="正方形/長方形 57">
            <a:extLst>
              <a:ext uri="{FF2B5EF4-FFF2-40B4-BE49-F238E27FC236}">
                <a16:creationId xmlns:a16="http://schemas.microsoft.com/office/drawing/2014/main" id="{24010E54-2AB9-3940-12A3-7386A40E9D1A}"/>
              </a:ext>
            </a:extLst>
          </p:cNvPr>
          <p:cNvSpPr/>
          <p:nvPr/>
        </p:nvSpPr>
        <p:spPr>
          <a:xfrm>
            <a:off x="1585204" y="3647245"/>
            <a:ext cx="1795763"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公募申請時点の直近の確定した決算数値をご入力ください</a:t>
            </a:r>
          </a:p>
        </p:txBody>
      </p:sp>
      <p:cxnSp>
        <p:nvCxnSpPr>
          <p:cNvPr id="59" name="直線コネクタ 58">
            <a:extLst>
              <a:ext uri="{FF2B5EF4-FFF2-40B4-BE49-F238E27FC236}">
                <a16:creationId xmlns:a16="http://schemas.microsoft.com/office/drawing/2014/main" id="{95BC02BC-94C9-843B-C79C-3BEBE39B521D}"/>
              </a:ext>
            </a:extLst>
          </p:cNvPr>
          <p:cNvCxnSpPr>
            <a:cxnSpLocks/>
          </p:cNvCxnSpPr>
          <p:nvPr/>
        </p:nvCxnSpPr>
        <p:spPr>
          <a:xfrm>
            <a:off x="2913515" y="5141142"/>
            <a:ext cx="117471" cy="346313"/>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E74D65A0-5C2A-CFC2-F42D-CC34EB882F99}"/>
              </a:ext>
            </a:extLst>
          </p:cNvPr>
          <p:cNvSpPr/>
          <p:nvPr/>
        </p:nvSpPr>
        <p:spPr>
          <a:xfrm>
            <a:off x="2549073" y="5372182"/>
            <a:ext cx="2079488" cy="919089"/>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補助事業の実施によって増加する売上高を明記してください</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また、その増加要因として、想定顧客とマーケティング戦略を記載してください</a:t>
            </a:r>
          </a:p>
        </p:txBody>
      </p:sp>
    </p:spTree>
    <p:extLst>
      <p:ext uri="{BB962C8B-B14F-4D97-AF65-F5344CB8AC3E}">
        <p14:creationId xmlns:p14="http://schemas.microsoft.com/office/powerpoint/2010/main" val="206422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p:txBody>
          <a:bodyPr vert="horz"/>
          <a:lstStyle/>
          <a:p>
            <a:r>
              <a:rPr kumimoji="1" lang="ja-JP" altLang="en-US">
                <a:solidFill>
                  <a:schemeClr val="bg1"/>
                </a:solidFill>
              </a:rPr>
              <a:t>成長投資計画書</a:t>
            </a:r>
            <a:endParaRPr kumimoji="1" lang="en-US" sz="1463">
              <a:solidFill>
                <a:schemeClr val="bg1"/>
              </a:solidFill>
            </a:endParaRPr>
          </a:p>
        </p:txBody>
      </p:sp>
      <p:sp>
        <p:nvSpPr>
          <p:cNvPr id="12" name="テキスト プレースホルダー 11">
            <a:extLst>
              <a:ext uri="{FF2B5EF4-FFF2-40B4-BE49-F238E27FC236}">
                <a16:creationId xmlns:a16="http://schemas.microsoft.com/office/drawing/2014/main" id="{0BACDA7C-B41E-D23C-36AA-1111272929ED}"/>
              </a:ext>
            </a:extLst>
          </p:cNvPr>
          <p:cNvSpPr>
            <a:spLocks noGrp="1"/>
          </p:cNvSpPr>
          <p:nvPr>
            <p:ph type="body" sz="quarter" idx="12"/>
          </p:nvPr>
        </p:nvSpPr>
        <p:spPr>
          <a:xfrm>
            <a:off x="4635374" y="4611293"/>
            <a:ext cx="4759451" cy="216000"/>
          </a:xfrm>
        </p:spPr>
        <p:txBody>
          <a:bodyPr/>
          <a:lstStyle/>
          <a:p>
            <a:pPr algn="r"/>
            <a:r>
              <a:rPr kumimoji="1" lang="ja-JP" altLang="en-US" sz="1200">
                <a:solidFill>
                  <a:schemeClr val="bg1"/>
                </a:solidFill>
              </a:rPr>
              <a:t>申請者名：Ａ社</a:t>
            </a:r>
            <a:r>
              <a:rPr kumimoji="1" lang="ja-JP" altLang="en-US" sz="1050">
                <a:solidFill>
                  <a:schemeClr val="bg1"/>
                </a:solidFill>
              </a:rPr>
              <a:t>（幹事企業） </a:t>
            </a:r>
            <a:r>
              <a:rPr kumimoji="1" lang="ja-JP" altLang="en-US" sz="1200">
                <a:solidFill>
                  <a:schemeClr val="bg1"/>
                </a:solidFill>
              </a:rPr>
              <a:t>、代表者名：代表取締役社長　</a:t>
            </a:r>
            <a:r>
              <a:rPr kumimoji="1" lang="en-US" altLang="ja-JP" sz="1200" err="1">
                <a:solidFill>
                  <a:schemeClr val="bg1"/>
                </a:solidFill>
              </a:rPr>
              <a:t>xxxx</a:t>
            </a:r>
            <a:endParaRPr kumimoji="1" lang="en-US" altLang="ja-JP" sz="1200">
              <a:solidFill>
                <a:schemeClr val="bg1"/>
              </a:solidFill>
            </a:endParaRPr>
          </a:p>
          <a:p>
            <a:endParaRPr lang="ja-JP" altLang="en-US">
              <a:solidFill>
                <a:schemeClr val="bg1"/>
              </a:solidFill>
            </a:endParaRPr>
          </a:p>
        </p:txBody>
      </p:sp>
      <p:sp>
        <p:nvSpPr>
          <p:cNvPr id="13" name="テキスト プレースホルダー 12">
            <a:extLst>
              <a:ext uri="{FF2B5EF4-FFF2-40B4-BE49-F238E27FC236}">
                <a16:creationId xmlns:a16="http://schemas.microsoft.com/office/drawing/2014/main" id="{1987DA72-6F31-DB78-8E5F-5D99E6388AF2}"/>
              </a:ext>
            </a:extLst>
          </p:cNvPr>
          <p:cNvSpPr>
            <a:spLocks noGrp="1"/>
          </p:cNvSpPr>
          <p:nvPr>
            <p:ph type="body" sz="quarter" idx="13"/>
          </p:nvPr>
        </p:nvSpPr>
        <p:spPr>
          <a:xfrm>
            <a:off x="4635374" y="4891727"/>
            <a:ext cx="4759451" cy="216000"/>
          </a:xfrm>
        </p:spPr>
        <p:txBody>
          <a:bodyPr/>
          <a:lstStyle/>
          <a:p>
            <a:pPr algn="r"/>
            <a:r>
              <a:rPr kumimoji="1" lang="ja-JP" altLang="en-US" sz="1200">
                <a:solidFill>
                  <a:schemeClr val="bg1"/>
                </a:solidFill>
                <a:latin typeface="Meiryo UI" panose="020B0604030504040204" pitchFamily="50" charset="-128"/>
                <a:ea typeface="Meiryo UI" panose="020B0604030504040204" pitchFamily="50" charset="-128"/>
              </a:rPr>
              <a:t>（共同申請者：Ｂ社）</a:t>
            </a:r>
          </a:p>
          <a:p>
            <a:pPr algn="r"/>
            <a:endParaRPr lang="ja-JP" altLang="en-US">
              <a:solidFill>
                <a:schemeClr val="bg1"/>
              </a:solidFill>
            </a:endParaRPr>
          </a:p>
        </p:txBody>
      </p:sp>
      <p:sp>
        <p:nvSpPr>
          <p:cNvPr id="6" name="テキスト プレースホルダー 11">
            <a:extLst>
              <a:ext uri="{FF2B5EF4-FFF2-40B4-BE49-F238E27FC236}">
                <a16:creationId xmlns:a16="http://schemas.microsoft.com/office/drawing/2014/main" id="{E8E97CA1-5E58-BCD4-7B02-C28CC0A57037}"/>
              </a:ext>
            </a:extLst>
          </p:cNvPr>
          <p:cNvSpPr txBox="1">
            <a:spLocks/>
          </p:cNvSpPr>
          <p:nvPr/>
        </p:nvSpPr>
        <p:spPr>
          <a:xfrm>
            <a:off x="511875" y="3840629"/>
            <a:ext cx="4759451" cy="326622"/>
          </a:xfrm>
          <a:prstGeom prst="rect">
            <a:avLst/>
          </a:prstGeom>
        </p:spPr>
        <p:txBody>
          <a:bodyPr vert="horz" lIns="0" tIns="0" rIns="0" bIns="0" rtlCol="0">
            <a:noAutofit/>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800">
                <a:solidFill>
                  <a:schemeClr val="bg1"/>
                </a:solidFill>
              </a:rPr>
              <a:t>事業名：</a:t>
            </a:r>
            <a:r>
              <a:rPr kumimoji="1" lang="en-US" altLang="ja-JP" sz="1800">
                <a:solidFill>
                  <a:schemeClr val="bg1"/>
                </a:solidFill>
              </a:rPr>
              <a:t>xxx</a:t>
            </a:r>
            <a:endParaRPr lang="zh-TW" altLang="en-US" sz="1800">
              <a:solidFill>
                <a:schemeClr val="bg1"/>
              </a:solidFill>
            </a:endParaRPr>
          </a:p>
        </p:txBody>
      </p:sp>
      <p:sp>
        <p:nvSpPr>
          <p:cNvPr id="2" name="Title 6">
            <a:extLst>
              <a:ext uri="{FF2B5EF4-FFF2-40B4-BE49-F238E27FC236}">
                <a16:creationId xmlns:a16="http://schemas.microsoft.com/office/drawing/2014/main" id="{8C5C88A7-EFF9-B46B-7692-B9FDB25B54D6}"/>
              </a:ext>
            </a:extLst>
          </p:cNvPr>
          <p:cNvSpPr txBox="1">
            <a:spLocks/>
          </p:cNvSpPr>
          <p:nvPr/>
        </p:nvSpPr>
        <p:spPr bwMode="blackWhite">
          <a:xfrm>
            <a:off x="0" y="1"/>
            <a:ext cx="1042587" cy="326622"/>
          </a:xfrm>
          <a:prstGeom prst="rect">
            <a:avLst/>
          </a:prstGeom>
        </p:spPr>
        <p:txBody>
          <a:bodyPr vert="horz" wrap="square" lIns="72000" tIns="72000" rIns="72000" bIns="72000" rtlCol="0" anchor="t">
            <a:noAutofit/>
          </a:bodyPr>
          <a:lstStyle>
            <a:lvl1pPr algn="l" defTabSz="742950" rtl="0" eaLnBrk="1" latinLnBrk="0" hangingPunct="1">
              <a:lnSpc>
                <a:spcPct val="90000"/>
              </a:lnSpc>
              <a:spcBef>
                <a:spcPct val="0"/>
              </a:spcBef>
              <a:buNone/>
              <a:defRPr sz="40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600">
                <a:solidFill>
                  <a:schemeClr val="bg1"/>
                </a:solidFill>
              </a:rPr>
              <a:t>様式</a:t>
            </a:r>
            <a:r>
              <a:rPr kumimoji="1" lang="en-US" altLang="ja-JP" sz="1600">
                <a:solidFill>
                  <a:schemeClr val="bg1"/>
                </a:solidFill>
              </a:rPr>
              <a:t>1</a:t>
            </a:r>
            <a:endParaRPr kumimoji="1" lang="en-US" sz="1600">
              <a:solidFill>
                <a:schemeClr val="bg1"/>
              </a:solidFill>
            </a:endParaRPr>
          </a:p>
        </p:txBody>
      </p:sp>
      <p:sp>
        <p:nvSpPr>
          <p:cNvPr id="3" name="正方形/長方形 2">
            <a:extLst>
              <a:ext uri="{FF2B5EF4-FFF2-40B4-BE49-F238E27FC236}">
                <a16:creationId xmlns:a16="http://schemas.microsoft.com/office/drawing/2014/main" id="{FFB88350-0921-E125-C38F-57D5AC441117}"/>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B671FDE1-A0ED-F8AC-75B5-895DD3A1B983}"/>
              </a:ext>
            </a:extLst>
          </p:cNvPr>
          <p:cNvGrpSpPr/>
          <p:nvPr/>
        </p:nvGrpSpPr>
        <p:grpSpPr>
          <a:xfrm>
            <a:off x="1105977" y="4185172"/>
            <a:ext cx="1923512" cy="710169"/>
            <a:chOff x="1105977" y="4185172"/>
            <a:chExt cx="1923512" cy="710169"/>
          </a:xfrm>
        </p:grpSpPr>
        <p:cxnSp>
          <p:nvCxnSpPr>
            <p:cNvPr id="5" name="直線コネクタ 4">
              <a:extLst>
                <a:ext uri="{FF2B5EF4-FFF2-40B4-BE49-F238E27FC236}">
                  <a16:creationId xmlns:a16="http://schemas.microsoft.com/office/drawing/2014/main" id="{87F2BEFC-F144-2C0F-0069-3690DCF102B7}"/>
                </a:ext>
              </a:extLst>
            </p:cNvPr>
            <p:cNvCxnSpPr>
              <a:cxnSpLocks/>
            </p:cNvCxnSpPr>
            <p:nvPr/>
          </p:nvCxnSpPr>
          <p:spPr>
            <a:xfrm>
              <a:off x="1760253" y="4185172"/>
              <a:ext cx="173762" cy="47121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D09A94F1-EC18-6FC5-7515-830D377B1705}"/>
                </a:ext>
              </a:extLst>
            </p:cNvPr>
            <p:cNvSpPr/>
            <p:nvPr/>
          </p:nvSpPr>
          <p:spPr>
            <a:xfrm>
              <a:off x="1105977" y="4330195"/>
              <a:ext cx="1923512"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ja-JP" altLang="en-US" sz="900" kern="0" spc="50">
                  <a:latin typeface="Meiryo UI" panose="020B0604030504040204" pitchFamily="50" charset="-128"/>
                  <a:ea typeface="Meiryo UI" panose="020B0604030504040204" pitchFamily="50" charset="-128"/>
                </a:rPr>
                <a:t>事業名を明記</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様式２の「①申請者情報」に記載する事業名と一致させてください</a:t>
              </a:r>
            </a:p>
          </p:txBody>
        </p:sp>
      </p:grpSp>
      <p:grpSp>
        <p:nvGrpSpPr>
          <p:cNvPr id="14" name="グループ化 13">
            <a:extLst>
              <a:ext uri="{FF2B5EF4-FFF2-40B4-BE49-F238E27FC236}">
                <a16:creationId xmlns:a16="http://schemas.microsoft.com/office/drawing/2014/main" id="{05DCEB12-89F6-AF29-485E-12B8ED1782EA}"/>
              </a:ext>
            </a:extLst>
          </p:cNvPr>
          <p:cNvGrpSpPr/>
          <p:nvPr/>
        </p:nvGrpSpPr>
        <p:grpSpPr>
          <a:xfrm>
            <a:off x="4953001" y="4013760"/>
            <a:ext cx="1923512" cy="529960"/>
            <a:chOff x="1237605" y="4357831"/>
            <a:chExt cx="1923512" cy="529960"/>
          </a:xfrm>
        </p:grpSpPr>
        <p:cxnSp>
          <p:nvCxnSpPr>
            <p:cNvPr id="15" name="直線コネクタ 14">
              <a:extLst>
                <a:ext uri="{FF2B5EF4-FFF2-40B4-BE49-F238E27FC236}">
                  <a16:creationId xmlns:a16="http://schemas.microsoft.com/office/drawing/2014/main" id="{4C5B9E37-195D-C7FA-492E-1BB8D3E716CC}"/>
                </a:ext>
              </a:extLst>
            </p:cNvPr>
            <p:cNvCxnSpPr>
              <a:cxnSpLocks/>
            </p:cNvCxnSpPr>
            <p:nvPr/>
          </p:nvCxnSpPr>
          <p:spPr>
            <a:xfrm flipH="1" flipV="1">
              <a:off x="2779672" y="4608441"/>
              <a:ext cx="150222" cy="27935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60765969-5884-86DD-A6CE-A678AE5F43A1}"/>
                </a:ext>
              </a:extLst>
            </p:cNvPr>
            <p:cNvSpPr/>
            <p:nvPr/>
          </p:nvSpPr>
          <p:spPr>
            <a:xfrm>
              <a:off x="1237605" y="4357831"/>
              <a:ext cx="1923512" cy="349702"/>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コンソーシアム等による共同申請の場合には、幹事企業を明記</a:t>
              </a:r>
            </a:p>
          </p:txBody>
        </p:sp>
      </p:grpSp>
      <p:grpSp>
        <p:nvGrpSpPr>
          <p:cNvPr id="17" name="グループ化 16">
            <a:extLst>
              <a:ext uri="{FF2B5EF4-FFF2-40B4-BE49-F238E27FC236}">
                <a16:creationId xmlns:a16="http://schemas.microsoft.com/office/drawing/2014/main" id="{578BEF39-431F-550E-B4F4-1A282BBD1517}"/>
              </a:ext>
            </a:extLst>
          </p:cNvPr>
          <p:cNvGrpSpPr/>
          <p:nvPr/>
        </p:nvGrpSpPr>
        <p:grpSpPr>
          <a:xfrm>
            <a:off x="6165130" y="4874964"/>
            <a:ext cx="1710869" cy="211203"/>
            <a:chOff x="1248709" y="4357831"/>
            <a:chExt cx="1710869" cy="211203"/>
          </a:xfrm>
        </p:grpSpPr>
        <p:cxnSp>
          <p:nvCxnSpPr>
            <p:cNvPr id="18" name="直線コネクタ 17">
              <a:extLst>
                <a:ext uri="{FF2B5EF4-FFF2-40B4-BE49-F238E27FC236}">
                  <a16:creationId xmlns:a16="http://schemas.microsoft.com/office/drawing/2014/main" id="{1E5C198E-8254-0A50-81D2-66DDB216F008}"/>
                </a:ext>
              </a:extLst>
            </p:cNvPr>
            <p:cNvCxnSpPr>
              <a:cxnSpLocks/>
              <a:endCxn id="19" idx="3"/>
            </p:cNvCxnSpPr>
            <p:nvPr/>
          </p:nvCxnSpPr>
          <p:spPr>
            <a:xfrm flipH="1">
              <a:off x="2793071" y="4463433"/>
              <a:ext cx="166507" cy="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45C6D43B-D16A-4F8B-332F-5DEF0A47C4BA}"/>
                </a:ext>
              </a:extLst>
            </p:cNvPr>
            <p:cNvSpPr/>
            <p:nvPr/>
          </p:nvSpPr>
          <p:spPr>
            <a:xfrm>
              <a:off x="1248709" y="4357831"/>
              <a:ext cx="1544362" cy="211203"/>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共同申請する場合に記載</a:t>
              </a:r>
            </a:p>
          </p:txBody>
        </p:sp>
      </p:grpSp>
      <p:grpSp>
        <p:nvGrpSpPr>
          <p:cNvPr id="20" name="グループ化 19">
            <a:extLst>
              <a:ext uri="{FF2B5EF4-FFF2-40B4-BE49-F238E27FC236}">
                <a16:creationId xmlns:a16="http://schemas.microsoft.com/office/drawing/2014/main" id="{2176DC82-3337-4A0E-660F-1426CE4F2DC1}"/>
              </a:ext>
            </a:extLst>
          </p:cNvPr>
          <p:cNvGrpSpPr/>
          <p:nvPr/>
        </p:nvGrpSpPr>
        <p:grpSpPr>
          <a:xfrm>
            <a:off x="7154944" y="3521317"/>
            <a:ext cx="2488677" cy="1022403"/>
            <a:chOff x="921936" y="3865388"/>
            <a:chExt cx="2488677" cy="1022403"/>
          </a:xfrm>
        </p:grpSpPr>
        <p:cxnSp>
          <p:nvCxnSpPr>
            <p:cNvPr id="21" name="直線コネクタ 20">
              <a:extLst>
                <a:ext uri="{FF2B5EF4-FFF2-40B4-BE49-F238E27FC236}">
                  <a16:creationId xmlns:a16="http://schemas.microsoft.com/office/drawing/2014/main" id="{687E0618-3D2C-3038-206C-8FD6DCA88C15}"/>
                </a:ext>
              </a:extLst>
            </p:cNvPr>
            <p:cNvCxnSpPr>
              <a:cxnSpLocks/>
            </p:cNvCxnSpPr>
            <p:nvPr/>
          </p:nvCxnSpPr>
          <p:spPr>
            <a:xfrm flipH="1" flipV="1">
              <a:off x="2779672" y="4608441"/>
              <a:ext cx="150222" cy="27935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01EDD9B1-CB17-3F3E-0A11-0BF00B4065F6}"/>
                </a:ext>
              </a:extLst>
            </p:cNvPr>
            <p:cNvSpPr/>
            <p:nvPr/>
          </p:nvSpPr>
          <p:spPr>
            <a:xfrm>
              <a:off x="921936" y="3865388"/>
              <a:ext cx="2488677" cy="8421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代表者名は幹事企業の代表者（会社法上の代表権を有する者）のお名前を記載ください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なおプレゼンテーション審査に進んだ際には代表者の出席が必須となっておりますことも、併せてご留意ください</a:t>
              </a:r>
            </a:p>
          </p:txBody>
        </p:sp>
      </p:grpSp>
    </p:spTree>
    <p:extLst>
      <p:ext uri="{BB962C8B-B14F-4D97-AF65-F5344CB8AC3E}">
        <p14:creationId xmlns:p14="http://schemas.microsoft.com/office/powerpoint/2010/main" val="3453979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99AE9CC8-2A85-5C92-B1EB-7E02921DF295}"/>
              </a:ext>
            </a:extLst>
          </p:cNvPr>
          <p:cNvSpPr txBox="1"/>
          <p:nvPr/>
        </p:nvSpPr>
        <p:spPr>
          <a:xfrm>
            <a:off x="393776" y="6021814"/>
            <a:ext cx="9015960" cy="2281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algn="r"/>
            <a:r>
              <a:rPr kumimoji="1" lang="ja-JP" altLang="en-US" sz="1600">
                <a:solidFill>
                  <a:srgbClr val="000000"/>
                </a:solidFill>
                <a:latin typeface="Meiryo UI" panose="020B0604030504040204" pitchFamily="50" charset="-128"/>
                <a:ea typeface="Meiryo UI" panose="020B0604030504040204" pitchFamily="50" charset="-128"/>
              </a:rPr>
              <a:t>代表者名：</a:t>
            </a:r>
            <a:r>
              <a:rPr kumimoji="1" lang="en-US" altLang="ja-JP" sz="1600" u="sng">
                <a:solidFill>
                  <a:srgbClr val="000000"/>
                </a:solidFill>
                <a:latin typeface="Meiryo UI" panose="020B0604030504040204" pitchFamily="50" charset="-128"/>
                <a:ea typeface="Meiryo UI" panose="020B0604030504040204" pitchFamily="50" charset="-128"/>
              </a:rPr>
              <a:t>XXXX</a:t>
            </a:r>
            <a:r>
              <a:rPr kumimoji="1" lang="ja-JP" altLang="en-US" sz="1600" u="sng">
                <a:solidFill>
                  <a:srgbClr val="000000"/>
                </a:solidFill>
                <a:latin typeface="Meiryo UI" panose="020B0604030504040204" pitchFamily="50" charset="-128"/>
                <a:ea typeface="Meiryo UI" panose="020B0604030504040204" pitchFamily="50" charset="-128"/>
              </a:rPr>
              <a:t> </a:t>
            </a:r>
            <a:r>
              <a:rPr kumimoji="1" lang="en-US" altLang="ja-JP" sz="1600" u="sng">
                <a:solidFill>
                  <a:srgbClr val="000000"/>
                </a:solidFill>
                <a:latin typeface="Meiryo UI" panose="020B0604030504040204" pitchFamily="50" charset="-128"/>
                <a:ea typeface="Meiryo UI" panose="020B0604030504040204" pitchFamily="50" charset="-128"/>
              </a:rPr>
              <a:t>XXXX</a:t>
            </a:r>
            <a:endParaRPr lang="ja-JP" altLang="ja-JP" sz="1600" u="sng"/>
          </a:p>
        </p:txBody>
      </p:sp>
      <p:pic>
        <p:nvPicPr>
          <p:cNvPr id="19" name="図 18">
            <a:extLst>
              <a:ext uri="{FF2B5EF4-FFF2-40B4-BE49-F238E27FC236}">
                <a16:creationId xmlns:a16="http://schemas.microsoft.com/office/drawing/2014/main" id="{F3DC23F8-7BA7-4BA0-0F48-7ADD2868C399}"/>
              </a:ext>
            </a:extLst>
          </p:cNvPr>
          <p:cNvPicPr>
            <a:picLocks noChangeAspect="1"/>
          </p:cNvPicPr>
          <p:nvPr/>
        </p:nvPicPr>
        <p:blipFill>
          <a:blip r:embed="rId2"/>
          <a:stretch>
            <a:fillRect/>
          </a:stretch>
        </p:blipFill>
        <p:spPr>
          <a:xfrm>
            <a:off x="417184" y="5530591"/>
            <a:ext cx="9071634" cy="432854"/>
          </a:xfrm>
          <a:prstGeom prst="rect">
            <a:avLst/>
          </a:prstGeom>
        </p:spPr>
      </p:pic>
      <p:sp>
        <p:nvSpPr>
          <p:cNvPr id="4" name="タイトル 3">
            <a:extLst>
              <a:ext uri="{FF2B5EF4-FFF2-40B4-BE49-F238E27FC236}">
                <a16:creationId xmlns:a16="http://schemas.microsoft.com/office/drawing/2014/main" id="{D8277C15-D8F0-EF16-D76D-18F41C416DEE}"/>
              </a:ext>
            </a:extLst>
          </p:cNvPr>
          <p:cNvSpPr>
            <a:spLocks noGrp="1"/>
          </p:cNvSpPr>
          <p:nvPr>
            <p:ph type="title"/>
          </p:nvPr>
        </p:nvSpPr>
        <p:spPr>
          <a:xfrm>
            <a:off x="512291" y="196843"/>
            <a:ext cx="8883347" cy="249299"/>
          </a:xfrm>
        </p:spPr>
        <p:txBody>
          <a:bodyPr vert="horz"/>
          <a:lstStyle/>
          <a:p>
            <a:r>
              <a:rPr kumimoji="1" lang="ja-JP" altLang="en-US" sz="1800" b="1"/>
              <a:t>誓約事項</a:t>
            </a:r>
            <a:endParaRPr lang="ja-JP" altLang="en-US" sz="1800" b="1"/>
          </a:p>
        </p:txBody>
      </p:sp>
      <p:pic>
        <p:nvPicPr>
          <p:cNvPr id="6" name="図 5">
            <a:extLst>
              <a:ext uri="{FF2B5EF4-FFF2-40B4-BE49-F238E27FC236}">
                <a16:creationId xmlns:a16="http://schemas.microsoft.com/office/drawing/2014/main" id="{3C946614-EF11-8E55-3740-4C73040B82F2}"/>
              </a:ext>
            </a:extLst>
          </p:cNvPr>
          <p:cNvPicPr>
            <a:picLocks noChangeAspect="1"/>
          </p:cNvPicPr>
          <p:nvPr/>
        </p:nvPicPr>
        <p:blipFill>
          <a:blip r:embed="rId3"/>
          <a:stretch>
            <a:fillRect/>
          </a:stretch>
        </p:blipFill>
        <p:spPr>
          <a:xfrm>
            <a:off x="337739" y="764917"/>
            <a:ext cx="9230522" cy="4498650"/>
          </a:xfrm>
          <a:prstGeom prst="rect">
            <a:avLst/>
          </a:prstGeom>
        </p:spPr>
      </p:pic>
      <p:sp>
        <p:nvSpPr>
          <p:cNvPr id="2" name="四角形: 角を丸くする 1">
            <a:extLst>
              <a:ext uri="{FF2B5EF4-FFF2-40B4-BE49-F238E27FC236}">
                <a16:creationId xmlns:a16="http://schemas.microsoft.com/office/drawing/2014/main" id="{B8A7D857-2190-2378-4F1D-61C02DE45ED8}"/>
              </a:ext>
            </a:extLst>
          </p:cNvPr>
          <p:cNvSpPr/>
          <p:nvPr/>
        </p:nvSpPr>
        <p:spPr>
          <a:xfrm>
            <a:off x="5047715" y="123408"/>
            <a:ext cx="3968269" cy="480229"/>
          </a:xfrm>
          <a:prstGeom prst="round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b="1">
                <a:solidFill>
                  <a:schemeClr val="tx1"/>
                </a:solidFill>
                <a:latin typeface="Meiryo UI" panose="020B0604030504040204" pitchFamily="50" charset="-128"/>
                <a:ea typeface="Meiryo UI" panose="020B0604030504040204" pitchFamily="50" charset="-128"/>
              </a:rPr>
              <a:t>※</a:t>
            </a:r>
            <a:r>
              <a:rPr kumimoji="1" lang="ja-JP" altLang="en-US" b="1">
                <a:solidFill>
                  <a:schemeClr val="tx1"/>
                </a:solidFill>
                <a:latin typeface="Meiryo UI" panose="020B0604030504040204" pitchFamily="50" charset="-128"/>
                <a:ea typeface="Meiryo UI" panose="020B0604030504040204" pitchFamily="50" charset="-128"/>
              </a:rPr>
              <a:t>本スライドを削除してはいけません。</a:t>
            </a:r>
          </a:p>
        </p:txBody>
      </p:sp>
      <p:sp>
        <p:nvSpPr>
          <p:cNvPr id="7" name="正方形/長方形 6">
            <a:extLst>
              <a:ext uri="{FF2B5EF4-FFF2-40B4-BE49-F238E27FC236}">
                <a16:creationId xmlns:a16="http://schemas.microsoft.com/office/drawing/2014/main" id="{D88E7F96-0A14-0AC2-5077-1B3C092CE526}"/>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8" name="グループ化 7">
            <a:extLst>
              <a:ext uri="{FF2B5EF4-FFF2-40B4-BE49-F238E27FC236}">
                <a16:creationId xmlns:a16="http://schemas.microsoft.com/office/drawing/2014/main" id="{B37891D1-A523-671A-7391-B1BBAEADAD48}"/>
              </a:ext>
            </a:extLst>
          </p:cNvPr>
          <p:cNvGrpSpPr/>
          <p:nvPr/>
        </p:nvGrpSpPr>
        <p:grpSpPr>
          <a:xfrm>
            <a:off x="7098384" y="5675825"/>
            <a:ext cx="1596036" cy="417258"/>
            <a:chOff x="851843" y="4597430"/>
            <a:chExt cx="1596036" cy="417258"/>
          </a:xfrm>
        </p:grpSpPr>
        <p:cxnSp>
          <p:nvCxnSpPr>
            <p:cNvPr id="9" name="直線コネクタ 8">
              <a:extLst>
                <a:ext uri="{FF2B5EF4-FFF2-40B4-BE49-F238E27FC236}">
                  <a16:creationId xmlns:a16="http://schemas.microsoft.com/office/drawing/2014/main" id="{3C64A17C-1BA9-A4C5-A757-0FFD509ED174}"/>
                </a:ext>
              </a:extLst>
            </p:cNvPr>
            <p:cNvCxnSpPr>
              <a:cxnSpLocks/>
            </p:cNvCxnSpPr>
            <p:nvPr/>
          </p:nvCxnSpPr>
          <p:spPr>
            <a:xfrm flipH="1" flipV="1">
              <a:off x="1817528" y="4808633"/>
              <a:ext cx="190931" cy="20605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83DAAFF3-C7C4-1F73-B48A-0A01AB186481}"/>
                </a:ext>
              </a:extLst>
            </p:cNvPr>
            <p:cNvSpPr/>
            <p:nvPr/>
          </p:nvSpPr>
          <p:spPr>
            <a:xfrm>
              <a:off x="851843" y="4597430"/>
              <a:ext cx="1596036" cy="211203"/>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代表者名をご記載ください</a:t>
              </a:r>
            </a:p>
          </p:txBody>
        </p:sp>
      </p:grpSp>
    </p:spTree>
    <p:extLst>
      <p:ext uri="{BB962C8B-B14F-4D97-AF65-F5344CB8AC3E}">
        <p14:creationId xmlns:p14="http://schemas.microsoft.com/office/powerpoint/2010/main" val="2811439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424753" y="502065"/>
            <a:ext cx="1464939" cy="75628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0475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3250">
                <a:solidFill>
                  <a:schemeClr val="bg1"/>
                </a:solidFill>
                <a:latin typeface="Trebuchet MS" panose="020B0603020202020204" pitchFamily="34" charset="0"/>
                <a:ea typeface="Meiryo UI" panose="020B0604030504040204" pitchFamily="50" charset="-128"/>
              </a:rPr>
              <a:t> </a:t>
            </a:r>
            <a:endParaRPr kumimoji="1" lang="en-US" sz="3250">
              <a:solidFill>
                <a:schemeClr val="bg1"/>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1780635" y="522441"/>
            <a:ext cx="5945626" cy="5841383"/>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29250" rIns="74295" bIns="0" numCol="1" spcCol="0" rtlCol="0" fromWordArt="0" anchor="t" anchorCtr="0" forceAA="0" compatLnSpc="1">
            <a:prstTxWarp prst="textNoShape">
              <a:avLst/>
            </a:prstTxWarp>
            <a:spAutoFit/>
          </a:bodyPr>
          <a:lstStyle/>
          <a:p>
            <a:pPr marL="228600" indent="-228600">
              <a:spcBef>
                <a:spcPts val="163"/>
              </a:spcBef>
              <a:buFont typeface="+mj-ea"/>
              <a:buAutoNum type="circleNumDbPlain"/>
            </a:pPr>
            <a:r>
              <a:rPr kumimoji="1" lang="ja-JP" altLang="en-US" sz="1400" b="1">
                <a:solidFill>
                  <a:schemeClr val="bg1"/>
                </a:solidFill>
                <a:latin typeface="Meiryo UI" panose="020B0604030504040204" pitchFamily="50" charset="-128"/>
                <a:ea typeface="Meiryo UI" panose="020B0604030504040204" pitchFamily="50" charset="-128"/>
              </a:rPr>
              <a:t>申請者の経営戦略について</a:t>
            </a:r>
            <a:endParaRPr kumimoji="1" lang="en-US" altLang="ja-JP" sz="1400" b="1">
              <a:solidFill>
                <a:schemeClr val="bg1"/>
              </a:solidFill>
              <a:latin typeface="Meiryo UI" panose="020B0604030504040204" pitchFamily="50" charset="-128"/>
              <a:ea typeface="Meiryo UI" panose="020B0604030504040204" pitchFamily="50" charset="-128"/>
            </a:endParaRP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長期成長ビジョン</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現状分析の状況：外部環境</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現状分析の状況：内部環境</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事業戦略</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推進体制</a:t>
            </a:r>
            <a:endParaRPr kumimoji="1" lang="en-US" altLang="ja-JP" sz="1400">
              <a:solidFill>
                <a:schemeClr val="bg1"/>
              </a:solidFill>
              <a:latin typeface="Meiryo UI" panose="020B0604030504040204" pitchFamily="50" charset="-128"/>
              <a:ea typeface="Meiryo UI" panose="020B0604030504040204" pitchFamily="50" charset="-128"/>
            </a:endParaRPr>
          </a:p>
          <a:p>
            <a:pPr marL="185738" indent="-185738">
              <a:spcBef>
                <a:spcPts val="600"/>
              </a:spcBef>
              <a:buFont typeface="+mj-lt"/>
              <a:buAutoNum type="circleNumDbPlain"/>
            </a:pPr>
            <a:r>
              <a:rPr kumimoji="1" lang="ja-JP" altLang="en-US" sz="1400" b="1">
                <a:solidFill>
                  <a:schemeClr val="bg1"/>
                </a:solidFill>
                <a:latin typeface="Meiryo UI" panose="020B0604030504040204" pitchFamily="50" charset="-128"/>
                <a:ea typeface="Meiryo UI" panose="020B0604030504040204" pitchFamily="50" charset="-128"/>
              </a:rPr>
              <a:t>補助事業について</a:t>
            </a:r>
            <a:endParaRPr kumimoji="1" lang="en-US" altLang="ja-JP" sz="1400" b="1">
              <a:solidFill>
                <a:schemeClr val="bg1"/>
              </a:solidFill>
              <a:latin typeface="Meiryo UI" panose="020B0604030504040204" pitchFamily="50" charset="-128"/>
              <a:ea typeface="Meiryo UI" panose="020B0604030504040204" pitchFamily="50" charset="-128"/>
            </a:endParaRP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補助事業の概要</a:t>
            </a:r>
            <a:endParaRPr kumimoji="1" lang="en-US" altLang="ja-JP" sz="1400">
              <a:solidFill>
                <a:schemeClr val="bg1"/>
              </a:solidFill>
              <a:latin typeface="Meiryo UI" panose="020B0604030504040204" pitchFamily="50" charset="-128"/>
              <a:ea typeface="Meiryo UI" panose="020B0604030504040204" pitchFamily="50" charset="-128"/>
            </a:endParaRP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先進性・成長性</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製品・生産方式等の優位性確保</a:t>
            </a: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労働生産性向上の見込み</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売上向上の見込み</a:t>
            </a: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地域への波及効果</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賃上げ計画</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参加企業や地域企業への波及効果</a:t>
            </a: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大規模投資・費用対効果</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投資の規模</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費用対効果</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補助事業による行動変容への寄与</a:t>
            </a:r>
            <a:endParaRPr kumimoji="1" lang="en-US" altLang="ja-JP" sz="1400">
              <a:solidFill>
                <a:schemeClr val="bg1"/>
              </a:solidFill>
              <a:latin typeface="Meiryo UI" panose="020B0604030504040204" pitchFamily="50" charset="-128"/>
              <a:ea typeface="Meiryo UI" panose="020B0604030504040204" pitchFamily="50" charset="-128"/>
            </a:endParaRP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実現可能性</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実施体制</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スケジュール</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実施上の課題</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製品・サービスの市場分析</a:t>
            </a:r>
            <a:endParaRPr kumimoji="1" lang="en-US" altLang="ja-JP" sz="1400">
              <a:solidFill>
                <a:schemeClr val="bg1"/>
              </a:solidFill>
              <a:latin typeface="Meiryo UI" panose="020B0604030504040204" pitchFamily="50" charset="-128"/>
              <a:ea typeface="Meiryo UI" panose="020B0604030504040204" pitchFamily="50" charset="-128"/>
            </a:endParaRPr>
          </a:p>
        </p:txBody>
      </p:sp>
      <p:sp>
        <p:nvSpPr>
          <p:cNvPr id="3" name="タイトル 3">
            <a:extLst>
              <a:ext uri="{FF2B5EF4-FFF2-40B4-BE49-F238E27FC236}">
                <a16:creationId xmlns:a16="http://schemas.microsoft.com/office/drawing/2014/main" id="{7F61D38F-9A01-CA14-E545-FEC6D7CB34D5}"/>
              </a:ext>
            </a:extLst>
          </p:cNvPr>
          <p:cNvSpPr txBox="1">
            <a:spLocks/>
          </p:cNvSpPr>
          <p:nvPr/>
        </p:nvSpPr>
        <p:spPr>
          <a:xfrm>
            <a:off x="511875" y="242563"/>
            <a:ext cx="8883347" cy="259502"/>
          </a:xfrm>
          <a:prstGeom prst="rect">
            <a:avLst/>
          </a:prstGeom>
        </p:spPr>
        <p:txBody>
          <a:bodyPr vert="horz"/>
          <a:lst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400" b="1">
                <a:solidFill>
                  <a:schemeClr val="bg1"/>
                </a:solidFill>
              </a:rPr>
              <a:t>目次</a:t>
            </a:r>
            <a:endParaRPr lang="ja-JP" altLang="en-US" sz="1400" b="1">
              <a:solidFill>
                <a:schemeClr val="bg1"/>
              </a:solidFill>
            </a:endParaRPr>
          </a:p>
        </p:txBody>
      </p:sp>
      <p:sp>
        <p:nvSpPr>
          <p:cNvPr id="2" name="正方形/長方形 1">
            <a:extLst>
              <a:ext uri="{FF2B5EF4-FFF2-40B4-BE49-F238E27FC236}">
                <a16:creationId xmlns:a16="http://schemas.microsoft.com/office/drawing/2014/main" id="{A249AAD9-E56E-CC96-6FB5-68DE0D06FC51}"/>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690518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ABF19AF5-B648-0086-CA9A-CA6969FA6E61}"/>
              </a:ext>
            </a:extLst>
          </p:cNvPr>
          <p:cNvSpPr>
            <a:spLocks noGrp="1"/>
          </p:cNvSpPr>
          <p:nvPr>
            <p:ph type="body" sz="quarter" idx="13"/>
          </p:nvPr>
        </p:nvSpPr>
        <p:spPr/>
        <p:txBody>
          <a:bodyPr/>
          <a:lstStyle/>
          <a:p>
            <a:r>
              <a:rPr kumimoji="1" lang="ja-JP" altLang="en-US" b="1">
                <a:solidFill>
                  <a:schemeClr val="bg1"/>
                </a:solidFill>
              </a:rPr>
              <a:t>① </a:t>
            </a:r>
            <a:r>
              <a:rPr kumimoji="1" lang="ja-JP" altLang="en-US" sz="3200" b="1">
                <a:solidFill>
                  <a:schemeClr val="bg1"/>
                </a:solidFill>
                <a:latin typeface="Meiryo UI" panose="020B0604030504040204" pitchFamily="50" charset="-128"/>
                <a:ea typeface="Meiryo UI" panose="020B0604030504040204" pitchFamily="50" charset="-128"/>
              </a:rPr>
              <a:t>申請者の経営戦略について</a:t>
            </a:r>
            <a:endParaRPr kumimoji="1" lang="en-US" altLang="ja-JP" sz="3200" b="1">
              <a:solidFill>
                <a:schemeClr val="bg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A227713B-0242-AD03-9684-90FD821625E2}"/>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a:extLst>
              <a:ext uri="{FF2B5EF4-FFF2-40B4-BE49-F238E27FC236}">
                <a16:creationId xmlns:a16="http://schemas.microsoft.com/office/drawing/2014/main" id="{77B052C4-F040-7544-4578-0E254AADF3C7}"/>
              </a:ext>
            </a:extLst>
          </p:cNvPr>
          <p:cNvSpPr/>
          <p:nvPr/>
        </p:nvSpPr>
        <p:spPr>
          <a:xfrm>
            <a:off x="503635" y="2131858"/>
            <a:ext cx="4306901" cy="4214669"/>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400" b="1">
                <a:solidFill>
                  <a:prstClr val="black"/>
                </a:solidFill>
                <a:latin typeface="Meiryo UI" panose="020B0604030504040204" pitchFamily="50" charset="-128"/>
                <a:ea typeface="Meiryo UI" panose="020B0604030504040204" pitchFamily="50" charset="-128"/>
              </a:rPr>
              <a:t>長期成長ビジョン（目指す姿・ビジネスモデル）</a:t>
            </a:r>
            <a:endParaRPr kumimoji="1" lang="en-US" altLang="ja-JP" sz="1400" b="1">
              <a:solidFill>
                <a:prstClr val="black"/>
              </a:solidFill>
              <a:latin typeface="Meiryo UI" panose="020B0604030504040204" pitchFamily="50" charset="-128"/>
              <a:ea typeface="Meiryo UI" panose="020B0604030504040204" pitchFamily="50" charset="-128"/>
            </a:endParaRPr>
          </a:p>
          <a:p>
            <a:pPr marL="171450" indent="-171450">
              <a:buFont typeface="EYInterstate" panose="02000503020000020004" pitchFamily="2" charset="0"/>
              <a:buChar char="•"/>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（会社（又はグループ全体）が長期的（５～</a:t>
            </a:r>
            <a:r>
              <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10</a:t>
            </a: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年後）に目指す姿として、社会に対しどのような価値を提供するか等のビジョンについてご記載ください）</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171450" indent="-171450">
              <a:buFont typeface="EYInterstate" panose="02000503020000020004" pitchFamily="2" charset="0"/>
              <a:buChar char="•"/>
              <a:defRPr/>
            </a:pPr>
            <a:r>
              <a:rPr kumimoji="1" lang="ja-JP" altLang="en-US" sz="1200">
                <a:solidFill>
                  <a:srgbClr val="575757"/>
                </a:solidFill>
                <a:latin typeface="Meiryo UI" panose="020B0604030504040204" pitchFamily="50" charset="-128"/>
                <a:ea typeface="Meiryo UI" panose="020B0604030504040204" pitchFamily="50" charset="-128"/>
              </a:rPr>
              <a:t>（本社機能の一部移転等に関する構想がある場合は、その狙いや移転する機能、それによる想定効果についても記載ください。）</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7" name="正方形/長方形 6">
            <a:extLst>
              <a:ext uri="{FF2B5EF4-FFF2-40B4-BE49-F238E27FC236}">
                <a16:creationId xmlns:a16="http://schemas.microsoft.com/office/drawing/2014/main" id="{22348DD3-C60C-7343-E60A-736891DAA783}"/>
              </a:ext>
            </a:extLst>
          </p:cNvPr>
          <p:cNvSpPr/>
          <p:nvPr/>
        </p:nvSpPr>
        <p:spPr>
          <a:xfrm>
            <a:off x="8101281" y="1"/>
            <a:ext cx="1804719" cy="334047"/>
          </a:xfrm>
          <a:prstGeom prst="rect">
            <a:avLst/>
          </a:prstGeom>
          <a:solidFill>
            <a:srgbClr val="DBEEF4"/>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a:solidFill>
                  <a:srgbClr val="575757"/>
                </a:solidFill>
                <a:latin typeface="Meiryo UI" panose="020B0604030504040204" pitchFamily="50" charset="-128"/>
                <a:ea typeface="Meiryo UI" panose="020B0604030504040204" pitchFamily="50" charset="-128"/>
              </a:rPr>
              <a:t>本スライドは採択された場合、交付決定後に</a:t>
            </a:r>
            <a:r>
              <a:rPr kumimoji="1" lang="en-US" altLang="ja-JP" sz="900">
                <a:solidFill>
                  <a:srgbClr val="575757"/>
                </a:solidFill>
                <a:latin typeface="Meiryo UI" panose="020B0604030504040204" pitchFamily="50" charset="-128"/>
                <a:ea typeface="Meiryo UI" panose="020B0604030504040204" pitchFamily="50" charset="-128"/>
              </a:rPr>
              <a:t>HP</a:t>
            </a:r>
            <a:r>
              <a:rPr kumimoji="1" lang="ja-JP" altLang="en-US" sz="900">
                <a:solidFill>
                  <a:srgbClr val="575757"/>
                </a:solidFill>
                <a:latin typeface="Meiryo UI" panose="020B0604030504040204" pitchFamily="50" charset="-128"/>
                <a:ea typeface="Meiryo UI" panose="020B0604030504040204" pitchFamily="50" charset="-128"/>
              </a:rPr>
              <a:t>上で掲載します</a:t>
            </a:r>
          </a:p>
        </p:txBody>
      </p:sp>
      <p:sp>
        <p:nvSpPr>
          <p:cNvPr id="4" name="タイトル 3">
            <a:extLst>
              <a:ext uri="{FF2B5EF4-FFF2-40B4-BE49-F238E27FC236}">
                <a16:creationId xmlns:a16="http://schemas.microsoft.com/office/drawing/2014/main" id="{EE7BEE3E-4A5E-DA8A-E407-02B7733F2028}"/>
              </a:ext>
            </a:extLst>
          </p:cNvPr>
          <p:cNvSpPr>
            <a:spLocks noGrp="1"/>
          </p:cNvSpPr>
          <p:nvPr>
            <p:ph type="title"/>
          </p:nvPr>
        </p:nvSpPr>
        <p:spPr>
          <a:xfrm>
            <a:off x="511875" y="242563"/>
            <a:ext cx="8883347" cy="166199"/>
          </a:xfrm>
        </p:spPr>
        <p:txBody>
          <a:bodyPr vert="horz"/>
          <a:lstStyle/>
          <a:p>
            <a:r>
              <a:rPr lang="en-US" altLang="ja-JP" sz="1200"/>
              <a:t>1.</a:t>
            </a:r>
            <a:r>
              <a:rPr lang="ja-JP" altLang="en-US" sz="1200"/>
              <a:t>長期成長ビジョン</a:t>
            </a:r>
            <a:endParaRPr lang="ja-JP" altLang="en-US"/>
          </a:p>
        </p:txBody>
      </p:sp>
      <p:sp>
        <p:nvSpPr>
          <p:cNvPr id="5" name="テキスト プレースホルダー 4">
            <a:extLst>
              <a:ext uri="{FF2B5EF4-FFF2-40B4-BE49-F238E27FC236}">
                <a16:creationId xmlns:a16="http://schemas.microsoft.com/office/drawing/2014/main" id="{926AB434-B0D4-4931-F0FB-ACD3B44A822E}"/>
              </a:ext>
            </a:extLst>
          </p:cNvPr>
          <p:cNvSpPr>
            <a:spLocks noGrp="1"/>
          </p:cNvSpPr>
          <p:nvPr>
            <p:ph type="body" sz="quarter" idx="15"/>
          </p:nvPr>
        </p:nvSpPr>
        <p:spPr/>
        <p:txBody>
          <a:bodyPr/>
          <a:lstStyle/>
          <a:p>
            <a:endParaRPr lang="ja-JP" altLang="en-US">
              <a:solidFill>
                <a:schemeClr val="tx1"/>
              </a:solidFill>
            </a:endParaRPr>
          </a:p>
        </p:txBody>
      </p:sp>
      <p:sp>
        <p:nvSpPr>
          <p:cNvPr id="20" name="フリーフォーム: 図形 19">
            <a:extLst>
              <a:ext uri="{FF2B5EF4-FFF2-40B4-BE49-F238E27FC236}">
                <a16:creationId xmlns:a16="http://schemas.microsoft.com/office/drawing/2014/main" id="{F5A947A0-ED15-B83C-26C7-2B25C36B12C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a:t>
            </a:r>
          </a:p>
        </p:txBody>
      </p:sp>
      <p:sp>
        <p:nvSpPr>
          <p:cNvPr id="21" name="フリーフォーム: 図形 20">
            <a:extLst>
              <a:ext uri="{FF2B5EF4-FFF2-40B4-BE49-F238E27FC236}">
                <a16:creationId xmlns:a16="http://schemas.microsoft.com/office/drawing/2014/main" id="{F0E88995-DB62-D8F8-CBD6-25C27E355512}"/>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22" name="フリーフォーム: 図形 21">
            <a:extLst>
              <a:ext uri="{FF2B5EF4-FFF2-40B4-BE49-F238E27FC236}">
                <a16:creationId xmlns:a16="http://schemas.microsoft.com/office/drawing/2014/main" id="{4AE0B7E0-0A1A-D70F-4D1F-F058EB9E507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23" name="フリーフォーム: 図形 22">
            <a:extLst>
              <a:ext uri="{FF2B5EF4-FFF2-40B4-BE49-F238E27FC236}">
                <a16:creationId xmlns:a16="http://schemas.microsoft.com/office/drawing/2014/main" id="{B5E7361A-BA58-5E0B-9B1C-F329D4CF785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4" name="フリーフォーム: 図形 23">
            <a:extLst>
              <a:ext uri="{FF2B5EF4-FFF2-40B4-BE49-F238E27FC236}">
                <a16:creationId xmlns:a16="http://schemas.microsoft.com/office/drawing/2014/main" id="{39BB6464-0EAE-F2E2-5FB6-A173BA4D95D8}"/>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10" name="正方形/長方形 9">
            <a:extLst>
              <a:ext uri="{FF2B5EF4-FFF2-40B4-BE49-F238E27FC236}">
                <a16:creationId xmlns:a16="http://schemas.microsoft.com/office/drawing/2014/main" id="{90312C3D-3C69-D6CD-5E65-1F12F5924E7A}"/>
              </a:ext>
            </a:extLst>
          </p:cNvPr>
          <p:cNvSpPr/>
          <p:nvPr/>
        </p:nvSpPr>
        <p:spPr>
          <a:xfrm>
            <a:off x="5033024" y="4336070"/>
            <a:ext cx="4362198" cy="2010458"/>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prstClr val="black"/>
                </a:solidFill>
                <a:latin typeface="Meiryo UI" panose="020B0604030504040204" pitchFamily="50" charset="-128"/>
                <a:ea typeface="Meiryo UI" panose="020B0604030504040204" pitchFamily="50" charset="-128"/>
              </a:rPr>
              <a:t>内発的動機</a:t>
            </a:r>
            <a:endParaRPr kumimoji="1" lang="en-US" altLang="ja-JP" sz="1400" b="1">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（長期成長ビジョンを掲げるに至った、経営者の原体験や動機等の内発的動機をご記載ください）</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17" name="正方形/長方形 16">
            <a:extLst>
              <a:ext uri="{FF2B5EF4-FFF2-40B4-BE49-F238E27FC236}">
                <a16:creationId xmlns:a16="http://schemas.microsoft.com/office/drawing/2014/main" id="{B1BB7866-8377-F802-B4A6-20FF2217758C}"/>
              </a:ext>
            </a:extLst>
          </p:cNvPr>
          <p:cNvSpPr/>
          <p:nvPr/>
        </p:nvSpPr>
        <p:spPr>
          <a:xfrm>
            <a:off x="5033024" y="2160855"/>
            <a:ext cx="4362198" cy="2010458"/>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prstClr val="black"/>
                </a:solidFill>
                <a:latin typeface="Meiryo UI" panose="020B0604030504040204" pitchFamily="50" charset="-128"/>
                <a:ea typeface="Meiryo UI" panose="020B0604030504040204" pitchFamily="50" charset="-128"/>
              </a:rPr>
              <a:t>外発的動機</a:t>
            </a:r>
            <a:endParaRPr kumimoji="1" lang="en-US" altLang="ja-JP" sz="1400" b="1">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（長期成長ビジョンを掲げるに至った、社会課題や顧客ニーズの変化等のメガトレンドに対する認識を外発的動機としてご記載ください）</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6" name="二等辺三角形 5">
            <a:extLst>
              <a:ext uri="{FF2B5EF4-FFF2-40B4-BE49-F238E27FC236}">
                <a16:creationId xmlns:a16="http://schemas.microsoft.com/office/drawing/2014/main" id="{F3659218-8278-A956-4907-072AEA93AADA}"/>
              </a:ext>
            </a:extLst>
          </p:cNvPr>
          <p:cNvSpPr/>
          <p:nvPr/>
        </p:nvSpPr>
        <p:spPr>
          <a:xfrm rot="16200000">
            <a:off x="3955691" y="3015696"/>
            <a:ext cx="1932177" cy="222488"/>
          </a:xfrm>
          <a:prstGeom prst="triangle">
            <a:avLst>
              <a:gd name="adj" fmla="val 44369"/>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二等辺三角形 7">
            <a:extLst>
              <a:ext uri="{FF2B5EF4-FFF2-40B4-BE49-F238E27FC236}">
                <a16:creationId xmlns:a16="http://schemas.microsoft.com/office/drawing/2014/main" id="{77AED3DD-8C0E-4D47-0111-6882C09002AE}"/>
              </a:ext>
            </a:extLst>
          </p:cNvPr>
          <p:cNvSpPr/>
          <p:nvPr/>
        </p:nvSpPr>
        <p:spPr>
          <a:xfrm rot="16200000">
            <a:off x="3933686" y="5227691"/>
            <a:ext cx="1976190" cy="222488"/>
          </a:xfrm>
          <a:prstGeom prst="triangle">
            <a:avLst>
              <a:gd name="adj" fmla="val 44369"/>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58FD074-D71A-D986-5F92-1517989EDF9C}"/>
              </a:ext>
            </a:extLst>
          </p:cNvPr>
          <p:cNvSpPr/>
          <p:nvPr/>
        </p:nvSpPr>
        <p:spPr>
          <a:xfrm>
            <a:off x="609600" y="5314949"/>
            <a:ext cx="4057650" cy="866775"/>
          </a:xfrm>
          <a:prstGeom prst="rect">
            <a:avLst/>
          </a:prstGeom>
          <a:solidFill>
            <a:srgbClr val="FFFF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prstClr val="black"/>
                </a:solidFill>
                <a:latin typeface="Meiryo UI" panose="020B0604030504040204" pitchFamily="50" charset="-128"/>
                <a:ea typeface="Meiryo UI" panose="020B0604030504040204" pitchFamily="50" charset="-128"/>
              </a:rPr>
              <a:t>会社全体の売上成長目標（～</a:t>
            </a:r>
            <a:r>
              <a:rPr kumimoji="1" lang="en-US" altLang="ja-JP" sz="1400" b="1">
                <a:solidFill>
                  <a:prstClr val="black"/>
                </a:solidFill>
                <a:latin typeface="Meiryo UI" panose="020B0604030504040204" pitchFamily="50" charset="-128"/>
                <a:ea typeface="Meiryo UI" panose="020B0604030504040204" pitchFamily="50" charset="-128"/>
              </a:rPr>
              <a:t>XX</a:t>
            </a:r>
            <a:r>
              <a:rPr kumimoji="1" lang="ja-JP" altLang="en-US" sz="1400" b="1">
                <a:solidFill>
                  <a:prstClr val="black"/>
                </a:solidFill>
                <a:latin typeface="Meiryo UI" panose="020B0604030504040204" pitchFamily="50" charset="-128"/>
                <a:ea typeface="Meiryo UI" panose="020B0604030504040204" pitchFamily="50" charset="-128"/>
              </a:rPr>
              <a:t>年）</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売上高増加額</a:t>
            </a:r>
            <a:r>
              <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百万円</a:t>
            </a:r>
            <a:endParaRPr kumimoji="1" lang="en-US" altLang="ja-JP" sz="1200" b="1"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売上高成長率</a:t>
            </a:r>
            <a:r>
              <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2" name="正方形/長方形 1">
            <a:extLst>
              <a:ext uri="{FF2B5EF4-FFF2-40B4-BE49-F238E27FC236}">
                <a16:creationId xmlns:a16="http://schemas.microsoft.com/office/drawing/2014/main" id="{F3C8D13B-FFAB-F53C-DCD2-98B6DE7EDC2E}"/>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B439AAAF-A7BC-59F3-18FB-2A08BDA96229}"/>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社会課題や顧客ニーズの変化等を踏まえ、長期的な社会への価値提供のビジョンと売上成長目標をご記載ください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ビジョン策定に至るまでの経営者の内発的動機及び外発的動機を踏まえた、申請者自身の持続的な成長への思いをご記載ください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42CBF256-F6D1-C8E5-8505-F2DF927CEB33}"/>
              </a:ext>
            </a:extLst>
          </p:cNvPr>
          <p:cNvGrpSpPr/>
          <p:nvPr/>
        </p:nvGrpSpPr>
        <p:grpSpPr>
          <a:xfrm>
            <a:off x="3337112" y="5007146"/>
            <a:ext cx="3094226" cy="1196088"/>
            <a:chOff x="284636" y="4481655"/>
            <a:chExt cx="3094226" cy="1196088"/>
          </a:xfrm>
        </p:grpSpPr>
        <p:cxnSp>
          <p:nvCxnSpPr>
            <p:cNvPr id="12" name="直線コネクタ 11">
              <a:extLst>
                <a:ext uri="{FF2B5EF4-FFF2-40B4-BE49-F238E27FC236}">
                  <a16:creationId xmlns:a16="http://schemas.microsoft.com/office/drawing/2014/main" id="{F7EB9A99-E945-EC80-21A5-5C8B2C9FD970}"/>
                </a:ext>
              </a:extLst>
            </p:cNvPr>
            <p:cNvCxnSpPr>
              <a:cxnSpLocks/>
            </p:cNvCxnSpPr>
            <p:nvPr/>
          </p:nvCxnSpPr>
          <p:spPr>
            <a:xfrm>
              <a:off x="284636" y="4597430"/>
              <a:ext cx="1532892" cy="211203"/>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4081F25-1EA4-6AD8-671B-027DAB6B42DA}"/>
                </a:ext>
              </a:extLst>
            </p:cNvPr>
            <p:cNvSpPr/>
            <p:nvPr/>
          </p:nvSpPr>
          <p:spPr>
            <a:xfrm>
              <a:off x="853577" y="4481655"/>
              <a:ext cx="2525285" cy="1196088"/>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長期成長ビジョンの最終年度（</a:t>
              </a:r>
              <a:r>
                <a:rPr lang="en-US" altLang="ja-JP" sz="900" kern="0" spc="50">
                  <a:latin typeface="Meiryo UI" panose="020B0604030504040204" pitchFamily="50" charset="-128"/>
                  <a:ea typeface="Meiryo UI" panose="020B0604030504040204" pitchFamily="50" charset="-128"/>
                </a:rPr>
                <a:t>5</a:t>
              </a:r>
              <a:r>
                <a:rPr lang="ja-JP" altLang="en-US" sz="900" kern="0" spc="50">
                  <a:latin typeface="Meiryo UI" panose="020B0604030504040204" pitchFamily="50" charset="-128"/>
                  <a:ea typeface="Meiryo UI" panose="020B0604030504040204" pitchFamily="50" charset="-128"/>
                </a:rPr>
                <a:t>～</a:t>
              </a:r>
              <a:r>
                <a:rPr lang="en-US" altLang="ja-JP" sz="900" kern="0" spc="50">
                  <a:latin typeface="Meiryo UI" panose="020B0604030504040204" pitchFamily="50" charset="-128"/>
                  <a:ea typeface="Meiryo UI" panose="020B0604030504040204" pitchFamily="50" charset="-128"/>
                </a:rPr>
                <a:t>10</a:t>
              </a:r>
              <a:r>
                <a:rPr lang="ja-JP" altLang="en-US" sz="900" kern="0" spc="50">
                  <a:latin typeface="Meiryo UI" panose="020B0604030504040204" pitchFamily="50" charset="-128"/>
                  <a:ea typeface="Meiryo UI" panose="020B0604030504040204" pitchFamily="50" charset="-128"/>
                </a:rPr>
                <a:t>年後を任意で設定）における定量的な成果目標をご記載ください　*コンソーシアムの場合は可能な限り単体・連結双方の目標値をご記載ください。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売上高成長目標については、</a:t>
              </a:r>
              <a:br>
                <a:rPr lang="en-US" altLang="ja-JP" sz="900" kern="0" spc="50">
                  <a:latin typeface="Meiryo UI" panose="020B0604030504040204" pitchFamily="50" charset="-128"/>
                  <a:ea typeface="Meiryo UI" panose="020B0604030504040204" pitchFamily="50" charset="-128"/>
                </a:rPr>
              </a:br>
              <a:r>
                <a:rPr lang="en-US" altLang="ja-JP" sz="900" kern="0" spc="50">
                  <a:latin typeface="Meiryo UI" panose="020B0604030504040204" pitchFamily="50" charset="-128"/>
                  <a:ea typeface="Meiryo UI" panose="020B0604030504040204" pitchFamily="50" charset="-128"/>
                </a:rPr>
                <a:t>CAGR</a:t>
              </a:r>
              <a:r>
                <a:rPr lang="ja-JP" altLang="en-US" sz="900" kern="0" spc="50">
                  <a:latin typeface="Meiryo UI" panose="020B0604030504040204" pitchFamily="50" charset="-128"/>
                  <a:ea typeface="Meiryo UI" panose="020B0604030504040204" pitchFamily="50" charset="-128"/>
                </a:rPr>
                <a:t>（年平均成長率）にて記載ください</a:t>
              </a:r>
              <a:endParaRPr lang="en-US" altLang="ja-JP" sz="900" kern="0" spc="50">
                <a:latin typeface="Meiryo UI" panose="020B0604030504040204" pitchFamily="50" charset="-128"/>
                <a:ea typeface="Meiryo UI" panose="020B0604030504040204" pitchFamily="50" charset="-128"/>
              </a:endParaRPr>
            </a:p>
          </p:txBody>
        </p:sp>
      </p:grpSp>
      <p:sp>
        <p:nvSpPr>
          <p:cNvPr id="16" name="正方形/長方形 15">
            <a:extLst>
              <a:ext uri="{FF2B5EF4-FFF2-40B4-BE49-F238E27FC236}">
                <a16:creationId xmlns:a16="http://schemas.microsoft.com/office/drawing/2014/main" id="{748D6FBF-F834-D3C4-1506-13CA130AD444}"/>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spTree>
    <p:extLst>
      <p:ext uri="{BB962C8B-B14F-4D97-AF65-F5344CB8AC3E}">
        <p14:creationId xmlns:p14="http://schemas.microsoft.com/office/powerpoint/2010/main" val="181335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3AD3C-D38B-0954-C9DA-46D93AC59396}"/>
            </a:ext>
          </a:extLst>
        </p:cNvPr>
        <p:cNvGrpSpPr/>
        <p:nvPr/>
      </p:nvGrpSpPr>
      <p:grpSpPr>
        <a:xfrm>
          <a:off x="0" y="0"/>
          <a:ext cx="0" cy="0"/>
          <a:chOff x="0" y="0"/>
          <a:chExt cx="0" cy="0"/>
        </a:xfrm>
      </p:grpSpPr>
      <p:sp>
        <p:nvSpPr>
          <p:cNvPr id="31" name="四角形: メモ 30">
            <a:extLst>
              <a:ext uri="{FF2B5EF4-FFF2-40B4-BE49-F238E27FC236}">
                <a16:creationId xmlns:a16="http://schemas.microsoft.com/office/drawing/2014/main" id="{299F0A59-FA52-9ACB-9FDD-9977A089FCEA}"/>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sp>
        <p:nvSpPr>
          <p:cNvPr id="39" name="正方形/長方形 38">
            <a:extLst>
              <a:ext uri="{FF2B5EF4-FFF2-40B4-BE49-F238E27FC236}">
                <a16:creationId xmlns:a16="http://schemas.microsoft.com/office/drawing/2014/main" id="{8FAE01D2-7B65-F7C1-5380-CD7A1E9F24E2}"/>
              </a:ext>
            </a:extLst>
          </p:cNvPr>
          <p:cNvSpPr/>
          <p:nvPr/>
        </p:nvSpPr>
        <p:spPr>
          <a:xfrm>
            <a:off x="6924361" y="3573456"/>
            <a:ext cx="540313" cy="2224829"/>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設備投資期間</a:t>
            </a:r>
          </a:p>
        </p:txBody>
      </p:sp>
      <p:sp>
        <p:nvSpPr>
          <p:cNvPr id="63" name="正方形/長方形 62">
            <a:extLst>
              <a:ext uri="{FF2B5EF4-FFF2-40B4-BE49-F238E27FC236}">
                <a16:creationId xmlns:a16="http://schemas.microsoft.com/office/drawing/2014/main" id="{1176FBE9-DF16-E97C-D4B6-53F4BB1BA300}"/>
              </a:ext>
            </a:extLst>
          </p:cNvPr>
          <p:cNvSpPr/>
          <p:nvPr/>
        </p:nvSpPr>
        <p:spPr>
          <a:xfrm>
            <a:off x="7460826" y="3573461"/>
            <a:ext cx="890694" cy="2237505"/>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742950"/>
            <a:endParaRPr kumimoji="1" lang="ja-JP" altLang="en-US" sz="1050">
              <a:solidFill>
                <a:srgbClr val="575757"/>
              </a:solidFill>
              <a:latin typeface="Meiryo UI" panose="020B0604030504040204" pitchFamily="50" charset="-128"/>
              <a:ea typeface="Meiryo UI" panose="020B0604030504040204" pitchFamily="50" charset="-128"/>
            </a:endParaRPr>
          </a:p>
        </p:txBody>
      </p:sp>
      <p:sp>
        <p:nvSpPr>
          <p:cNvPr id="4" name="タイトル 3">
            <a:extLst>
              <a:ext uri="{FF2B5EF4-FFF2-40B4-BE49-F238E27FC236}">
                <a16:creationId xmlns:a16="http://schemas.microsoft.com/office/drawing/2014/main" id="{FCF5EABD-AD6F-E2FD-874B-6B3DA8EF8C73}"/>
              </a:ext>
            </a:extLst>
          </p:cNvPr>
          <p:cNvSpPr>
            <a:spLocks noGrp="1"/>
          </p:cNvSpPr>
          <p:nvPr>
            <p:ph type="title"/>
          </p:nvPr>
        </p:nvSpPr>
        <p:spPr>
          <a:xfrm>
            <a:off x="511875" y="242563"/>
            <a:ext cx="8883347" cy="166199"/>
          </a:xfrm>
        </p:spPr>
        <p:txBody>
          <a:bodyPr vert="horz"/>
          <a:lstStyle/>
          <a:p>
            <a:r>
              <a:rPr lang="en-US" altLang="ja-JP" sz="1200"/>
              <a:t>2.</a:t>
            </a:r>
            <a:r>
              <a:rPr lang="ja-JP" altLang="en-US" sz="1200"/>
              <a:t>現状分析の状況：外部環境</a:t>
            </a:r>
            <a:endParaRPr lang="ja-JP" altLang="en-US"/>
          </a:p>
        </p:txBody>
      </p:sp>
      <p:sp>
        <p:nvSpPr>
          <p:cNvPr id="5" name="テキスト プレースホルダー 4">
            <a:extLst>
              <a:ext uri="{FF2B5EF4-FFF2-40B4-BE49-F238E27FC236}">
                <a16:creationId xmlns:a16="http://schemas.microsoft.com/office/drawing/2014/main" id="{1B3C6468-19DB-021C-08AA-685615AAAF58}"/>
              </a:ext>
            </a:extLst>
          </p:cNvPr>
          <p:cNvSpPr>
            <a:spLocks noGrp="1"/>
          </p:cNvSpPr>
          <p:nvPr>
            <p:ph type="body" sz="quarter" idx="15"/>
          </p:nvPr>
        </p:nvSpPr>
        <p:spPr/>
        <p:txBody>
          <a:bodyPr/>
          <a:lstStyle/>
          <a:p>
            <a:endParaRPr lang="ja-JP" altLang="en-US">
              <a:solidFill>
                <a:schemeClr val="tx1"/>
              </a:solidFill>
            </a:endParaRPr>
          </a:p>
        </p:txBody>
      </p:sp>
      <p:cxnSp>
        <p:nvCxnSpPr>
          <p:cNvPr id="49" name="直線コネクタ 48">
            <a:extLst>
              <a:ext uri="{FF2B5EF4-FFF2-40B4-BE49-F238E27FC236}">
                <a16:creationId xmlns:a16="http://schemas.microsoft.com/office/drawing/2014/main" id="{E693C155-AD45-2FF8-06D1-7164A14833C9}"/>
              </a:ext>
            </a:extLst>
          </p:cNvPr>
          <p:cNvCxnSpPr>
            <a:cxnSpLocks/>
          </p:cNvCxnSpPr>
          <p:nvPr/>
        </p:nvCxnSpPr>
        <p:spPr>
          <a:xfrm>
            <a:off x="4457975" y="2082332"/>
            <a:ext cx="0" cy="4078756"/>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52" name="フリーフォーム: 図形 51">
            <a:extLst>
              <a:ext uri="{FF2B5EF4-FFF2-40B4-BE49-F238E27FC236}">
                <a16:creationId xmlns:a16="http://schemas.microsoft.com/office/drawing/2014/main" id="{863DAEAF-C544-B7F5-EDCD-F7D376DEE51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53" name="フリーフォーム: 図形 52">
            <a:extLst>
              <a:ext uri="{FF2B5EF4-FFF2-40B4-BE49-F238E27FC236}">
                <a16:creationId xmlns:a16="http://schemas.microsoft.com/office/drawing/2014/main" id="{ECF3099C-651C-E8CA-B17B-BB80FB4BEE9D}"/>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54" name="フリーフォーム: 図形 53">
            <a:extLst>
              <a:ext uri="{FF2B5EF4-FFF2-40B4-BE49-F238E27FC236}">
                <a16:creationId xmlns:a16="http://schemas.microsoft.com/office/drawing/2014/main" id="{3913C32E-F804-4995-CEEE-013CF058ECA9}"/>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55" name="フリーフォーム: 図形 54">
            <a:extLst>
              <a:ext uri="{FF2B5EF4-FFF2-40B4-BE49-F238E27FC236}">
                <a16:creationId xmlns:a16="http://schemas.microsoft.com/office/drawing/2014/main" id="{FAC7D6FE-3455-0DAB-5D6B-69D162721ABF}"/>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2" name="正方形/長方形 1">
            <a:extLst>
              <a:ext uri="{FF2B5EF4-FFF2-40B4-BE49-F238E27FC236}">
                <a16:creationId xmlns:a16="http://schemas.microsoft.com/office/drawing/2014/main" id="{D26F5F68-72C4-6295-11C8-24BE76F47CE6}"/>
              </a:ext>
            </a:extLst>
          </p:cNvPr>
          <p:cNvSpPr/>
          <p:nvPr/>
        </p:nvSpPr>
        <p:spPr>
          <a:xfrm>
            <a:off x="535651" y="2875295"/>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政治</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4B3258CE-6509-AB59-92F1-E2C9C07518E3}"/>
              </a:ext>
            </a:extLst>
          </p:cNvPr>
          <p:cNvSpPr/>
          <p:nvPr/>
        </p:nvSpPr>
        <p:spPr>
          <a:xfrm>
            <a:off x="535651" y="3692247"/>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経済</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33B2A906-EF7B-CE8B-356C-6C5782AD2597}"/>
              </a:ext>
            </a:extLst>
          </p:cNvPr>
          <p:cNvSpPr/>
          <p:nvPr/>
        </p:nvSpPr>
        <p:spPr>
          <a:xfrm>
            <a:off x="535651" y="4509199"/>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社会</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9913B36A-86ED-8F03-75BC-F85D2DB8B2B9}"/>
              </a:ext>
            </a:extLst>
          </p:cNvPr>
          <p:cNvSpPr/>
          <p:nvPr/>
        </p:nvSpPr>
        <p:spPr>
          <a:xfrm>
            <a:off x="535651" y="5326151"/>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技術</a:t>
            </a:r>
            <a:endParaRPr kumimoji="1" lang="en-US" altLang="ja-JP" sz="1200" b="1">
              <a:solidFill>
                <a:srgbClr val="575757"/>
              </a:solidFill>
              <a:latin typeface="Meiryo UI" panose="020B0604030504040204" pitchFamily="50" charset="-128"/>
              <a:ea typeface="Meiryo UI" panose="020B0604030504040204" pitchFamily="50" charset="-128"/>
            </a:endParaRPr>
          </a:p>
        </p:txBody>
      </p:sp>
      <p:grpSp>
        <p:nvGrpSpPr>
          <p:cNvPr id="47" name="グループ化 46">
            <a:extLst>
              <a:ext uri="{FF2B5EF4-FFF2-40B4-BE49-F238E27FC236}">
                <a16:creationId xmlns:a16="http://schemas.microsoft.com/office/drawing/2014/main" id="{1CAC9BBA-6737-4F64-07BE-5AECF6CFBC47}"/>
              </a:ext>
            </a:extLst>
          </p:cNvPr>
          <p:cNvGrpSpPr/>
          <p:nvPr/>
        </p:nvGrpSpPr>
        <p:grpSpPr>
          <a:xfrm>
            <a:off x="1356103" y="2875295"/>
            <a:ext cx="2846724" cy="3206323"/>
            <a:chOff x="535651" y="2875295"/>
            <a:chExt cx="880910" cy="3094817"/>
          </a:xfrm>
          <a:noFill/>
        </p:grpSpPr>
        <p:sp>
          <p:nvSpPr>
            <p:cNvPr id="48" name="正方形/長方形 47">
              <a:extLst>
                <a:ext uri="{FF2B5EF4-FFF2-40B4-BE49-F238E27FC236}">
                  <a16:creationId xmlns:a16="http://schemas.microsoft.com/office/drawing/2014/main" id="{02EC10F6-E85E-EFDB-8F9F-1EC9F515BCD9}"/>
                </a:ext>
              </a:extLst>
            </p:cNvPr>
            <p:cNvSpPr/>
            <p:nvPr/>
          </p:nvSpPr>
          <p:spPr>
            <a:xfrm>
              <a:off x="535651" y="2875295"/>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12A18A54-4405-0EF7-5BCD-13BB536EB74A}"/>
                </a:ext>
              </a:extLst>
            </p:cNvPr>
            <p:cNvSpPr/>
            <p:nvPr/>
          </p:nvSpPr>
          <p:spPr>
            <a:xfrm>
              <a:off x="535651" y="3663836"/>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sp>
          <p:nvSpPr>
            <p:cNvPr id="56" name="正方形/長方形 55">
              <a:extLst>
                <a:ext uri="{FF2B5EF4-FFF2-40B4-BE49-F238E27FC236}">
                  <a16:creationId xmlns:a16="http://schemas.microsoft.com/office/drawing/2014/main" id="{105CF0D6-1560-35AE-E322-0C0983736234}"/>
                </a:ext>
              </a:extLst>
            </p:cNvPr>
            <p:cNvSpPr/>
            <p:nvPr/>
          </p:nvSpPr>
          <p:spPr>
            <a:xfrm>
              <a:off x="535651" y="4452377"/>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F61E599D-89E6-12F1-B2B1-1247C9AA03C0}"/>
                </a:ext>
              </a:extLst>
            </p:cNvPr>
            <p:cNvSpPr/>
            <p:nvPr/>
          </p:nvSpPr>
          <p:spPr>
            <a:xfrm>
              <a:off x="535651" y="5240918"/>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grpSp>
      <p:sp>
        <p:nvSpPr>
          <p:cNvPr id="23" name="テキスト ボックス 22">
            <a:extLst>
              <a:ext uri="{FF2B5EF4-FFF2-40B4-BE49-F238E27FC236}">
                <a16:creationId xmlns:a16="http://schemas.microsoft.com/office/drawing/2014/main" id="{30542DBD-B374-EFF1-9A3F-405F2BC60541}"/>
              </a:ext>
            </a:extLst>
          </p:cNvPr>
          <p:cNvSpPr txBox="1"/>
          <p:nvPr/>
        </p:nvSpPr>
        <p:spPr>
          <a:xfrm>
            <a:off x="4681858" y="4820510"/>
            <a:ext cx="697718" cy="2046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500</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499FBB98-6863-A883-D6D4-22303C4038A7}"/>
              </a:ext>
            </a:extLst>
          </p:cNvPr>
          <p:cNvSpPr txBox="1"/>
          <p:nvPr/>
        </p:nvSpPr>
        <p:spPr>
          <a:xfrm>
            <a:off x="4664324" y="4052904"/>
            <a:ext cx="715252" cy="2046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1,000</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C1A3640A-0DF3-085C-DC7C-A83523E9742B}"/>
              </a:ext>
            </a:extLst>
          </p:cNvPr>
          <p:cNvSpPr/>
          <p:nvPr/>
        </p:nvSpPr>
        <p:spPr>
          <a:xfrm>
            <a:off x="8373997" y="4369400"/>
            <a:ext cx="892387" cy="4017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100">
                <a:solidFill>
                  <a:srgbClr val="575757"/>
                </a:solidFill>
                <a:latin typeface="Meiryo UI" panose="020B0604030504040204" pitchFamily="50" charset="-128"/>
                <a:ea typeface="Meiryo UI" panose="020B0604030504040204" pitchFamily="50" charset="-128"/>
              </a:rPr>
              <a:t>対象業界の市場規模</a:t>
            </a:r>
          </a:p>
        </p:txBody>
      </p:sp>
      <p:cxnSp>
        <p:nvCxnSpPr>
          <p:cNvPr id="10" name="直線矢印コネクタ 9">
            <a:extLst>
              <a:ext uri="{FF2B5EF4-FFF2-40B4-BE49-F238E27FC236}">
                <a16:creationId xmlns:a16="http://schemas.microsoft.com/office/drawing/2014/main" id="{CF257BF0-17FB-36F5-8F0B-267607DFC12D}"/>
              </a:ext>
            </a:extLst>
          </p:cNvPr>
          <p:cNvCxnSpPr>
            <a:cxnSpLocks/>
          </p:cNvCxnSpPr>
          <p:nvPr/>
        </p:nvCxnSpPr>
        <p:spPr>
          <a:xfrm>
            <a:off x="5412243" y="5810971"/>
            <a:ext cx="29392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056CE18E-6567-3B48-7FAD-D2B964FB4387}"/>
              </a:ext>
            </a:extLst>
          </p:cNvPr>
          <p:cNvCxnSpPr>
            <a:cxnSpLocks/>
          </p:cNvCxnSpPr>
          <p:nvPr/>
        </p:nvCxnSpPr>
        <p:spPr>
          <a:xfrm flipV="1">
            <a:off x="5412243" y="3601557"/>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D94E9268-D8A1-A788-D7B0-DE77E63C6216}"/>
              </a:ext>
            </a:extLst>
          </p:cNvPr>
          <p:cNvSpPr txBox="1"/>
          <p:nvPr/>
        </p:nvSpPr>
        <p:spPr>
          <a:xfrm>
            <a:off x="4782441" y="3346678"/>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自社売上（億円）</a:t>
            </a:r>
          </a:p>
        </p:txBody>
      </p:sp>
      <p:sp>
        <p:nvSpPr>
          <p:cNvPr id="15" name="テキスト ボックス 14">
            <a:extLst>
              <a:ext uri="{FF2B5EF4-FFF2-40B4-BE49-F238E27FC236}">
                <a16:creationId xmlns:a16="http://schemas.microsoft.com/office/drawing/2014/main" id="{DAC1CB44-15F0-1A43-2CB9-675F68FC16E3}"/>
              </a:ext>
            </a:extLst>
          </p:cNvPr>
          <p:cNvSpPr txBox="1"/>
          <p:nvPr/>
        </p:nvSpPr>
        <p:spPr>
          <a:xfrm>
            <a:off x="6540240" y="5892488"/>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2025</a:t>
            </a:r>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16" name="直線矢印コネクタ 15">
            <a:extLst>
              <a:ext uri="{FF2B5EF4-FFF2-40B4-BE49-F238E27FC236}">
                <a16:creationId xmlns:a16="http://schemas.microsoft.com/office/drawing/2014/main" id="{434C9CAF-476B-33D9-D102-A36DAF511549}"/>
              </a:ext>
            </a:extLst>
          </p:cNvPr>
          <p:cNvCxnSpPr>
            <a:cxnSpLocks/>
          </p:cNvCxnSpPr>
          <p:nvPr/>
        </p:nvCxnSpPr>
        <p:spPr>
          <a:xfrm flipV="1">
            <a:off x="6894514" y="5008282"/>
            <a:ext cx="563295" cy="42118"/>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64111C99-D7FD-C107-7393-D120DA97F331}"/>
              </a:ext>
            </a:extLst>
          </p:cNvPr>
          <p:cNvCxnSpPr>
            <a:cxnSpLocks/>
          </p:cNvCxnSpPr>
          <p:nvPr/>
        </p:nvCxnSpPr>
        <p:spPr>
          <a:xfrm>
            <a:off x="5597771" y="4999990"/>
            <a:ext cx="1296742" cy="50409"/>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856E4FFD-3A53-BF7B-D2A6-59E1C2FDAED3}"/>
              </a:ext>
            </a:extLst>
          </p:cNvPr>
          <p:cNvSpPr txBox="1"/>
          <p:nvPr/>
        </p:nvSpPr>
        <p:spPr>
          <a:xfrm>
            <a:off x="5214698"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2020</a:t>
            </a:r>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20" name="直線矢印コネクタ 19">
            <a:extLst>
              <a:ext uri="{FF2B5EF4-FFF2-40B4-BE49-F238E27FC236}">
                <a16:creationId xmlns:a16="http://schemas.microsoft.com/office/drawing/2014/main" id="{9920A65A-4C94-C93B-6B69-278656C18720}"/>
              </a:ext>
            </a:extLst>
          </p:cNvPr>
          <p:cNvCxnSpPr>
            <a:cxnSpLocks/>
          </p:cNvCxnSpPr>
          <p:nvPr/>
        </p:nvCxnSpPr>
        <p:spPr>
          <a:xfrm flipV="1">
            <a:off x="8356183"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1F1808CB-1157-6B7D-8ABC-09C7BACA05FC}"/>
              </a:ext>
            </a:extLst>
          </p:cNvPr>
          <p:cNvSpPr txBox="1"/>
          <p:nvPr/>
        </p:nvSpPr>
        <p:spPr>
          <a:xfrm>
            <a:off x="7965652"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2030</a:t>
            </a:r>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55E80B1A-A343-163D-88DA-3873B9962BED}"/>
              </a:ext>
            </a:extLst>
          </p:cNvPr>
          <p:cNvCxnSpPr>
            <a:cxnSpLocks/>
          </p:cNvCxnSpPr>
          <p:nvPr/>
        </p:nvCxnSpPr>
        <p:spPr>
          <a:xfrm flipH="1" flipV="1">
            <a:off x="5412243" y="4908637"/>
            <a:ext cx="2943939" cy="770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2F08787-33C8-8427-650F-2A56A6E7AD52}"/>
              </a:ext>
            </a:extLst>
          </p:cNvPr>
          <p:cNvCxnSpPr>
            <a:cxnSpLocks/>
          </p:cNvCxnSpPr>
          <p:nvPr/>
        </p:nvCxnSpPr>
        <p:spPr>
          <a:xfrm flipV="1">
            <a:off x="5584894" y="4791007"/>
            <a:ext cx="1331008" cy="40509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06E9611E-D366-0F2B-2DFC-9D02ACCB061C}"/>
              </a:ext>
            </a:extLst>
          </p:cNvPr>
          <p:cNvCxnSpPr>
            <a:cxnSpLocks/>
          </p:cNvCxnSpPr>
          <p:nvPr/>
        </p:nvCxnSpPr>
        <p:spPr>
          <a:xfrm flipH="1" flipV="1">
            <a:off x="5412243" y="4147540"/>
            <a:ext cx="2943939" cy="770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B143CFB8-1073-DC39-542F-2EFB02504144}"/>
              </a:ext>
            </a:extLst>
          </p:cNvPr>
          <p:cNvSpPr/>
          <p:nvPr/>
        </p:nvSpPr>
        <p:spPr>
          <a:xfrm>
            <a:off x="8373997" y="3919918"/>
            <a:ext cx="892387" cy="4017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100">
                <a:solidFill>
                  <a:srgbClr val="575757"/>
                </a:solidFill>
                <a:latin typeface="Meiryo UI" panose="020B0604030504040204" pitchFamily="50" charset="-128"/>
                <a:ea typeface="Meiryo UI" panose="020B0604030504040204" pitchFamily="50" charset="-128"/>
              </a:rPr>
              <a:t>当社の事業売上高</a:t>
            </a:r>
          </a:p>
        </p:txBody>
      </p:sp>
      <p:sp>
        <p:nvSpPr>
          <p:cNvPr id="40" name="テキスト ボックス 39">
            <a:extLst>
              <a:ext uri="{FF2B5EF4-FFF2-40B4-BE49-F238E27FC236}">
                <a16:creationId xmlns:a16="http://schemas.microsoft.com/office/drawing/2014/main" id="{C5767C36-1725-824C-BAD6-843F4DD59C0A}"/>
              </a:ext>
            </a:extLst>
          </p:cNvPr>
          <p:cNvSpPr txBox="1"/>
          <p:nvPr/>
        </p:nvSpPr>
        <p:spPr>
          <a:xfrm>
            <a:off x="7082146"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2027</a:t>
            </a:r>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82" name="直線矢印コネクタ 81">
            <a:extLst>
              <a:ext uri="{FF2B5EF4-FFF2-40B4-BE49-F238E27FC236}">
                <a16:creationId xmlns:a16="http://schemas.microsoft.com/office/drawing/2014/main" id="{3B5497E7-901B-F2A6-FD3C-C20C395CC78E}"/>
              </a:ext>
            </a:extLst>
          </p:cNvPr>
          <p:cNvCxnSpPr>
            <a:cxnSpLocks/>
          </p:cNvCxnSpPr>
          <p:nvPr/>
        </p:nvCxnSpPr>
        <p:spPr>
          <a:xfrm flipV="1">
            <a:off x="7470005" y="4155246"/>
            <a:ext cx="881516" cy="853036"/>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E782B2BA-FC85-4451-DA2E-1589383045FB}"/>
              </a:ext>
            </a:extLst>
          </p:cNvPr>
          <p:cNvCxnSpPr>
            <a:cxnSpLocks/>
          </p:cNvCxnSpPr>
          <p:nvPr/>
        </p:nvCxnSpPr>
        <p:spPr>
          <a:xfrm flipV="1">
            <a:off x="6903594" y="4519299"/>
            <a:ext cx="1437721" cy="274201"/>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直線矢印コネクタ 5">
            <a:extLst>
              <a:ext uri="{FF2B5EF4-FFF2-40B4-BE49-F238E27FC236}">
                <a16:creationId xmlns:a16="http://schemas.microsoft.com/office/drawing/2014/main" id="{F8B65CA8-FCC6-BA72-94D1-4636D072EBEE}"/>
              </a:ext>
            </a:extLst>
          </p:cNvPr>
          <p:cNvCxnSpPr>
            <a:cxnSpLocks/>
          </p:cNvCxnSpPr>
          <p:nvPr/>
        </p:nvCxnSpPr>
        <p:spPr>
          <a:xfrm flipV="1">
            <a:off x="8351521" y="3601557"/>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74838FFF-BC9E-9842-FCC4-8ED1E1D62BEB}"/>
              </a:ext>
            </a:extLst>
          </p:cNvPr>
          <p:cNvSpPr txBox="1"/>
          <p:nvPr/>
        </p:nvSpPr>
        <p:spPr>
          <a:xfrm>
            <a:off x="7753595" y="3346678"/>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市場規模</a:t>
            </a:r>
          </a:p>
        </p:txBody>
      </p:sp>
      <p:sp>
        <p:nvSpPr>
          <p:cNvPr id="3" name="テキスト ボックス 2">
            <a:extLst>
              <a:ext uri="{FF2B5EF4-FFF2-40B4-BE49-F238E27FC236}">
                <a16:creationId xmlns:a16="http://schemas.microsoft.com/office/drawing/2014/main" id="{88813B77-C110-6642-440D-E36E1C56482E}"/>
              </a:ext>
            </a:extLst>
          </p:cNvPr>
          <p:cNvSpPr txBox="1"/>
          <p:nvPr/>
        </p:nvSpPr>
        <p:spPr>
          <a:xfrm>
            <a:off x="8537896" y="5874685"/>
            <a:ext cx="595081"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rgbClr val="575757"/>
                </a:solidFill>
                <a:latin typeface="Meiryo UI" panose="020B0604030504040204" pitchFamily="50" charset="-128"/>
                <a:ea typeface="Meiryo UI" panose="020B0604030504040204" pitchFamily="50" charset="-128"/>
              </a:rPr>
              <a:t>(</a:t>
            </a:r>
            <a:r>
              <a:rPr kumimoji="1" lang="ja-JP" altLang="en-US" sz="1000">
                <a:solidFill>
                  <a:srgbClr val="575757"/>
                </a:solidFill>
                <a:latin typeface="Meiryo UI" panose="020B0604030504040204" pitchFamily="50" charset="-128"/>
                <a:ea typeface="Meiryo UI" panose="020B0604030504040204" pitchFamily="50" charset="-128"/>
              </a:rPr>
              <a:t>年度</a:t>
            </a:r>
            <a:r>
              <a:rPr kumimoji="1" lang="en-US" altLang="ja-JP" sz="1000">
                <a:solidFill>
                  <a:srgbClr val="575757"/>
                </a:solidFill>
                <a:latin typeface="Meiryo UI" panose="020B0604030504040204" pitchFamily="50" charset="-128"/>
                <a:ea typeface="Meiryo UI" panose="020B0604030504040204" pitchFamily="50" charset="-128"/>
              </a:rPr>
              <a:t>)</a:t>
            </a:r>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881480C0-0BBA-FA81-443A-1BB936BD36C2}"/>
              </a:ext>
            </a:extLst>
          </p:cNvPr>
          <p:cNvSpPr txBox="1"/>
          <p:nvPr/>
        </p:nvSpPr>
        <p:spPr>
          <a:xfrm>
            <a:off x="584491" y="2162477"/>
            <a:ext cx="3785616" cy="5760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Font typeface="EYInterstate" panose="02000503020000020004" pitchFamily="2" charset="0"/>
              <a:buChar char="•"/>
            </a:pPr>
            <a:r>
              <a:rPr kumimoji="1" lang="ja-JP" altLang="en-US" sz="1200">
                <a:solidFill>
                  <a:srgbClr val="575757"/>
                </a:solidFill>
                <a:latin typeface="Meiryo UI" panose="020B0604030504040204" pitchFamily="50" charset="-128"/>
                <a:ea typeface="Meiryo UI" panose="020B0604030504040204" pitchFamily="50" charset="-128"/>
              </a:rPr>
              <a:t>（以下の政治・経済・社会・技術の観点を踏まえて、自社の経営・事業に影響を与える外部環境について、ご記載ください）</a:t>
            </a:r>
          </a:p>
        </p:txBody>
      </p:sp>
      <p:sp>
        <p:nvSpPr>
          <p:cNvPr id="26" name="テキスト ボックス 25">
            <a:extLst>
              <a:ext uri="{FF2B5EF4-FFF2-40B4-BE49-F238E27FC236}">
                <a16:creationId xmlns:a16="http://schemas.microsoft.com/office/drawing/2014/main" id="{B6CBDC29-85D2-007D-B275-7B21973FFB6D}"/>
              </a:ext>
            </a:extLst>
          </p:cNvPr>
          <p:cNvSpPr txBox="1"/>
          <p:nvPr/>
        </p:nvSpPr>
        <p:spPr>
          <a:xfrm>
            <a:off x="4792055" y="2162477"/>
            <a:ext cx="4603165" cy="5927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71450" indent="-171450">
              <a:buFont typeface="EYInterstate" panose="02000503020000020004" pitchFamily="2" charset="0"/>
              <a:buChar char="•"/>
              <a:defRPr kumimoji="1" sz="1200">
                <a:solidFill>
                  <a:srgbClr val="575757"/>
                </a:solidFill>
                <a:latin typeface="Meiryo UI" panose="020B0604030504040204" pitchFamily="50" charset="-128"/>
                <a:ea typeface="Meiryo UI" panose="020B0604030504040204" pitchFamily="50" charset="-128"/>
              </a:defRPr>
            </a:lvl1pPr>
          </a:lstStyle>
          <a:p>
            <a:r>
              <a:rPr lang="ja-JP" altLang="en-US"/>
              <a:t>（申請事業者における主たる事業について、対象業界の市場規模・推移に関して、自社を取り巻く外部環境の認識をご記載ください）</a:t>
            </a:r>
          </a:p>
        </p:txBody>
      </p:sp>
      <p:sp>
        <p:nvSpPr>
          <p:cNvPr id="30" name="フリーフォーム: 図形 29">
            <a:extLst>
              <a:ext uri="{FF2B5EF4-FFF2-40B4-BE49-F238E27FC236}">
                <a16:creationId xmlns:a16="http://schemas.microsoft.com/office/drawing/2014/main" id="{182F4C88-807F-E406-B3CE-786759630247}"/>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cxnSp>
        <p:nvCxnSpPr>
          <p:cNvPr id="65" name="直線矢印コネクタ 64">
            <a:extLst>
              <a:ext uri="{FF2B5EF4-FFF2-40B4-BE49-F238E27FC236}">
                <a16:creationId xmlns:a16="http://schemas.microsoft.com/office/drawing/2014/main" id="{E4543744-CA75-C3B5-CC11-F450C42A024B}"/>
              </a:ext>
            </a:extLst>
          </p:cNvPr>
          <p:cNvCxnSpPr>
            <a:cxnSpLocks/>
          </p:cNvCxnSpPr>
          <p:nvPr/>
        </p:nvCxnSpPr>
        <p:spPr>
          <a:xfrm flipV="1">
            <a:off x="5584894" y="3601557"/>
            <a:ext cx="0" cy="2209415"/>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92A9D85B-0AC5-056C-0494-A82C4158DF69}"/>
              </a:ext>
            </a:extLst>
          </p:cNvPr>
          <p:cNvCxnSpPr>
            <a:cxnSpLocks/>
          </p:cNvCxnSpPr>
          <p:nvPr/>
        </p:nvCxnSpPr>
        <p:spPr>
          <a:xfrm flipV="1">
            <a:off x="6924361" y="3601557"/>
            <a:ext cx="0" cy="2209415"/>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4EA17AFF-DC02-A8C7-BFC5-490DC3645B27}"/>
              </a:ext>
            </a:extLst>
          </p:cNvPr>
          <p:cNvCxnSpPr>
            <a:cxnSpLocks/>
          </p:cNvCxnSpPr>
          <p:nvPr/>
        </p:nvCxnSpPr>
        <p:spPr>
          <a:xfrm flipV="1">
            <a:off x="7457809" y="3601557"/>
            <a:ext cx="0" cy="2209415"/>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68" name="吹き出し: 四角形 67">
            <a:extLst>
              <a:ext uri="{FF2B5EF4-FFF2-40B4-BE49-F238E27FC236}">
                <a16:creationId xmlns:a16="http://schemas.microsoft.com/office/drawing/2014/main" id="{30F031BE-177B-9669-3E8E-E50E6BA32205}"/>
              </a:ext>
            </a:extLst>
          </p:cNvPr>
          <p:cNvSpPr/>
          <p:nvPr/>
        </p:nvSpPr>
        <p:spPr>
          <a:xfrm>
            <a:off x="8776592" y="2831942"/>
            <a:ext cx="489792" cy="401390"/>
          </a:xfrm>
          <a:prstGeom prst="wedgeRectCallout">
            <a:avLst>
              <a:gd name="adj1" fmla="val -22700"/>
              <a:gd name="adj2" fmla="val 94393"/>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rgbClr val="575757"/>
                </a:solidFill>
                <a:latin typeface="Meiryo UI" panose="020B0604030504040204" pitchFamily="50" charset="-128"/>
                <a:ea typeface="Meiryo UI" panose="020B0604030504040204" pitchFamily="50" charset="-128"/>
              </a:rPr>
              <a:t>年平均</a:t>
            </a:r>
            <a:br>
              <a:rPr kumimoji="1" lang="en-US" altLang="ja-JP" sz="1000">
                <a:solidFill>
                  <a:srgbClr val="575757"/>
                </a:solidFill>
                <a:latin typeface="Meiryo UI" panose="020B0604030504040204" pitchFamily="50" charset="-128"/>
                <a:ea typeface="Meiryo UI" panose="020B0604030504040204" pitchFamily="50" charset="-128"/>
              </a:rPr>
            </a:br>
            <a:r>
              <a:rPr kumimoji="1" lang="ja-JP" altLang="en-US" sz="1000">
                <a:solidFill>
                  <a:srgbClr val="575757"/>
                </a:solidFill>
                <a:latin typeface="Meiryo UI" panose="020B0604030504040204" pitchFamily="50" charset="-128"/>
                <a:ea typeface="Meiryo UI" panose="020B0604030504040204" pitchFamily="50" charset="-128"/>
              </a:rPr>
              <a:t>成長率</a:t>
            </a:r>
          </a:p>
        </p:txBody>
      </p:sp>
      <p:sp>
        <p:nvSpPr>
          <p:cNvPr id="69" name="吹き出し: 四角形 68">
            <a:extLst>
              <a:ext uri="{FF2B5EF4-FFF2-40B4-BE49-F238E27FC236}">
                <a16:creationId xmlns:a16="http://schemas.microsoft.com/office/drawing/2014/main" id="{3F2FFBA0-753E-467B-93E9-62AED7C3F7AD}"/>
              </a:ext>
            </a:extLst>
          </p:cNvPr>
          <p:cNvSpPr/>
          <p:nvPr/>
        </p:nvSpPr>
        <p:spPr>
          <a:xfrm>
            <a:off x="7493514" y="4027114"/>
            <a:ext cx="624548" cy="259823"/>
          </a:xfrm>
          <a:prstGeom prst="wedgeRectCallout">
            <a:avLst>
              <a:gd name="adj1" fmla="val 49419"/>
              <a:gd name="adj2" fmla="val 98907"/>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70" name="吹き出し: 四角形 69">
            <a:extLst>
              <a:ext uri="{FF2B5EF4-FFF2-40B4-BE49-F238E27FC236}">
                <a16:creationId xmlns:a16="http://schemas.microsoft.com/office/drawing/2014/main" id="{29ACC958-B16B-8729-33F6-5E90060EA557}"/>
              </a:ext>
            </a:extLst>
          </p:cNvPr>
          <p:cNvSpPr/>
          <p:nvPr/>
        </p:nvSpPr>
        <p:spPr>
          <a:xfrm>
            <a:off x="7869128" y="4785905"/>
            <a:ext cx="624548" cy="259823"/>
          </a:xfrm>
          <a:prstGeom prst="wedgeRectCallout">
            <a:avLst>
              <a:gd name="adj1" fmla="val -5499"/>
              <a:gd name="adj2" fmla="val -126329"/>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71" name="吹き出し: 四角形 70">
            <a:extLst>
              <a:ext uri="{FF2B5EF4-FFF2-40B4-BE49-F238E27FC236}">
                <a16:creationId xmlns:a16="http://schemas.microsoft.com/office/drawing/2014/main" id="{DC13B9B1-BDF5-5709-682C-2C503EEEB842}"/>
              </a:ext>
            </a:extLst>
          </p:cNvPr>
          <p:cNvSpPr/>
          <p:nvPr/>
        </p:nvSpPr>
        <p:spPr>
          <a:xfrm>
            <a:off x="5775897" y="4538664"/>
            <a:ext cx="624548" cy="259823"/>
          </a:xfrm>
          <a:prstGeom prst="wedgeRectCallout">
            <a:avLst>
              <a:gd name="adj1" fmla="val 49419"/>
              <a:gd name="adj2" fmla="val 98907"/>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 %</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72" name="吹き出し: 四角形 71">
            <a:extLst>
              <a:ext uri="{FF2B5EF4-FFF2-40B4-BE49-F238E27FC236}">
                <a16:creationId xmlns:a16="http://schemas.microsoft.com/office/drawing/2014/main" id="{3B654E03-5014-F4E1-B198-11CD4B8E1EBD}"/>
              </a:ext>
            </a:extLst>
          </p:cNvPr>
          <p:cNvSpPr/>
          <p:nvPr/>
        </p:nvSpPr>
        <p:spPr>
          <a:xfrm>
            <a:off x="6151511" y="5297455"/>
            <a:ext cx="624548" cy="259823"/>
          </a:xfrm>
          <a:prstGeom prst="wedgeRectCallout">
            <a:avLst>
              <a:gd name="adj1" fmla="val -5499"/>
              <a:gd name="adj2" fmla="val -126329"/>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 %</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16DB23D7-5E9A-894D-8F6E-399DF41F27EE}"/>
              </a:ext>
            </a:extLst>
          </p:cNvPr>
          <p:cNvSpPr/>
          <p:nvPr/>
        </p:nvSpPr>
        <p:spPr>
          <a:xfrm>
            <a:off x="-1225" y="-1117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B1AE4A9D-D9EF-A872-EDFD-26B7C6405B64}"/>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国際情勢や技術発展、市場動向等の自社を取り巻く外部環境についてご記載ください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自社の主要事業にかかる市場規模と自社の事業売上高のこれまでの実績及び今後の推移見通し等を、グラフとしてご記載ください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9" name="グループ化 18">
            <a:extLst>
              <a:ext uri="{FF2B5EF4-FFF2-40B4-BE49-F238E27FC236}">
                <a16:creationId xmlns:a16="http://schemas.microsoft.com/office/drawing/2014/main" id="{04A262D5-8DC5-9748-4EEE-0763D7646C67}"/>
              </a:ext>
            </a:extLst>
          </p:cNvPr>
          <p:cNvGrpSpPr/>
          <p:nvPr/>
        </p:nvGrpSpPr>
        <p:grpSpPr>
          <a:xfrm>
            <a:off x="4870519" y="2106225"/>
            <a:ext cx="4867841" cy="1314417"/>
            <a:chOff x="-724245" y="2786482"/>
            <a:chExt cx="4867841" cy="1314417"/>
          </a:xfrm>
        </p:grpSpPr>
        <p:cxnSp>
          <p:nvCxnSpPr>
            <p:cNvPr id="22" name="直線コネクタ 21">
              <a:extLst>
                <a:ext uri="{FF2B5EF4-FFF2-40B4-BE49-F238E27FC236}">
                  <a16:creationId xmlns:a16="http://schemas.microsoft.com/office/drawing/2014/main" id="{945DC441-0F4B-1637-07CF-EB7A3ED406A4}"/>
                </a:ext>
              </a:extLst>
            </p:cNvPr>
            <p:cNvCxnSpPr>
              <a:cxnSpLocks/>
            </p:cNvCxnSpPr>
            <p:nvPr/>
          </p:nvCxnSpPr>
          <p:spPr>
            <a:xfrm flipH="1" flipV="1">
              <a:off x="2023394" y="3541968"/>
              <a:ext cx="187630" cy="558931"/>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636D25D1-38D6-1840-D48C-F95CA565C769}"/>
                </a:ext>
              </a:extLst>
            </p:cNvPr>
            <p:cNvSpPr/>
            <p:nvPr/>
          </p:nvSpPr>
          <p:spPr>
            <a:xfrm>
              <a:off x="-724245" y="2786482"/>
              <a:ext cx="4867841" cy="919089"/>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自社の主要事業、市場全体の伸びの見通し、競合の事業の売上高をグラフ等で表現ください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対象業界の市場推移に対して、補助事業の効果（設備投資による規模拡大・生産性向上などの影響）をどのように捉えているかを記載ください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対象業界は申請事業者における主たる事業とし、その定義は任意に設定ください</a:t>
              </a:r>
              <a:br>
                <a:rPr lang="en-US" altLang="ja-JP"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（主たる事業が</a:t>
              </a:r>
              <a:r>
                <a:rPr lang="en-US" altLang="ja-JP" sz="900" kern="0" spc="50">
                  <a:latin typeface="Meiryo UI" panose="020B0604030504040204" pitchFamily="50" charset="-128"/>
                  <a:ea typeface="Meiryo UI" panose="020B0604030504040204" pitchFamily="50" charset="-128"/>
                </a:rPr>
                <a:t>2</a:t>
              </a:r>
              <a:r>
                <a:rPr lang="ja-JP" altLang="en-US" sz="900" kern="0" spc="50">
                  <a:latin typeface="Meiryo UI" panose="020B0604030504040204" pitchFamily="50" charset="-128"/>
                  <a:ea typeface="Meiryo UI" panose="020B0604030504040204" pitchFamily="50" charset="-128"/>
                </a:rPr>
                <a:t>つ以上ある場合は、コンソーシアムも含めて合算値にて記載ください）</a:t>
              </a:r>
            </a:p>
          </p:txBody>
        </p:sp>
      </p:grpSp>
    </p:spTree>
    <p:extLst>
      <p:ext uri="{BB962C8B-B14F-4D97-AF65-F5344CB8AC3E}">
        <p14:creationId xmlns:p14="http://schemas.microsoft.com/office/powerpoint/2010/main" val="3930562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四角形: メモ 13">
            <a:extLst>
              <a:ext uri="{FF2B5EF4-FFF2-40B4-BE49-F238E27FC236}">
                <a16:creationId xmlns:a16="http://schemas.microsoft.com/office/drawing/2014/main" id="{050BAB70-033C-A40B-E975-43C5D52D829F}"/>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a:solidFill>
                  <a:srgbClr val="575757"/>
                </a:solidFill>
                <a:latin typeface="Meiryo UI" panose="020B0604030504040204" pitchFamily="50" charset="-128"/>
                <a:ea typeface="Meiryo UI" panose="020B0604030504040204" pitchFamily="50" charset="-128"/>
              </a:rPr>
              <a:t>（株式会社</a:t>
            </a:r>
            <a:r>
              <a:rPr kumimoji="1" lang="en-US" altLang="ja-JP" sz="1050" b="1">
                <a:solidFill>
                  <a:srgbClr val="575757"/>
                </a:solidFill>
                <a:latin typeface="Meiryo UI" panose="020B0604030504040204" pitchFamily="50" charset="-128"/>
                <a:ea typeface="Meiryo UI" panose="020B0604030504040204" pitchFamily="50" charset="-128"/>
              </a:rPr>
              <a:t>XXXX</a:t>
            </a:r>
            <a:r>
              <a:rPr kumimoji="1" lang="ja-JP" altLang="en-US" sz="1050" b="1">
                <a:solidFill>
                  <a:srgbClr val="575757"/>
                </a:solidFill>
                <a:latin typeface="Meiryo UI" panose="020B0604030504040204" pitchFamily="50" charset="-128"/>
                <a:ea typeface="Meiryo UI" panose="020B0604030504040204" pitchFamily="50" charset="-128"/>
              </a:rPr>
              <a:t>）</a:t>
            </a:r>
          </a:p>
        </p:txBody>
      </p:sp>
      <p:sp>
        <p:nvSpPr>
          <p:cNvPr id="26" name="フリーフォーム: 図形 25">
            <a:extLst>
              <a:ext uri="{FF2B5EF4-FFF2-40B4-BE49-F238E27FC236}">
                <a16:creationId xmlns:a16="http://schemas.microsoft.com/office/drawing/2014/main" id="{DDB9C20A-E231-936C-30A9-DB9F2036D4D7}"/>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27" name="フリーフォーム: 図形 26">
            <a:extLst>
              <a:ext uri="{FF2B5EF4-FFF2-40B4-BE49-F238E27FC236}">
                <a16:creationId xmlns:a16="http://schemas.microsoft.com/office/drawing/2014/main" id="{1EEE2DF9-FD50-3B4E-8AC4-77C25A235C0D}"/>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8" name="フリーフォーム: 図形 27">
            <a:extLst>
              <a:ext uri="{FF2B5EF4-FFF2-40B4-BE49-F238E27FC236}">
                <a16:creationId xmlns:a16="http://schemas.microsoft.com/office/drawing/2014/main" id="{58937B0D-814C-6AEE-09ED-4479FE5A5BCF}"/>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4" name="タイトル 3">
            <a:extLst>
              <a:ext uri="{FF2B5EF4-FFF2-40B4-BE49-F238E27FC236}">
                <a16:creationId xmlns:a16="http://schemas.microsoft.com/office/drawing/2014/main" id="{A6564539-26D3-AFF0-0968-5CB90C1719E4}"/>
              </a:ext>
            </a:extLst>
          </p:cNvPr>
          <p:cNvSpPr>
            <a:spLocks noGrp="1"/>
          </p:cNvSpPr>
          <p:nvPr>
            <p:ph type="title"/>
          </p:nvPr>
        </p:nvSpPr>
        <p:spPr>
          <a:xfrm>
            <a:off x="511875" y="239100"/>
            <a:ext cx="8883347" cy="166199"/>
          </a:xfrm>
        </p:spPr>
        <p:txBody>
          <a:bodyPr vert="horz"/>
          <a:lstStyle/>
          <a:p>
            <a:r>
              <a:rPr lang="en-US" altLang="ja-JP" sz="1200"/>
              <a:t>3.</a:t>
            </a:r>
            <a:r>
              <a:rPr lang="ja-JP" altLang="en-US" sz="1200"/>
              <a:t>現状分析の状況：内部環境</a:t>
            </a:r>
            <a:endParaRPr lang="ja-JP" altLang="en-US"/>
          </a:p>
        </p:txBody>
      </p:sp>
      <p:sp>
        <p:nvSpPr>
          <p:cNvPr id="5" name="テキスト プレースホルダー 4">
            <a:extLst>
              <a:ext uri="{FF2B5EF4-FFF2-40B4-BE49-F238E27FC236}">
                <a16:creationId xmlns:a16="http://schemas.microsoft.com/office/drawing/2014/main" id="{AF0F6003-1053-239C-B78E-B987BD07F164}"/>
              </a:ext>
            </a:extLst>
          </p:cNvPr>
          <p:cNvSpPr>
            <a:spLocks noGrp="1"/>
          </p:cNvSpPr>
          <p:nvPr>
            <p:ph type="body" sz="quarter" idx="15"/>
          </p:nvPr>
        </p:nvSpPr>
        <p:spPr/>
        <p:txBody>
          <a:bodyPr/>
          <a:lstStyle/>
          <a:p>
            <a:endParaRPr lang="ja-JP" altLang="en-US"/>
          </a:p>
        </p:txBody>
      </p:sp>
      <p:sp>
        <p:nvSpPr>
          <p:cNvPr id="6" name="正方形/長方形 5">
            <a:extLst>
              <a:ext uri="{FF2B5EF4-FFF2-40B4-BE49-F238E27FC236}">
                <a16:creationId xmlns:a16="http://schemas.microsoft.com/office/drawing/2014/main" id="{B7992D1A-464F-14C7-AB0E-6F6D68367C2C}"/>
              </a:ext>
            </a:extLst>
          </p:cNvPr>
          <p:cNvSpPr/>
          <p:nvPr/>
        </p:nvSpPr>
        <p:spPr>
          <a:xfrm>
            <a:off x="1077485" y="2090360"/>
            <a:ext cx="4140000" cy="360000"/>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200" b="1">
                <a:solidFill>
                  <a:srgbClr val="575757"/>
                </a:solidFill>
                <a:latin typeface="Meiryo UI" panose="020B0604030504040204" pitchFamily="50" charset="-128"/>
                <a:ea typeface="Meiryo UI" panose="020B0604030504040204" pitchFamily="50" charset="-128"/>
              </a:rPr>
              <a:t>強み</a:t>
            </a:r>
          </a:p>
        </p:txBody>
      </p:sp>
      <p:sp>
        <p:nvSpPr>
          <p:cNvPr id="7" name="正方形/長方形 6">
            <a:extLst>
              <a:ext uri="{FF2B5EF4-FFF2-40B4-BE49-F238E27FC236}">
                <a16:creationId xmlns:a16="http://schemas.microsoft.com/office/drawing/2014/main" id="{19B67C17-938B-E4D5-B542-D86841BE67EF}"/>
              </a:ext>
            </a:extLst>
          </p:cNvPr>
          <p:cNvSpPr/>
          <p:nvPr/>
        </p:nvSpPr>
        <p:spPr>
          <a:xfrm>
            <a:off x="5255222" y="2090360"/>
            <a:ext cx="4140000" cy="360000"/>
          </a:xfrm>
          <a:prstGeom prst="rect">
            <a:avLst/>
          </a:prstGeom>
          <a:solidFill>
            <a:schemeClr val="bg2">
              <a:lumMod val="9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200" b="1">
                <a:solidFill>
                  <a:srgbClr val="575757"/>
                </a:solidFill>
                <a:latin typeface="Meiryo UI" panose="020B0604030504040204" pitchFamily="50" charset="-128"/>
                <a:ea typeface="Meiryo UI" panose="020B0604030504040204" pitchFamily="50" charset="-128"/>
              </a:rPr>
              <a:t>弱み</a:t>
            </a:r>
          </a:p>
        </p:txBody>
      </p:sp>
      <p:sp>
        <p:nvSpPr>
          <p:cNvPr id="11" name="正方形/長方形 10">
            <a:extLst>
              <a:ext uri="{FF2B5EF4-FFF2-40B4-BE49-F238E27FC236}">
                <a16:creationId xmlns:a16="http://schemas.microsoft.com/office/drawing/2014/main" id="{9D69790D-F0A1-C176-ABEE-732A5BFEE476}"/>
              </a:ext>
            </a:extLst>
          </p:cNvPr>
          <p:cNvSpPr/>
          <p:nvPr/>
        </p:nvSpPr>
        <p:spPr>
          <a:xfrm>
            <a:off x="510777" y="3464687"/>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モノ</a:t>
            </a:r>
          </a:p>
        </p:txBody>
      </p:sp>
      <p:sp>
        <p:nvSpPr>
          <p:cNvPr id="12" name="正方形/長方形 11">
            <a:extLst>
              <a:ext uri="{FF2B5EF4-FFF2-40B4-BE49-F238E27FC236}">
                <a16:creationId xmlns:a16="http://schemas.microsoft.com/office/drawing/2014/main" id="{B3B3693A-85A1-9689-189E-8B63D6F60076}"/>
              </a:ext>
            </a:extLst>
          </p:cNvPr>
          <p:cNvSpPr/>
          <p:nvPr/>
        </p:nvSpPr>
        <p:spPr>
          <a:xfrm>
            <a:off x="510777" y="4461596"/>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カネ</a:t>
            </a:r>
          </a:p>
        </p:txBody>
      </p:sp>
      <p:sp>
        <p:nvSpPr>
          <p:cNvPr id="13" name="正方形/長方形 12">
            <a:extLst>
              <a:ext uri="{FF2B5EF4-FFF2-40B4-BE49-F238E27FC236}">
                <a16:creationId xmlns:a16="http://schemas.microsoft.com/office/drawing/2014/main" id="{1A7EF8FA-A5D8-F9D5-B800-319F7542F5CB}"/>
              </a:ext>
            </a:extLst>
          </p:cNvPr>
          <p:cNvSpPr/>
          <p:nvPr/>
        </p:nvSpPr>
        <p:spPr>
          <a:xfrm>
            <a:off x="510777" y="5458506"/>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情報</a:t>
            </a:r>
          </a:p>
        </p:txBody>
      </p:sp>
      <p:sp>
        <p:nvSpPr>
          <p:cNvPr id="25" name="フリーフォーム: 図形 24">
            <a:extLst>
              <a:ext uri="{FF2B5EF4-FFF2-40B4-BE49-F238E27FC236}">
                <a16:creationId xmlns:a16="http://schemas.microsoft.com/office/drawing/2014/main" id="{157CEF4C-0E6A-2F35-4049-FE9CFD3B68F4}"/>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97" name="正方形/長方形 96">
            <a:extLst>
              <a:ext uri="{FF2B5EF4-FFF2-40B4-BE49-F238E27FC236}">
                <a16:creationId xmlns:a16="http://schemas.microsoft.com/office/drawing/2014/main" id="{BD987A3E-34BB-E7F5-1E67-A9CE641984AD}"/>
              </a:ext>
            </a:extLst>
          </p:cNvPr>
          <p:cNvSpPr/>
          <p:nvPr/>
        </p:nvSpPr>
        <p:spPr>
          <a:xfrm>
            <a:off x="1077486" y="3464687"/>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3F572EE-9B99-71B9-2BB2-58ADE3D1043E}"/>
              </a:ext>
            </a:extLst>
          </p:cNvPr>
          <p:cNvSpPr/>
          <p:nvPr/>
        </p:nvSpPr>
        <p:spPr>
          <a:xfrm>
            <a:off x="1077486" y="446159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F09D232E-2F90-5980-542E-E661B012503D}"/>
              </a:ext>
            </a:extLst>
          </p:cNvPr>
          <p:cNvSpPr/>
          <p:nvPr/>
        </p:nvSpPr>
        <p:spPr>
          <a:xfrm>
            <a:off x="1077486" y="545850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34F861E8-D462-CBAF-0A14-BB52DE5514C3}"/>
              </a:ext>
            </a:extLst>
          </p:cNvPr>
          <p:cNvSpPr/>
          <p:nvPr/>
        </p:nvSpPr>
        <p:spPr>
          <a:xfrm>
            <a:off x="5255223" y="3464687"/>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31EEEF07-6DB8-B05D-08AE-13890AE93218}"/>
              </a:ext>
            </a:extLst>
          </p:cNvPr>
          <p:cNvSpPr/>
          <p:nvPr/>
        </p:nvSpPr>
        <p:spPr>
          <a:xfrm>
            <a:off x="5255223" y="446159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FDC14661-2A73-25EF-AAB1-624812E4A04F}"/>
              </a:ext>
            </a:extLst>
          </p:cNvPr>
          <p:cNvSpPr/>
          <p:nvPr/>
        </p:nvSpPr>
        <p:spPr>
          <a:xfrm>
            <a:off x="5255223" y="545850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フリーフォーム: 図形 7">
            <a:extLst>
              <a:ext uri="{FF2B5EF4-FFF2-40B4-BE49-F238E27FC236}">
                <a16:creationId xmlns:a16="http://schemas.microsoft.com/office/drawing/2014/main" id="{30F55054-1D81-8AC5-4933-0BBF98EF2615}"/>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9" name="正方形/長方形 8">
            <a:extLst>
              <a:ext uri="{FF2B5EF4-FFF2-40B4-BE49-F238E27FC236}">
                <a16:creationId xmlns:a16="http://schemas.microsoft.com/office/drawing/2014/main" id="{DF76747C-6A89-6C63-9424-F320B5EDE8B2}"/>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BCB3931A-CBBF-4407-7C5D-DCCA31D1CA6C}"/>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prstClr val="black"/>
                </a:solidFill>
                <a:latin typeface="Meiryo UI" panose="020B0604030504040204" pitchFamily="50" charset="-128"/>
                <a:ea typeface="Meiryo UI" panose="020B0604030504040204" pitchFamily="50" charset="-128"/>
              </a:rPr>
              <a:t>ヒト・モノ（技術含む）・カネ・情報（データやネットワーク含む）について、自社の強み・弱みの認識を簡潔にご記載ください</a:t>
            </a:r>
            <a:endParaRPr kumimoji="1" lang="en-US" altLang="ja-JP" sz="1200">
              <a:solidFill>
                <a:prstClr val="black"/>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prstClr val="black"/>
                </a:solidFill>
                <a:latin typeface="Meiryo UI" panose="020B0604030504040204" pitchFamily="50" charset="-128"/>
                <a:ea typeface="Meiryo UI" panose="020B0604030504040204" pitchFamily="50" charset="-128"/>
              </a:rPr>
              <a:t>強みだけでなく、考えうるリスクや脅威等の弱みをいかに正確に認識しているかについても評価対象となるためご記載ください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A0BD21E3-3E6E-A74B-8C8D-DA09DEF80F8F}"/>
              </a:ext>
            </a:extLst>
          </p:cNvPr>
          <p:cNvSpPr/>
          <p:nvPr/>
        </p:nvSpPr>
        <p:spPr>
          <a:xfrm>
            <a:off x="510777" y="2467778"/>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ヒト</a:t>
            </a:r>
          </a:p>
        </p:txBody>
      </p:sp>
      <p:sp>
        <p:nvSpPr>
          <p:cNvPr id="31" name="正方形/長方形 30">
            <a:extLst>
              <a:ext uri="{FF2B5EF4-FFF2-40B4-BE49-F238E27FC236}">
                <a16:creationId xmlns:a16="http://schemas.microsoft.com/office/drawing/2014/main" id="{536830B0-CC04-1844-AC72-D53FD1C2645E}"/>
              </a:ext>
            </a:extLst>
          </p:cNvPr>
          <p:cNvSpPr/>
          <p:nvPr/>
        </p:nvSpPr>
        <p:spPr>
          <a:xfrm>
            <a:off x="1077486" y="2465614"/>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ja-JP" altLang="en-US" sz="1200" b="1">
                <a:solidFill>
                  <a:srgbClr val="002060"/>
                </a:solidFill>
                <a:latin typeface="Meiryo UI" panose="020B0604030504040204" pitchFamily="50" charset="-128"/>
                <a:ea typeface="Meiryo UI" panose="020B0604030504040204" pitchFamily="50" charset="-128"/>
              </a:rPr>
              <a:t>（例：</a:t>
            </a:r>
            <a:r>
              <a:rPr kumimoji="1" lang="en-US" altLang="ja-JP" sz="1200" b="1">
                <a:solidFill>
                  <a:srgbClr val="002060"/>
                </a:solidFill>
                <a:latin typeface="Meiryo UI" panose="020B0604030504040204" pitchFamily="50" charset="-128"/>
                <a:ea typeface="Meiryo UI" panose="020B0604030504040204" pitchFamily="50" charset="-128"/>
              </a:rPr>
              <a:t>OJT</a:t>
            </a:r>
            <a:r>
              <a:rPr kumimoji="1" lang="ja-JP" altLang="en-US" sz="1200" b="1">
                <a:solidFill>
                  <a:srgbClr val="002060"/>
                </a:solidFill>
                <a:latin typeface="Meiryo UI" panose="020B0604030504040204" pitchFamily="50" charset="-128"/>
                <a:ea typeface="Meiryo UI" panose="020B0604030504040204" pitchFamily="50" charset="-128"/>
              </a:rPr>
              <a:t>に力を入れており離職率が低く優秀な人材がそろっている、業界における専門知識を持ち合わせた人材が多く、競合他社に勝る効率的な生産体制を有している</a:t>
            </a:r>
            <a:r>
              <a:rPr kumimoji="1" lang="en-US" altLang="ja-JP" sz="1200" b="1">
                <a:solidFill>
                  <a:srgbClr val="002060"/>
                </a:solidFill>
                <a:latin typeface="Meiryo UI" panose="020B0604030504040204" pitchFamily="50" charset="-128"/>
                <a:ea typeface="Meiryo UI" panose="020B0604030504040204" pitchFamily="50" charset="-128"/>
              </a:rPr>
              <a:t>…</a:t>
            </a:r>
            <a:r>
              <a:rPr kumimoji="1" lang="ja-JP" altLang="en-US" sz="1200" b="1">
                <a:solidFill>
                  <a:srgbClr val="002060"/>
                </a:solidFill>
                <a:latin typeface="Meiryo UI" panose="020B0604030504040204" pitchFamily="50" charset="-128"/>
                <a:ea typeface="Meiryo UI" panose="020B0604030504040204" pitchFamily="50" charset="-128"/>
              </a:rPr>
              <a:t>）</a:t>
            </a:r>
          </a:p>
        </p:txBody>
      </p:sp>
      <p:sp>
        <p:nvSpPr>
          <p:cNvPr id="100" name="正方形/長方形 99">
            <a:extLst>
              <a:ext uri="{FF2B5EF4-FFF2-40B4-BE49-F238E27FC236}">
                <a16:creationId xmlns:a16="http://schemas.microsoft.com/office/drawing/2014/main" id="{7945FE10-B9AE-2285-28F8-E07FC0B00E9B}"/>
              </a:ext>
            </a:extLst>
          </p:cNvPr>
          <p:cNvSpPr/>
          <p:nvPr/>
        </p:nvSpPr>
        <p:spPr>
          <a:xfrm>
            <a:off x="5255223" y="2467778"/>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ja-JP" altLang="en-US" sz="1200" b="1">
                <a:solidFill>
                  <a:srgbClr val="002060"/>
                </a:solidFill>
                <a:latin typeface="Meiryo UI" panose="020B0604030504040204" pitchFamily="50" charset="-128"/>
                <a:ea typeface="Meiryo UI" panose="020B0604030504040204" pitchFamily="50" charset="-128"/>
              </a:rPr>
              <a:t>（例：新卒採用を開始したのが最近であり、自社の平均年齢が高い（業界内比）実情から人材の高齢化が懸念される</a:t>
            </a:r>
            <a:r>
              <a:rPr kumimoji="1" lang="en-US" altLang="ja-JP" sz="1200" b="1">
                <a:solidFill>
                  <a:srgbClr val="002060"/>
                </a:solidFill>
                <a:latin typeface="Meiryo UI" panose="020B0604030504040204" pitchFamily="50" charset="-128"/>
                <a:ea typeface="Meiryo UI" panose="020B0604030504040204" pitchFamily="50" charset="-128"/>
              </a:rPr>
              <a:t>…</a:t>
            </a:r>
            <a:r>
              <a:rPr kumimoji="1" lang="ja-JP" altLang="en-US" sz="1200" b="1">
                <a:solidFill>
                  <a:srgbClr val="002060"/>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7201469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1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heme/theme1.xml><?xml version="1.0" encoding="utf-8"?>
<a:theme xmlns:a="http://schemas.openxmlformats.org/drawingml/2006/main" name="1_１">
  <a:themeElements>
    <a:clrScheme name="ユーザー定義 1">
      <a:dk1>
        <a:sysClr val="windowText" lastClr="000000"/>
      </a:dk1>
      <a:lt1>
        <a:sysClr val="window" lastClr="FFFFFF"/>
      </a:lt1>
      <a:dk2>
        <a:srgbClr val="505046"/>
      </a:dk2>
      <a:lt2>
        <a:srgbClr val="EEECE1"/>
      </a:lt2>
      <a:accent1>
        <a:srgbClr val="F08300"/>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提案書テンプレート">
  <a:themeElements>
    <a:clrScheme name="EY Color (White)">
      <a:dk1>
        <a:srgbClr val="2E2E38"/>
      </a:dk1>
      <a:lt1>
        <a:srgbClr val="FFFFFF"/>
      </a:lt1>
      <a:dk2>
        <a:srgbClr val="2E2E38"/>
      </a:dk2>
      <a:lt2>
        <a:srgbClr val="FFE600"/>
      </a:lt2>
      <a:accent1>
        <a:srgbClr val="747480"/>
      </a:accent1>
      <a:accent2>
        <a:srgbClr val="FFE600"/>
      </a:accent2>
      <a:accent3>
        <a:srgbClr val="C4C4CD"/>
      </a:accent3>
      <a:accent4>
        <a:srgbClr val="DDDDDD"/>
      </a:accent4>
      <a:accent5>
        <a:srgbClr val="000000"/>
      </a:accent5>
      <a:accent6>
        <a:srgbClr val="F6F6FA"/>
      </a:accent6>
      <a:hlink>
        <a:srgbClr val="155CB4"/>
      </a:hlink>
      <a:folHlink>
        <a:srgbClr val="155CB4"/>
      </a:folHlink>
    </a:clrScheme>
    <a:fontScheme name="EY Consulting Font">
      <a:majorFont>
        <a:latin typeface="EYInterstate"/>
        <a:ea typeface="Meiryo UI"/>
        <a:cs typeface=""/>
      </a:majorFont>
      <a:minorFont>
        <a:latin typeface="EYInterstate"/>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B46A"/>
        </a:solidFill>
        <a:ln w="9525">
          <a:noFill/>
        </a:ln>
      </a:spPr>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defPPr algn="l">
          <a:buClr>
            <a:schemeClr val="accent1"/>
          </a:buClr>
          <a:defRPr kumimoji="1" sz="1200" dirty="0"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chor="t">
        <a:noAutofit/>
      </a:bodyPr>
      <a:lstStyle>
        <a:defPPr marL="174625" indent="-174625" algn="l" defTabSz="1043056" fontAlgn="auto">
          <a:spcBef>
            <a:spcPts val="0"/>
          </a:spcBef>
          <a:spcAft>
            <a:spcPts val="600"/>
          </a:spcAft>
          <a:buClr>
            <a:srgbClr val="747480"/>
          </a:buClr>
          <a:buFont typeface="EYInterstate" panose="02000503020000020004" pitchFamily="2" charset="0"/>
          <a:buChar char="•"/>
          <a:defRPr kumimoji="1" sz="1400" dirty="0" smtClean="0">
            <a:solidFill>
              <a:srgbClr val="2E2E38"/>
            </a:solidFill>
            <a:latin typeface="+mn-lt"/>
            <a:ea typeface="+mn-ea"/>
          </a:defRPr>
        </a:defPPr>
      </a:lstStyle>
    </a:txDef>
  </a:objectDefaults>
  <a:extraClrSchemeLst/>
  <a:custClrLst>
    <a:custClr name="Maroon_01">
      <a:srgbClr val="C981B2"/>
    </a:custClr>
    <a:custClr name="Red_01">
      <a:srgbClr val="FF9A91"/>
    </a:custClr>
    <a:custClr name="Orange_01">
      <a:srgbClr val="FFB46A"/>
    </a:custClr>
    <a:custClr name="Green_01">
      <a:srgbClr val="8CE8AD"/>
    </a:custClr>
    <a:custClr name="Teal_01">
      <a:srgbClr val="93F0E6"/>
    </a:custClr>
    <a:custClr name="Blue_01">
      <a:srgbClr val="87D3F2"/>
    </a:custClr>
    <a:custClr name="Purple_01">
      <a:srgbClr val="9C82D4"/>
    </a:custClr>
    <a:custClr name="blank">
      <a:srgbClr val="FFFFFF"/>
    </a:custClr>
    <a:custClr name="blank">
      <a:srgbClr val="FFFFFF"/>
    </a:custClr>
    <a:custClr name="blank">
      <a:srgbClr val="FFFFFF"/>
    </a:custClr>
    <a:custClr name="Maroon_02">
      <a:srgbClr val="B14891"/>
    </a:custClr>
    <a:custClr name="Red_02">
      <a:srgbClr val="FF736A"/>
    </a:custClr>
    <a:custClr name="Orange_02">
      <a:srgbClr val="FF9831"/>
    </a:custClr>
    <a:custClr name="Green_02">
      <a:srgbClr val="57E188"/>
    </a:custClr>
    <a:custClr name="Teal_02">
      <a:srgbClr val="60E6E1"/>
    </a:custClr>
    <a:custClr name="Blue_02">
      <a:srgbClr val="4EBEEB"/>
    </a:custClr>
    <a:custClr name="Purple_02">
      <a:srgbClr val="724BC3"/>
    </a:custClr>
    <a:custClr name="blank">
      <a:srgbClr val="FFFFFF"/>
    </a:custClr>
    <a:custClr name="blank">
      <a:srgbClr val="FFFFFF"/>
    </a:custClr>
    <a:custClr name="blank">
      <a:srgbClr val="FFFFFF"/>
    </a:custClr>
    <a:custClr name="Maroon_04">
      <a:srgbClr val="750E5C"/>
    </a:custClr>
    <a:custClr name="Red_04">
      <a:srgbClr val="FF4136"/>
    </a:custClr>
    <a:custClr name="Orange_04">
      <a:srgbClr val="FF6D00"/>
    </a:custClr>
    <a:custClr name="Green_04">
      <a:srgbClr val="2DB757"/>
    </a:custClr>
    <a:custClr name="Teal_04">
      <a:srgbClr val="27ACAA"/>
    </a:custClr>
    <a:custClr name="Blue_04">
      <a:srgbClr val="188CE5"/>
    </a:custClr>
    <a:custClr name="Purple_04">
      <a:srgbClr val="3D108A"/>
    </a:custClr>
    <a:custClr name="blank">
      <a:srgbClr val="FFFFFF"/>
    </a:custClr>
    <a:custClr name="blank">
      <a:srgbClr val="FFFFFF"/>
    </a:custClr>
    <a:custClr name="blank">
      <a:srgbClr val="FFFFFF"/>
    </a:custClr>
    <a:custClr name="Maroon_06">
      <a:srgbClr val="42152D"/>
    </a:custClr>
    <a:custClr name="Red_06">
      <a:srgbClr val="B9251C"/>
    </a:custClr>
    <a:custClr name="Orange_06">
      <a:srgbClr val="EB4F00"/>
    </a:custClr>
    <a:custClr name="Green_06">
      <a:srgbClr val="168756"/>
    </a:custClr>
    <a:custClr name="Teal_06">
      <a:srgbClr val="0D7575"/>
    </a:custClr>
    <a:custClr name="Blue_06">
      <a:srgbClr val="155CB4"/>
    </a:custClr>
    <a:custClr name="Purple_06">
      <a:srgbClr val="0A095A"/>
    </a:custClr>
    <a:custClr name="blank">
      <a:srgbClr val="FFFFFF"/>
    </a:custClr>
    <a:custClr name="blank">
      <a:srgbClr val="FFFFFF"/>
    </a:custClr>
    <a:custClr name="blank">
      <a:srgbClr val="FFFFFF"/>
    </a:custClr>
    <a:custClr name="Maroon_07">
      <a:srgbClr val="351C21"/>
    </a:custClr>
    <a:custClr name="Red_07">
      <a:srgbClr val="7A130D"/>
    </a:custClr>
    <a:custClr name="Orange_07">
      <a:srgbClr val="BC2F00"/>
    </a:custClr>
    <a:custClr name="Green_07">
      <a:srgbClr val="13652A"/>
    </a:custClr>
    <a:custClr name="Teal_07">
      <a:srgbClr val="004F4F"/>
    </a:custClr>
    <a:custClr name="Blue_07">
      <a:srgbClr val="082C65"/>
    </a:custClr>
    <a:custClr name="Purple_07">
      <a:srgbClr val="15173E"/>
    </a:custClr>
    <a:custClr name="blank">
      <a:srgbClr val="FFFFFF"/>
    </a:custClr>
    <a:custClr name="blank">
      <a:srgbClr val="FFFFFF"/>
    </a:custClr>
    <a:custClr name="blank">
      <a:srgbClr val="FFFFFF"/>
    </a:custClr>
  </a:custClrLst>
  <a:extLst>
    <a:ext uri="{05A4C25C-085E-4340-85A3-A5531E510DB2}">
      <thm15:themeFamily xmlns:thm15="http://schemas.microsoft.com/office/thememl/2012/main" name="Consulting Proposal Template A4 Landscape JPN 20210728 (v1.7).potx" id="{FD9C22B7-3E97-4B3D-B9CA-77CD72934C0E}" vid="{E9BBA2C0-8F71-4462-98FC-90F0302536E0}"/>
    </a:ext>
  </a:extLst>
</a:theme>
</file>

<file path=ppt/theme/theme3.xml><?xml version="1.0" encoding="utf-8"?>
<a:theme xmlns:a="http://schemas.openxmlformats.org/drawingml/2006/main" name="1_提案書テンプレート">
  <a:themeElements>
    <a:clrScheme name="EY Color (White)">
      <a:dk1>
        <a:srgbClr val="2E2E38"/>
      </a:dk1>
      <a:lt1>
        <a:srgbClr val="FFFFFF"/>
      </a:lt1>
      <a:dk2>
        <a:srgbClr val="2E2E38"/>
      </a:dk2>
      <a:lt2>
        <a:srgbClr val="FFE600"/>
      </a:lt2>
      <a:accent1>
        <a:srgbClr val="747480"/>
      </a:accent1>
      <a:accent2>
        <a:srgbClr val="FFE600"/>
      </a:accent2>
      <a:accent3>
        <a:srgbClr val="C4C4CD"/>
      </a:accent3>
      <a:accent4>
        <a:srgbClr val="DDDDDD"/>
      </a:accent4>
      <a:accent5>
        <a:srgbClr val="000000"/>
      </a:accent5>
      <a:accent6>
        <a:srgbClr val="F6F6FA"/>
      </a:accent6>
      <a:hlink>
        <a:srgbClr val="155CB4"/>
      </a:hlink>
      <a:folHlink>
        <a:srgbClr val="155CB4"/>
      </a:folHlink>
    </a:clrScheme>
    <a:fontScheme name="EY Consulting Font">
      <a:majorFont>
        <a:latin typeface="EYInterstate"/>
        <a:ea typeface="Meiryo UI"/>
        <a:cs typeface=""/>
      </a:majorFont>
      <a:minorFont>
        <a:latin typeface="EYInterstate"/>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B46A"/>
        </a:solidFill>
        <a:ln w="9525">
          <a:noFill/>
        </a:ln>
      </a:spPr>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defPPr algn="l">
          <a:buClr>
            <a:schemeClr val="accent1"/>
          </a:buClr>
          <a:defRPr kumimoji="1" sz="1200" dirty="0"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chor="t">
        <a:noAutofit/>
      </a:bodyPr>
      <a:lstStyle>
        <a:defPPr marL="174625" indent="-174625" algn="l" defTabSz="1043056" fontAlgn="auto">
          <a:spcBef>
            <a:spcPts val="0"/>
          </a:spcBef>
          <a:spcAft>
            <a:spcPts val="600"/>
          </a:spcAft>
          <a:buClr>
            <a:srgbClr val="747480"/>
          </a:buClr>
          <a:buFont typeface="EYInterstate" panose="02000503020000020004" pitchFamily="2" charset="0"/>
          <a:buChar char="•"/>
          <a:defRPr kumimoji="1" sz="1400" dirty="0" smtClean="0">
            <a:solidFill>
              <a:srgbClr val="2E2E38"/>
            </a:solidFill>
            <a:latin typeface="+mn-lt"/>
            <a:ea typeface="+mn-ea"/>
          </a:defRPr>
        </a:defPPr>
      </a:lstStyle>
    </a:txDef>
  </a:objectDefaults>
  <a:extraClrSchemeLst/>
  <a:custClrLst>
    <a:custClr name="Maroon_01">
      <a:srgbClr val="C981B2"/>
    </a:custClr>
    <a:custClr name="Red_01">
      <a:srgbClr val="FF9A91"/>
    </a:custClr>
    <a:custClr name="Orange_01">
      <a:srgbClr val="FFB46A"/>
    </a:custClr>
    <a:custClr name="Green_01">
      <a:srgbClr val="8CE8AD"/>
    </a:custClr>
    <a:custClr name="Teal_01">
      <a:srgbClr val="93F0E6"/>
    </a:custClr>
    <a:custClr name="Blue_01">
      <a:srgbClr val="87D3F2"/>
    </a:custClr>
    <a:custClr name="Purple_01">
      <a:srgbClr val="9C82D4"/>
    </a:custClr>
    <a:custClr name="blank">
      <a:srgbClr val="FFFFFF"/>
    </a:custClr>
    <a:custClr name="blank">
      <a:srgbClr val="FFFFFF"/>
    </a:custClr>
    <a:custClr name="blank">
      <a:srgbClr val="FFFFFF"/>
    </a:custClr>
    <a:custClr name="Maroon_02">
      <a:srgbClr val="B14891"/>
    </a:custClr>
    <a:custClr name="Red_02">
      <a:srgbClr val="FF736A"/>
    </a:custClr>
    <a:custClr name="Orange_02">
      <a:srgbClr val="FF9831"/>
    </a:custClr>
    <a:custClr name="Green_02">
      <a:srgbClr val="57E188"/>
    </a:custClr>
    <a:custClr name="Teal_02">
      <a:srgbClr val="60E6E1"/>
    </a:custClr>
    <a:custClr name="Blue_02">
      <a:srgbClr val="4EBEEB"/>
    </a:custClr>
    <a:custClr name="Purple_02">
      <a:srgbClr val="724BC3"/>
    </a:custClr>
    <a:custClr name="blank">
      <a:srgbClr val="FFFFFF"/>
    </a:custClr>
    <a:custClr name="blank">
      <a:srgbClr val="FFFFFF"/>
    </a:custClr>
    <a:custClr name="blank">
      <a:srgbClr val="FFFFFF"/>
    </a:custClr>
    <a:custClr name="Maroon_04">
      <a:srgbClr val="750E5C"/>
    </a:custClr>
    <a:custClr name="Red_04">
      <a:srgbClr val="FF4136"/>
    </a:custClr>
    <a:custClr name="Orange_04">
      <a:srgbClr val="FF6D00"/>
    </a:custClr>
    <a:custClr name="Green_04">
      <a:srgbClr val="2DB757"/>
    </a:custClr>
    <a:custClr name="Teal_04">
      <a:srgbClr val="27ACAA"/>
    </a:custClr>
    <a:custClr name="Blue_04">
      <a:srgbClr val="188CE5"/>
    </a:custClr>
    <a:custClr name="Purple_04">
      <a:srgbClr val="3D108A"/>
    </a:custClr>
    <a:custClr name="blank">
      <a:srgbClr val="FFFFFF"/>
    </a:custClr>
    <a:custClr name="blank">
      <a:srgbClr val="FFFFFF"/>
    </a:custClr>
    <a:custClr name="blank">
      <a:srgbClr val="FFFFFF"/>
    </a:custClr>
    <a:custClr name="Maroon_06">
      <a:srgbClr val="42152D"/>
    </a:custClr>
    <a:custClr name="Red_06">
      <a:srgbClr val="B9251C"/>
    </a:custClr>
    <a:custClr name="Orange_06">
      <a:srgbClr val="EB4F00"/>
    </a:custClr>
    <a:custClr name="Green_06">
      <a:srgbClr val="168756"/>
    </a:custClr>
    <a:custClr name="Teal_06">
      <a:srgbClr val="0D7575"/>
    </a:custClr>
    <a:custClr name="Blue_06">
      <a:srgbClr val="155CB4"/>
    </a:custClr>
    <a:custClr name="Purple_06">
      <a:srgbClr val="0A095A"/>
    </a:custClr>
    <a:custClr name="blank">
      <a:srgbClr val="FFFFFF"/>
    </a:custClr>
    <a:custClr name="blank">
      <a:srgbClr val="FFFFFF"/>
    </a:custClr>
    <a:custClr name="blank">
      <a:srgbClr val="FFFFFF"/>
    </a:custClr>
    <a:custClr name="Maroon_07">
      <a:srgbClr val="351C21"/>
    </a:custClr>
    <a:custClr name="Red_07">
      <a:srgbClr val="7A130D"/>
    </a:custClr>
    <a:custClr name="Orange_07">
      <a:srgbClr val="BC2F00"/>
    </a:custClr>
    <a:custClr name="Green_07">
      <a:srgbClr val="13652A"/>
    </a:custClr>
    <a:custClr name="Teal_07">
      <a:srgbClr val="004F4F"/>
    </a:custClr>
    <a:custClr name="Blue_07">
      <a:srgbClr val="082C65"/>
    </a:custClr>
    <a:custClr name="Purple_07">
      <a:srgbClr val="15173E"/>
    </a:custClr>
    <a:custClr name="blank">
      <a:srgbClr val="FFFFFF"/>
    </a:custClr>
    <a:custClr name="blank">
      <a:srgbClr val="FFFFFF"/>
    </a:custClr>
    <a:custClr name="blank">
      <a:srgbClr val="FFFFFF"/>
    </a:custClr>
  </a:custClrLst>
  <a:extLst>
    <a:ext uri="{05A4C25C-085E-4340-85A3-A5531E510DB2}">
      <thm15:themeFamily xmlns:thm15="http://schemas.microsoft.com/office/thememl/2012/main" name="Consulting Proposal Template A4 Landscape JPN 20210728 (v1.7).potx" id="{FD9C22B7-3E97-4B3D-B9CA-77CD72934C0E}" vid="{E9BBA2C0-8F71-4462-98FC-90F0302536E0}"/>
    </a:ext>
  </a:extLst>
</a:theme>
</file>

<file path=ppt/theme/theme4.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04ABFB2F5853E45A5E1E8359479D2F5" ma:contentTypeVersion="15" ma:contentTypeDescription="新しいドキュメントを作成します。" ma:contentTypeScope="" ma:versionID="0844fa9ee4f215509cfac5e132cd0259">
  <xsd:schema xmlns:xsd="http://www.w3.org/2001/XMLSchema" xmlns:xs="http://www.w3.org/2001/XMLSchema" xmlns:p="http://schemas.microsoft.com/office/2006/metadata/properties" xmlns:ns2="70733d66-83d5-48d3-890d-bf0e05cb915a" xmlns:ns3="e21df260-52e9-4da6-a72a-d9dfb1f5556b" targetNamespace="http://schemas.microsoft.com/office/2006/metadata/properties" ma:root="true" ma:fieldsID="e96c62d4fba89e047cbdb347ca501129" ns2:_="" ns3:_="">
    <xsd:import namespace="70733d66-83d5-48d3-890d-bf0e05cb915a"/>
    <xsd:import namespace="e21df260-52e9-4da6-a72a-d9dfb1f5556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733d66-83d5-48d3-890d-bf0e05cb91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6ebeabc6-1c0c-4751-aeab-3e30fad09a76"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21df260-52e9-4da6-a72a-d9dfb1f5556b" elementFormDefault="qualified">
    <xsd:import namespace="http://schemas.microsoft.com/office/2006/documentManagement/types"/>
    <xsd:import namespace="http://schemas.microsoft.com/office/infopath/2007/PartnerControls"/>
    <xsd:element name="SharedWithUsers" ma:index="11"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共有相手の詳細情報" ma:internalName="SharedWithDetails" ma:readOnly="true">
      <xsd:simpleType>
        <xsd:restriction base="dms:Note">
          <xsd:maxLength value="255"/>
        </xsd:restriction>
      </xsd:simpleType>
    </xsd:element>
    <xsd:element name="TaxCatchAll" ma:index="15" nillable="true" ma:displayName="Taxonomy Catch All Column" ma:hidden="true" ma:list="{15ae60ca-091e-4d95-8883-a0ee69a312d9}" ma:internalName="TaxCatchAll" ma:showField="CatchAllData" ma:web="e21df260-52e9-4da6-a72a-d9dfb1f555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21df260-52e9-4da6-a72a-d9dfb1f5556b" xsi:nil="true"/>
    <lcf76f155ced4ddcb4097134ff3c332f xmlns="70733d66-83d5-48d3-890d-bf0e05cb915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92572F0-FC32-4B61-864A-C15857EED440}"/>
</file>

<file path=customXml/itemProps2.xml><?xml version="1.0" encoding="utf-8"?>
<ds:datastoreItem xmlns:ds="http://schemas.openxmlformats.org/officeDocument/2006/customXml" ds:itemID="{A74B3EEB-4034-42D8-93CB-C3A42CFB4628}"/>
</file>

<file path=customXml/itemProps3.xml><?xml version="1.0" encoding="utf-8"?>
<ds:datastoreItem xmlns:ds="http://schemas.openxmlformats.org/officeDocument/2006/customXml" ds:itemID="{0F99B2DB-9F72-46CF-99A8-BC3816F9521E}"/>
</file>

<file path=docProps/app.xml><?xml version="1.0" encoding="utf-8"?>
<Properties xmlns="http://schemas.openxmlformats.org/officeDocument/2006/extended-properties" xmlns:vt="http://schemas.openxmlformats.org/officeDocument/2006/docPropsVTypes">
  <Template/>
  <TotalTime>0</TotalTime>
  <Words>7560</Words>
  <Application>Microsoft Office PowerPoint</Application>
  <PresentationFormat>A4 210 x 297 mm</PresentationFormat>
  <Paragraphs>907</Paragraphs>
  <Slides>28</Slides>
  <Notes>1</Notes>
  <HiddenSlides>0</HiddenSlides>
  <MMClips>0</MMClips>
  <ScaleCrop>false</ScaleCrop>
  <HeadingPairs>
    <vt:vector size="10" baseType="variant">
      <vt:variant>
        <vt:lpstr>使用されているフォント</vt:lpstr>
      </vt:variant>
      <vt:variant>
        <vt:i4>7</vt:i4>
      </vt:variant>
      <vt:variant>
        <vt:lpstr>テーマ</vt:lpstr>
      </vt:variant>
      <vt:variant>
        <vt:i4>3</vt:i4>
      </vt:variant>
      <vt:variant>
        <vt:lpstr>埋め込まれた OLE サーバー</vt:lpstr>
      </vt:variant>
      <vt:variant>
        <vt:i4>1</vt:i4>
      </vt:variant>
      <vt:variant>
        <vt:lpstr>スライド タイトル</vt:lpstr>
      </vt:variant>
      <vt:variant>
        <vt:i4>28</vt:i4>
      </vt:variant>
      <vt:variant>
        <vt:lpstr>目的別スライド ショー</vt:lpstr>
      </vt:variant>
      <vt:variant>
        <vt:i4>1</vt:i4>
      </vt:variant>
    </vt:vector>
  </HeadingPairs>
  <TitlesOfParts>
    <vt:vector size="40" baseType="lpstr">
      <vt:lpstr>Meiryo UI</vt:lpstr>
      <vt:lpstr>Yu Gothic UI</vt:lpstr>
      <vt:lpstr>Arial</vt:lpstr>
      <vt:lpstr>EYInterstate</vt:lpstr>
      <vt:lpstr>EYInterstate Light</vt:lpstr>
      <vt:lpstr>Trebuchet MS</vt:lpstr>
      <vt:lpstr>Wingdings</vt:lpstr>
      <vt:lpstr>1_１</vt:lpstr>
      <vt:lpstr>提案書テンプレート</vt:lpstr>
      <vt:lpstr>1_提案書テンプレート</vt:lpstr>
      <vt:lpstr>think-cellスライド</vt:lpstr>
      <vt:lpstr>PowerPoint プレゼンテーション</vt:lpstr>
      <vt:lpstr>PowerPoint プレゼンテーション</vt:lpstr>
      <vt:lpstr>成長投資計画書</vt:lpstr>
      <vt:lpstr>誓約事項</vt:lpstr>
      <vt:lpstr>PowerPoint プレゼンテーション</vt:lpstr>
      <vt:lpstr>PowerPoint プレゼンテーション</vt:lpstr>
      <vt:lpstr>1.長期成長ビジョン</vt:lpstr>
      <vt:lpstr>2.現状分析の状況：外部環境</vt:lpstr>
      <vt:lpstr>3.現状分析の状況：内部環境</vt:lpstr>
      <vt:lpstr>4.事業戦略</vt:lpstr>
      <vt:lpstr>5.推進体制</vt:lpstr>
      <vt:lpstr>PowerPoint プレゼンテーション</vt:lpstr>
      <vt:lpstr>１.補助事業の概要</vt:lpstr>
      <vt:lpstr>２.先進性・成長性／製品・生産方式等の優位性確保</vt:lpstr>
      <vt:lpstr>２.先進性・成長性／労働生産性向上の見込み</vt:lpstr>
      <vt:lpstr>２.先進性・成長性／売上向上の見込み</vt:lpstr>
      <vt:lpstr>２.先進性・成長性／売上向上の見込み</vt:lpstr>
      <vt:lpstr>３.地域への波及効果／賃上げ計画</vt:lpstr>
      <vt:lpstr>３.地域への波及効果／参加企業や地域企業への波及効果</vt:lpstr>
      <vt:lpstr>３.地域への波及効果／参加企業や地域企業への波及効果</vt:lpstr>
      <vt:lpstr>４.大規模投資・費用対効果／投資の規模</vt:lpstr>
      <vt:lpstr>４.大規模投資・費用対効果／費用対効果</vt:lpstr>
      <vt:lpstr>４.大規模投資・費用対効果／補助事業による行動変容への寄与</vt:lpstr>
      <vt:lpstr>５.実現可能性／実施体制1/2</vt:lpstr>
      <vt:lpstr>５.実現可能性／実施体制2/2</vt:lpstr>
      <vt:lpstr>５.実現可能性／スケジュール</vt:lpstr>
      <vt:lpstr>５.実現可能性／実施上の課題</vt:lpstr>
      <vt:lpstr>５.実現可能性／製品・サービスの市場分析</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cp:revision>
  <dcterms:created xsi:type="dcterms:W3CDTF">2025-07-25T06:23:33Z</dcterms:created>
  <dcterms:modified xsi:type="dcterms:W3CDTF">2025-07-25T06:23:45Z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0x010100D04ABFB2F5853E45A5E1E8359479D2F5</vt:lpwstr>
  </property>
</Properties>
</file>